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318" r:id="rId11"/>
    <p:sldId id="311" r:id="rId12"/>
    <p:sldId id="312" r:id="rId13"/>
    <p:sldId id="313" r:id="rId14"/>
    <p:sldId id="314" r:id="rId15"/>
    <p:sldId id="319" r:id="rId16"/>
    <p:sldId id="266" r:id="rId17"/>
    <p:sldId id="267" r:id="rId18"/>
    <p:sldId id="268" r:id="rId19"/>
    <p:sldId id="269" r:id="rId20"/>
    <p:sldId id="270" r:id="rId21"/>
    <p:sldId id="271" r:id="rId22"/>
    <p:sldId id="320" r:id="rId23"/>
    <p:sldId id="289" r:id="rId24"/>
    <p:sldId id="290" r:id="rId25"/>
    <p:sldId id="291" r:id="rId26"/>
    <p:sldId id="292" r:id="rId27"/>
    <p:sldId id="293" r:id="rId28"/>
    <p:sldId id="294" r:id="rId29"/>
    <p:sldId id="295" r:id="rId30"/>
    <p:sldId id="296" r:id="rId31"/>
    <p:sldId id="297" r:id="rId32"/>
    <p:sldId id="308" r:id="rId33"/>
    <p:sldId id="328" r:id="rId34"/>
    <p:sldId id="322" r:id="rId35"/>
    <p:sldId id="323" r:id="rId36"/>
    <p:sldId id="324" r:id="rId37"/>
    <p:sldId id="325" r:id="rId38"/>
    <p:sldId id="326" r:id="rId39"/>
    <p:sldId id="327" r:id="rId40"/>
    <p:sldId id="329" r:id="rId41"/>
    <p:sldId id="330" r:id="rId42"/>
    <p:sldId id="331" r:id="rId43"/>
    <p:sldId id="332" r:id="rId44"/>
    <p:sldId id="333" r:id="rId45"/>
    <p:sldId id="334" r:id="rId46"/>
    <p:sldId id="335" r:id="rId47"/>
    <p:sldId id="310" r:id="rId48"/>
    <p:sldId id="321" r:id="rId49"/>
    <p:sldId id="285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0145" autoAdjust="0"/>
  </p:normalViewPr>
  <p:slideViewPr>
    <p:cSldViewPr snapToGrid="0" snapToObjects="1">
      <p:cViewPr varScale="1">
        <p:scale>
          <a:sx n="77" d="100"/>
          <a:sy n="77" d="100"/>
        </p:scale>
        <p:origin x="-23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notesMaster" Target="notesMasters/notesMaster1.xml"/><Relationship Id="rId52" Type="http://schemas.openxmlformats.org/officeDocument/2006/relationships/printerSettings" Target="printerSettings/printerSettings1.bin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6E5A41-5713-46FE-BFD3-152D6FB3B4D9}" type="doc">
      <dgm:prSet loTypeId="urn:microsoft.com/office/officeart/2011/layout/Tab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DE6FFF7-A68B-47CD-8079-B266700E5F75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 smtClean="0"/>
            <a:t>Math Platform</a:t>
          </a:r>
          <a:endParaRPr lang="en-US" dirty="0"/>
        </a:p>
      </dgm:t>
    </dgm:pt>
    <dgm:pt modelId="{D2A4EE84-079E-4D4E-B59F-6E430C8D2710}" type="parTrans" cxnId="{3B345434-4CC4-4BA8-8C09-1A02F05EAB20}">
      <dgm:prSet/>
      <dgm:spPr/>
      <dgm:t>
        <a:bodyPr/>
        <a:lstStyle/>
        <a:p>
          <a:endParaRPr lang="en-US"/>
        </a:p>
      </dgm:t>
    </dgm:pt>
    <dgm:pt modelId="{A7341368-94BF-41C4-ABC5-7FB56B6CA7C5}" type="sibTrans" cxnId="{3B345434-4CC4-4BA8-8C09-1A02F05EAB20}">
      <dgm:prSet/>
      <dgm:spPr/>
      <dgm:t>
        <a:bodyPr/>
        <a:lstStyle/>
        <a:p>
          <a:endParaRPr lang="en-US"/>
        </a:p>
      </dgm:t>
    </dgm:pt>
    <dgm:pt modelId="{96F52B8C-ACCB-4454-9DDA-2EDC2FF0F796}">
      <dgm:prSet phldrT="[Text]"/>
      <dgm:spPr/>
      <dgm:t>
        <a:bodyPr/>
        <a:lstStyle/>
        <a:p>
          <a:r>
            <a:rPr lang="en-US" dirty="0" smtClean="0"/>
            <a:t>  Open source in-memory prediction engine</a:t>
          </a:r>
          <a:endParaRPr lang="en-US" dirty="0"/>
        </a:p>
      </dgm:t>
    </dgm:pt>
    <dgm:pt modelId="{D0942B25-7E9D-4362-9835-AB2AFF09654E}" type="parTrans" cxnId="{5A006C3A-43F9-484D-BD1A-4D8608EDFF69}">
      <dgm:prSet/>
      <dgm:spPr/>
      <dgm:t>
        <a:bodyPr/>
        <a:lstStyle/>
        <a:p>
          <a:endParaRPr lang="en-US"/>
        </a:p>
      </dgm:t>
    </dgm:pt>
    <dgm:pt modelId="{D437040E-30F4-4019-84EA-6CDAA4101142}" type="sibTrans" cxnId="{5A006C3A-43F9-484D-BD1A-4D8608EDFF69}">
      <dgm:prSet/>
      <dgm:spPr/>
      <dgm:t>
        <a:bodyPr/>
        <a:lstStyle/>
        <a:p>
          <a:endParaRPr lang="en-US"/>
        </a:p>
      </dgm:t>
    </dgm:pt>
    <dgm:pt modelId="{B46A4622-E843-4ACC-8275-0343E24ABAD8}">
      <dgm:prSet phldrT="[Text]"/>
      <dgm:spPr/>
      <dgm:t>
        <a:bodyPr/>
        <a:lstStyle/>
        <a:p>
          <a:r>
            <a:rPr lang="en-US" dirty="0" smtClean="0"/>
            <a:t>Parallelized and distributed algorithms making the most use out of multithreaded systems</a:t>
          </a:r>
          <a:endParaRPr lang="en-US" dirty="0"/>
        </a:p>
      </dgm:t>
    </dgm:pt>
    <dgm:pt modelId="{AD925D15-AF39-43A6-B337-734ECEC0FABA}" type="parTrans" cxnId="{D95D1EA9-4C57-4B22-A878-D8ECF5316023}">
      <dgm:prSet/>
      <dgm:spPr/>
      <dgm:t>
        <a:bodyPr/>
        <a:lstStyle/>
        <a:p>
          <a:endParaRPr lang="en-US"/>
        </a:p>
      </dgm:t>
    </dgm:pt>
    <dgm:pt modelId="{4069E8F6-0E01-4BED-BEAC-CEA311B1ABD5}" type="sibTrans" cxnId="{D95D1EA9-4C57-4B22-A878-D8ECF5316023}">
      <dgm:prSet/>
      <dgm:spPr/>
      <dgm:t>
        <a:bodyPr/>
        <a:lstStyle/>
        <a:p>
          <a:endParaRPr lang="en-US"/>
        </a:p>
      </dgm:t>
    </dgm:pt>
    <dgm:pt modelId="{F0D91530-F555-4795-A6C4-0B6EDBB60238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 smtClean="0"/>
            <a:t>API</a:t>
          </a:r>
          <a:endParaRPr lang="en-US" dirty="0"/>
        </a:p>
      </dgm:t>
    </dgm:pt>
    <dgm:pt modelId="{AD487F32-AE32-463C-A296-1D63557171BA}" type="parTrans" cxnId="{6E7DDA69-A80E-4C9B-B634-6899FB1FF71D}">
      <dgm:prSet/>
      <dgm:spPr/>
      <dgm:t>
        <a:bodyPr/>
        <a:lstStyle/>
        <a:p>
          <a:endParaRPr lang="en-US"/>
        </a:p>
      </dgm:t>
    </dgm:pt>
    <dgm:pt modelId="{D608F351-761F-425F-94E5-522CB2777AA0}" type="sibTrans" cxnId="{6E7DDA69-A80E-4C9B-B634-6899FB1FF71D}">
      <dgm:prSet/>
      <dgm:spPr/>
      <dgm:t>
        <a:bodyPr/>
        <a:lstStyle/>
        <a:p>
          <a:endParaRPr lang="en-US"/>
        </a:p>
      </dgm:t>
    </dgm:pt>
    <dgm:pt modelId="{BB019371-5854-4752-9FF4-410EEE3F034D}">
      <dgm:prSet phldrT="[Text]"/>
      <dgm:spPr/>
      <dgm:t>
        <a:bodyPr/>
        <a:lstStyle/>
        <a:p>
          <a:r>
            <a:rPr lang="en-US" dirty="0" smtClean="0"/>
            <a:t>  Easy to use and adopt</a:t>
          </a:r>
          <a:endParaRPr lang="en-US" dirty="0"/>
        </a:p>
      </dgm:t>
    </dgm:pt>
    <dgm:pt modelId="{CC1B7FFA-D85C-46B0-9EA2-213AE57D5F1B}" type="parTrans" cxnId="{9A147E3D-1C09-4E09-91AD-C584994B72A3}">
      <dgm:prSet/>
      <dgm:spPr/>
      <dgm:t>
        <a:bodyPr/>
        <a:lstStyle/>
        <a:p>
          <a:endParaRPr lang="en-US"/>
        </a:p>
      </dgm:t>
    </dgm:pt>
    <dgm:pt modelId="{C678944C-39F8-46F1-8F15-BA9B7CAC0630}" type="sibTrans" cxnId="{9A147E3D-1C09-4E09-91AD-C584994B72A3}">
      <dgm:prSet/>
      <dgm:spPr/>
      <dgm:t>
        <a:bodyPr/>
        <a:lstStyle/>
        <a:p>
          <a:endParaRPr lang="en-US"/>
        </a:p>
      </dgm:t>
    </dgm:pt>
    <dgm:pt modelId="{7831F63C-F3A8-4CD2-B3AE-5EC0624787A2}">
      <dgm:prSet phldrT="[Text]"/>
      <dgm:spPr/>
      <dgm:t>
        <a:bodyPr/>
        <a:lstStyle/>
        <a:p>
          <a:r>
            <a:rPr lang="en-US" dirty="0" smtClean="0"/>
            <a:t>Written in Java – perfect for Java Programmers</a:t>
          </a:r>
          <a:endParaRPr lang="en-US" dirty="0"/>
        </a:p>
      </dgm:t>
    </dgm:pt>
    <dgm:pt modelId="{C187DE51-B22C-438D-BAB7-B1BE2FF8D622}" type="parTrans" cxnId="{4D7F4B3B-3C81-4756-B024-8C350CD3A79D}">
      <dgm:prSet/>
      <dgm:spPr/>
      <dgm:t>
        <a:bodyPr/>
        <a:lstStyle/>
        <a:p>
          <a:endParaRPr lang="en-US"/>
        </a:p>
      </dgm:t>
    </dgm:pt>
    <dgm:pt modelId="{96D79BC6-6F89-4D2C-A6CF-384152D52644}" type="sibTrans" cxnId="{4D7F4B3B-3C81-4756-B024-8C350CD3A79D}">
      <dgm:prSet/>
      <dgm:spPr/>
      <dgm:t>
        <a:bodyPr/>
        <a:lstStyle/>
        <a:p>
          <a:endParaRPr lang="en-US"/>
        </a:p>
      </dgm:t>
    </dgm:pt>
    <dgm:pt modelId="{CB8D0FA3-3EF1-411B-BCFA-1E8A0679511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 smtClean="0"/>
            <a:t>Big Data</a:t>
          </a:r>
          <a:endParaRPr lang="en-US" dirty="0"/>
        </a:p>
      </dgm:t>
    </dgm:pt>
    <dgm:pt modelId="{13723E3C-EA79-4D61-A61A-F79695E75153}" type="parTrans" cxnId="{14572C90-80B8-41CA-9B37-0F4555D7139F}">
      <dgm:prSet/>
      <dgm:spPr/>
      <dgm:t>
        <a:bodyPr/>
        <a:lstStyle/>
        <a:p>
          <a:endParaRPr lang="en-US"/>
        </a:p>
      </dgm:t>
    </dgm:pt>
    <dgm:pt modelId="{21529008-3308-49E3-AA8A-B9496BE9B23D}" type="sibTrans" cxnId="{14572C90-80B8-41CA-9B37-0F4555D7139F}">
      <dgm:prSet/>
      <dgm:spPr/>
      <dgm:t>
        <a:bodyPr/>
        <a:lstStyle/>
        <a:p>
          <a:endParaRPr lang="en-US"/>
        </a:p>
      </dgm:t>
    </dgm:pt>
    <dgm:pt modelId="{36D56CC8-7EC2-4BC5-B880-AD3FC929B225}">
      <dgm:prSet phldrT="[Text]"/>
      <dgm:spPr/>
      <dgm:t>
        <a:bodyPr/>
        <a:lstStyle/>
        <a:p>
          <a:r>
            <a:rPr lang="en-US" dirty="0" smtClean="0"/>
            <a:t>  More data? Or better models? BOTH</a:t>
          </a:r>
          <a:endParaRPr lang="en-US" dirty="0"/>
        </a:p>
      </dgm:t>
    </dgm:pt>
    <dgm:pt modelId="{D6F90F4C-A2CE-4E43-B751-45736F605A59}" type="parTrans" cxnId="{9B2586ED-B6B6-4B91-A753-989B6B176614}">
      <dgm:prSet/>
      <dgm:spPr/>
      <dgm:t>
        <a:bodyPr/>
        <a:lstStyle/>
        <a:p>
          <a:endParaRPr lang="en-US"/>
        </a:p>
      </dgm:t>
    </dgm:pt>
    <dgm:pt modelId="{43DF7308-7157-4917-9570-3A2FAA9CD184}" type="sibTrans" cxnId="{9B2586ED-B6B6-4B91-A753-989B6B176614}">
      <dgm:prSet/>
      <dgm:spPr/>
      <dgm:t>
        <a:bodyPr/>
        <a:lstStyle/>
        <a:p>
          <a:endParaRPr lang="en-US"/>
        </a:p>
      </dgm:t>
    </dgm:pt>
    <dgm:pt modelId="{8AA2BC25-C9D7-48C5-938A-5FC2DF1DFE8A}">
      <dgm:prSet phldrT="[Text]"/>
      <dgm:spPr/>
      <dgm:t>
        <a:bodyPr/>
        <a:lstStyle/>
        <a:p>
          <a:r>
            <a:rPr lang="en-US" dirty="0" smtClean="0"/>
            <a:t>Use all of your data – model without down sampling</a:t>
          </a:r>
          <a:endParaRPr lang="en-US" dirty="0"/>
        </a:p>
      </dgm:t>
    </dgm:pt>
    <dgm:pt modelId="{E8064519-DA67-4F1E-8BAD-1BBE8574AC90}" type="parTrans" cxnId="{AA69D004-24F9-42F4-A01A-0EDB954C6647}">
      <dgm:prSet/>
      <dgm:spPr/>
      <dgm:t>
        <a:bodyPr/>
        <a:lstStyle/>
        <a:p>
          <a:endParaRPr lang="en-US"/>
        </a:p>
      </dgm:t>
    </dgm:pt>
    <dgm:pt modelId="{0E17471C-583D-4B34-B716-411237B6DB56}" type="sibTrans" cxnId="{AA69D004-24F9-42F4-A01A-0EDB954C6647}">
      <dgm:prSet/>
      <dgm:spPr/>
      <dgm:t>
        <a:bodyPr/>
        <a:lstStyle/>
        <a:p>
          <a:endParaRPr lang="en-US"/>
        </a:p>
      </dgm:t>
    </dgm:pt>
    <dgm:pt modelId="{762BF676-CEDC-4A89-A882-034B82F73CAC}">
      <dgm:prSet phldrT="[Text]"/>
      <dgm:spPr/>
      <dgm:t>
        <a:bodyPr/>
        <a:lstStyle/>
        <a:p>
          <a:r>
            <a:rPr lang="en-US" dirty="0" smtClean="0"/>
            <a:t>GLM, Random Forest, GBM, PCA, etc.</a:t>
          </a:r>
          <a:endParaRPr lang="en-US" dirty="0"/>
        </a:p>
      </dgm:t>
    </dgm:pt>
    <dgm:pt modelId="{44CD15E5-C0EE-40C4-B14D-806956689E35}" type="parTrans" cxnId="{15D4198B-5BA0-4C30-AA58-8914333E1784}">
      <dgm:prSet/>
      <dgm:spPr/>
      <dgm:t>
        <a:bodyPr/>
        <a:lstStyle/>
        <a:p>
          <a:endParaRPr lang="en-US"/>
        </a:p>
      </dgm:t>
    </dgm:pt>
    <dgm:pt modelId="{A63C476E-5D2C-4D85-863C-628E790B7E78}" type="sibTrans" cxnId="{15D4198B-5BA0-4C30-AA58-8914333E1784}">
      <dgm:prSet/>
      <dgm:spPr/>
      <dgm:t>
        <a:bodyPr/>
        <a:lstStyle/>
        <a:p>
          <a:endParaRPr lang="en-US"/>
        </a:p>
      </dgm:t>
    </dgm:pt>
    <dgm:pt modelId="{E11F9693-067F-4B35-BFF2-212E55D1B4D2}">
      <dgm:prSet phldrT="[Text]"/>
      <dgm:spPr/>
      <dgm:t>
        <a:bodyPr/>
        <a:lstStyle/>
        <a:p>
          <a:r>
            <a:rPr lang="en-US" dirty="0" smtClean="0"/>
            <a:t>REST API (JSON) – drives H2O from R, Python, Excel, Tableau</a:t>
          </a:r>
          <a:endParaRPr lang="en-US" dirty="0"/>
        </a:p>
      </dgm:t>
    </dgm:pt>
    <dgm:pt modelId="{A4240962-4B12-4386-8595-EF48FF4A8ABD}" type="parTrans" cxnId="{E0E408E0-FDDE-4A84-9074-14B269452BCC}">
      <dgm:prSet/>
      <dgm:spPr/>
      <dgm:t>
        <a:bodyPr/>
        <a:lstStyle/>
        <a:p>
          <a:endParaRPr lang="en-US"/>
        </a:p>
      </dgm:t>
    </dgm:pt>
    <dgm:pt modelId="{099A418F-D30F-4DC4-9286-79C930004FB6}" type="sibTrans" cxnId="{E0E408E0-FDDE-4A84-9074-14B269452BCC}">
      <dgm:prSet/>
      <dgm:spPr/>
      <dgm:t>
        <a:bodyPr/>
        <a:lstStyle/>
        <a:p>
          <a:endParaRPr lang="en-US"/>
        </a:p>
      </dgm:t>
    </dgm:pt>
    <dgm:pt modelId="{0BC38257-8F8D-4893-ABE2-8CAA80311462}">
      <dgm:prSet phldrT="[Text]"/>
      <dgm:spPr/>
      <dgm:t>
        <a:bodyPr/>
        <a:lstStyle/>
        <a:p>
          <a:r>
            <a:rPr lang="en-US" dirty="0" smtClean="0"/>
            <a:t>Run a simple GLM or a more complex GBM to find the best fit for the data</a:t>
          </a:r>
          <a:endParaRPr lang="en-US" dirty="0"/>
        </a:p>
      </dgm:t>
    </dgm:pt>
    <dgm:pt modelId="{39DF2DE5-0EFC-4D20-9DDF-511E541E0355}" type="sibTrans" cxnId="{E5B32055-5772-4B4A-97BB-2EDC6792D253}">
      <dgm:prSet/>
      <dgm:spPr/>
      <dgm:t>
        <a:bodyPr/>
        <a:lstStyle/>
        <a:p>
          <a:endParaRPr lang="en-US"/>
        </a:p>
      </dgm:t>
    </dgm:pt>
    <dgm:pt modelId="{2BD81936-B5CA-4826-9B69-40AA4AB56296}" type="parTrans" cxnId="{E5B32055-5772-4B4A-97BB-2EDC6792D253}">
      <dgm:prSet/>
      <dgm:spPr/>
      <dgm:t>
        <a:bodyPr/>
        <a:lstStyle/>
        <a:p>
          <a:endParaRPr lang="en-US"/>
        </a:p>
      </dgm:t>
    </dgm:pt>
    <dgm:pt modelId="{9E9A320D-0B71-4458-A607-88C3B5A61889}">
      <dgm:prSet phldrT="[Text]"/>
      <dgm:spPr/>
      <dgm:t>
        <a:bodyPr/>
        <a:lstStyle/>
        <a:p>
          <a:r>
            <a:rPr lang="en-US" dirty="0" smtClean="0"/>
            <a:t>More Data + Better Models = Better Predictions</a:t>
          </a:r>
          <a:endParaRPr lang="en-US" dirty="0"/>
        </a:p>
      </dgm:t>
    </dgm:pt>
    <dgm:pt modelId="{DA60E0BD-2BBE-476E-B899-0F468F84778A}" type="parTrans" cxnId="{EDC5BE26-63D6-432A-86A7-0BEEB956E0A1}">
      <dgm:prSet/>
      <dgm:spPr/>
      <dgm:t>
        <a:bodyPr/>
        <a:lstStyle/>
        <a:p>
          <a:endParaRPr lang="en-US"/>
        </a:p>
      </dgm:t>
    </dgm:pt>
    <dgm:pt modelId="{7DECA2F0-83E0-4EDE-A72C-4AB3B5D6567A}" type="sibTrans" cxnId="{EDC5BE26-63D6-432A-86A7-0BEEB956E0A1}">
      <dgm:prSet/>
      <dgm:spPr/>
      <dgm:t>
        <a:bodyPr/>
        <a:lstStyle/>
        <a:p>
          <a:endParaRPr lang="en-US"/>
        </a:p>
      </dgm:t>
    </dgm:pt>
    <dgm:pt modelId="{B309F0C2-5789-49DE-BCA3-0965E0CE11C3}" type="pres">
      <dgm:prSet presAssocID="{3B6E5A41-5713-46FE-BFD3-152D6FB3B4D9}" presName="Name0" presStyleCnt="0">
        <dgm:presLayoutVars>
          <dgm:chMax/>
          <dgm:chPref val="3"/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8388726A-E5BA-4AE9-9947-AB18E40CC3D7}" type="pres">
      <dgm:prSet presAssocID="{ADE6FFF7-A68B-47CD-8079-B266700E5F75}" presName="composite" presStyleCnt="0"/>
      <dgm:spPr/>
    </dgm:pt>
    <dgm:pt modelId="{A87713A2-F5BA-4568-8C93-63135357F79B}" type="pres">
      <dgm:prSet presAssocID="{ADE6FFF7-A68B-47CD-8079-B266700E5F75}" presName="FirstChild" presStyleLbl="revTx" presStyleIdx="0" presStyleCnt="6" custLinFactNeighborY="-11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626A70-C8D1-4BCD-BDF6-D37AF1F39F1E}" type="pres">
      <dgm:prSet presAssocID="{ADE6FFF7-A68B-47CD-8079-B266700E5F75}" presName="Parent" presStyleLbl="alignNode1" presStyleIdx="0" presStyleCnt="3" custLinFactNeighborY="-112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A8138A7-6EB8-4D52-A599-FA1662B83D8D}" type="pres">
      <dgm:prSet presAssocID="{ADE6FFF7-A68B-47CD-8079-B266700E5F75}" presName="Accent" presStyleLbl="parChTrans1D1" presStyleIdx="0" presStyleCnt="3"/>
      <dgm:spPr/>
    </dgm:pt>
    <dgm:pt modelId="{547A28D2-EADD-4A9A-AC57-AFC75E1E54B9}" type="pres">
      <dgm:prSet presAssocID="{ADE6FFF7-A68B-47CD-8079-B266700E5F75}" presName="Child" presStyleLbl="revTx" presStyleIdx="1" presStyleCnt="6" custLinFactNeighborY="-223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5223C7-30CC-4370-8622-ACB5B0795053}" type="pres">
      <dgm:prSet presAssocID="{A7341368-94BF-41C4-ABC5-7FB56B6CA7C5}" presName="sibTrans" presStyleCnt="0"/>
      <dgm:spPr/>
    </dgm:pt>
    <dgm:pt modelId="{3E18879D-7212-4AA4-BCC9-0FD82E1D9D3B}" type="pres">
      <dgm:prSet presAssocID="{F0D91530-F555-4795-A6C4-0B6EDBB60238}" presName="composite" presStyleCnt="0"/>
      <dgm:spPr/>
    </dgm:pt>
    <dgm:pt modelId="{827E6DA0-27C8-4800-8585-856959A86C74}" type="pres">
      <dgm:prSet presAssocID="{F0D91530-F555-4795-A6C4-0B6EDBB60238}" presName="FirstChild" presStyleLbl="revTx" presStyleIdx="2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F954CB-4907-4BA1-986B-13294EA85E36}" type="pres">
      <dgm:prSet presAssocID="{F0D91530-F555-4795-A6C4-0B6EDBB60238}" presName="Parent" presStyleLbl="alignNode1" presStyleIdx="1" presStyleCnt="3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01C2216-9B87-4DF2-9447-512445199F8F}" type="pres">
      <dgm:prSet presAssocID="{F0D91530-F555-4795-A6C4-0B6EDBB60238}" presName="Accent" presStyleLbl="parChTrans1D1" presStyleIdx="1" presStyleCnt="3"/>
      <dgm:spPr/>
    </dgm:pt>
    <dgm:pt modelId="{A0ED122A-073B-4997-B66C-AA197F3E68A2}" type="pres">
      <dgm:prSet presAssocID="{F0D91530-F555-4795-A6C4-0B6EDBB60238}" presName="Child" presStyleLbl="revTx" presStyleIdx="3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1B8F00-009F-431F-9E6E-D14DF749B4DD}" type="pres">
      <dgm:prSet presAssocID="{D608F351-761F-425F-94E5-522CB2777AA0}" presName="sibTrans" presStyleCnt="0"/>
      <dgm:spPr/>
    </dgm:pt>
    <dgm:pt modelId="{2755C4E9-67D0-4B21-B2C5-72DD32D5D127}" type="pres">
      <dgm:prSet presAssocID="{CB8D0FA3-3EF1-411B-BCFA-1E8A06795119}" presName="composite" presStyleCnt="0"/>
      <dgm:spPr/>
    </dgm:pt>
    <dgm:pt modelId="{27C6A219-1048-4051-B60F-F1ADEF976CA4}" type="pres">
      <dgm:prSet presAssocID="{CB8D0FA3-3EF1-411B-BCFA-1E8A06795119}" presName="FirstChild" presStyleLbl="revTx" presStyleIdx="4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F5B481A-A437-4C3A-9F2A-CEAE7608FE8C}" type="pres">
      <dgm:prSet presAssocID="{CB8D0FA3-3EF1-411B-BCFA-1E8A06795119}" presName="Parent" presStyleLbl="alignNode1" presStyleIdx="2" presStyleCnt="3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A1F08C-C8EA-43C6-ACCD-6F6EC2185518}" type="pres">
      <dgm:prSet presAssocID="{CB8D0FA3-3EF1-411B-BCFA-1E8A06795119}" presName="Accent" presStyleLbl="parChTrans1D1" presStyleIdx="2" presStyleCnt="3"/>
      <dgm:spPr/>
    </dgm:pt>
    <dgm:pt modelId="{2BAB27A8-6666-4876-93C1-75D861948F82}" type="pres">
      <dgm:prSet presAssocID="{CB8D0FA3-3EF1-411B-BCFA-1E8A06795119}" presName="Child" presStyleLbl="revTx" presStyleIdx="5" presStyleCnt="6" custLinFactNeighborX="-4257" custLinFactNeighborY="3339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B345434-4CC4-4BA8-8C09-1A02F05EAB20}" srcId="{3B6E5A41-5713-46FE-BFD3-152D6FB3B4D9}" destId="{ADE6FFF7-A68B-47CD-8079-B266700E5F75}" srcOrd="0" destOrd="0" parTransId="{D2A4EE84-079E-4D4E-B59F-6E430C8D2710}" sibTransId="{A7341368-94BF-41C4-ABC5-7FB56B6CA7C5}"/>
    <dgm:cxn modelId="{454B68CE-8974-F740-9461-B6D4149961B9}" type="presOf" srcId="{9E9A320D-0B71-4458-A607-88C3B5A61889}" destId="{2BAB27A8-6666-4876-93C1-75D861948F82}" srcOrd="0" destOrd="2" presId="urn:microsoft.com/office/officeart/2011/layout/TabList"/>
    <dgm:cxn modelId="{E06A514D-B3E9-9D46-8953-19BD7782B3D5}" type="presOf" srcId="{0BC38257-8F8D-4893-ABE2-8CAA80311462}" destId="{2BAB27A8-6666-4876-93C1-75D861948F82}" srcOrd="0" destOrd="1" presId="urn:microsoft.com/office/officeart/2011/layout/TabList"/>
    <dgm:cxn modelId="{E5B32055-5772-4B4A-97BB-2EDC6792D253}" srcId="{CB8D0FA3-3EF1-411B-BCFA-1E8A06795119}" destId="{0BC38257-8F8D-4893-ABE2-8CAA80311462}" srcOrd="2" destOrd="0" parTransId="{2BD81936-B5CA-4826-9B69-40AA4AB56296}" sibTransId="{39DF2DE5-0EFC-4D20-9DDF-511E541E0355}"/>
    <dgm:cxn modelId="{9A147E3D-1C09-4E09-91AD-C584994B72A3}" srcId="{F0D91530-F555-4795-A6C4-0B6EDBB60238}" destId="{BB019371-5854-4752-9FF4-410EEE3F034D}" srcOrd="0" destOrd="0" parTransId="{CC1B7FFA-D85C-46B0-9EA2-213AE57D5F1B}" sibTransId="{C678944C-39F8-46F1-8F15-BA9B7CAC0630}"/>
    <dgm:cxn modelId="{BE8BB01B-D1EB-404A-9B31-4F3F384AA29F}" type="presOf" srcId="{BB019371-5854-4752-9FF4-410EEE3F034D}" destId="{827E6DA0-27C8-4800-8585-856959A86C74}" srcOrd="0" destOrd="0" presId="urn:microsoft.com/office/officeart/2011/layout/TabList"/>
    <dgm:cxn modelId="{6D5861AA-4C32-034A-9B0A-E3127EC5A14D}" type="presOf" srcId="{E11F9693-067F-4B35-BFF2-212E55D1B4D2}" destId="{A0ED122A-073B-4997-B66C-AA197F3E68A2}" srcOrd="0" destOrd="1" presId="urn:microsoft.com/office/officeart/2011/layout/TabList"/>
    <dgm:cxn modelId="{EDC5BE26-63D6-432A-86A7-0BEEB956E0A1}" srcId="{CB8D0FA3-3EF1-411B-BCFA-1E8A06795119}" destId="{9E9A320D-0B71-4458-A607-88C3B5A61889}" srcOrd="3" destOrd="0" parTransId="{DA60E0BD-2BBE-476E-B899-0F468F84778A}" sibTransId="{7DECA2F0-83E0-4EDE-A72C-4AB3B5D6567A}"/>
    <dgm:cxn modelId="{B1C126D5-9FEC-8943-939B-3ED31A57E452}" type="presOf" srcId="{7831F63C-F3A8-4CD2-B3AE-5EC0624787A2}" destId="{A0ED122A-073B-4997-B66C-AA197F3E68A2}" srcOrd="0" destOrd="0" presId="urn:microsoft.com/office/officeart/2011/layout/TabList"/>
    <dgm:cxn modelId="{14572C90-80B8-41CA-9B37-0F4555D7139F}" srcId="{3B6E5A41-5713-46FE-BFD3-152D6FB3B4D9}" destId="{CB8D0FA3-3EF1-411B-BCFA-1E8A06795119}" srcOrd="2" destOrd="0" parTransId="{13723E3C-EA79-4D61-A61A-F79695E75153}" sibTransId="{21529008-3308-49E3-AA8A-B9496BE9B23D}"/>
    <dgm:cxn modelId="{8B528DC2-6F20-AE45-93D4-0CDC2CAA3A16}" type="presOf" srcId="{96F52B8C-ACCB-4454-9DDA-2EDC2FF0F796}" destId="{A87713A2-F5BA-4568-8C93-63135357F79B}" srcOrd="0" destOrd="0" presId="urn:microsoft.com/office/officeart/2011/layout/TabList"/>
    <dgm:cxn modelId="{5BD95039-35C3-F046-83FD-7F4574BE0780}" type="presOf" srcId="{3B6E5A41-5713-46FE-BFD3-152D6FB3B4D9}" destId="{B309F0C2-5789-49DE-BCA3-0965E0CE11C3}" srcOrd="0" destOrd="0" presId="urn:microsoft.com/office/officeart/2011/layout/TabList"/>
    <dgm:cxn modelId="{6E7DDA69-A80E-4C9B-B634-6899FB1FF71D}" srcId="{3B6E5A41-5713-46FE-BFD3-152D6FB3B4D9}" destId="{F0D91530-F555-4795-A6C4-0B6EDBB60238}" srcOrd="1" destOrd="0" parTransId="{AD487F32-AE32-463C-A296-1D63557171BA}" sibTransId="{D608F351-761F-425F-94E5-522CB2777AA0}"/>
    <dgm:cxn modelId="{4D7F4B3B-3C81-4756-B024-8C350CD3A79D}" srcId="{F0D91530-F555-4795-A6C4-0B6EDBB60238}" destId="{7831F63C-F3A8-4CD2-B3AE-5EC0624787A2}" srcOrd="1" destOrd="0" parTransId="{C187DE51-B22C-438D-BAB7-B1BE2FF8D622}" sibTransId="{96D79BC6-6F89-4D2C-A6CF-384152D52644}"/>
    <dgm:cxn modelId="{D9310C0E-FD20-934D-AE12-9DC7FBA8F569}" type="presOf" srcId="{ADE6FFF7-A68B-47CD-8079-B266700E5F75}" destId="{92626A70-C8D1-4BCD-BDF6-D37AF1F39F1E}" srcOrd="0" destOrd="0" presId="urn:microsoft.com/office/officeart/2011/layout/TabList"/>
    <dgm:cxn modelId="{EA70CDE7-8B4F-7243-BB18-7331EE01EC1D}" type="presOf" srcId="{8AA2BC25-C9D7-48C5-938A-5FC2DF1DFE8A}" destId="{2BAB27A8-6666-4876-93C1-75D861948F82}" srcOrd="0" destOrd="0" presId="urn:microsoft.com/office/officeart/2011/layout/TabList"/>
    <dgm:cxn modelId="{B6DA8130-8F15-E447-93A2-D6868F98B580}" type="presOf" srcId="{CB8D0FA3-3EF1-411B-BCFA-1E8A06795119}" destId="{8F5B481A-A437-4C3A-9F2A-CEAE7608FE8C}" srcOrd="0" destOrd="0" presId="urn:microsoft.com/office/officeart/2011/layout/TabList"/>
    <dgm:cxn modelId="{124117B6-BA81-2C4D-9E3C-EEDD7761A95C}" type="presOf" srcId="{F0D91530-F555-4795-A6C4-0B6EDBB60238}" destId="{72F954CB-4907-4BA1-986B-13294EA85E36}" srcOrd="0" destOrd="0" presId="urn:microsoft.com/office/officeart/2011/layout/TabList"/>
    <dgm:cxn modelId="{6CFE3E12-6DC8-3246-BA78-6182B06E560D}" type="presOf" srcId="{762BF676-CEDC-4A89-A882-034B82F73CAC}" destId="{547A28D2-EADD-4A9A-AC57-AFC75E1E54B9}" srcOrd="0" destOrd="1" presId="urn:microsoft.com/office/officeart/2011/layout/TabList"/>
    <dgm:cxn modelId="{5A006C3A-43F9-484D-BD1A-4D8608EDFF69}" srcId="{ADE6FFF7-A68B-47CD-8079-B266700E5F75}" destId="{96F52B8C-ACCB-4454-9DDA-2EDC2FF0F796}" srcOrd="0" destOrd="0" parTransId="{D0942B25-7E9D-4362-9835-AB2AFF09654E}" sibTransId="{D437040E-30F4-4019-84EA-6CDAA4101142}"/>
    <dgm:cxn modelId="{AA69D004-24F9-42F4-A01A-0EDB954C6647}" srcId="{CB8D0FA3-3EF1-411B-BCFA-1E8A06795119}" destId="{8AA2BC25-C9D7-48C5-938A-5FC2DF1DFE8A}" srcOrd="1" destOrd="0" parTransId="{E8064519-DA67-4F1E-8BAD-1BBE8574AC90}" sibTransId="{0E17471C-583D-4B34-B716-411237B6DB56}"/>
    <dgm:cxn modelId="{BCEEE39B-5CE0-2047-932C-E8BA63B37530}" type="presOf" srcId="{36D56CC8-7EC2-4BC5-B880-AD3FC929B225}" destId="{27C6A219-1048-4051-B60F-F1ADEF976CA4}" srcOrd="0" destOrd="0" presId="urn:microsoft.com/office/officeart/2011/layout/TabList"/>
    <dgm:cxn modelId="{15D4198B-5BA0-4C30-AA58-8914333E1784}" srcId="{ADE6FFF7-A68B-47CD-8079-B266700E5F75}" destId="{762BF676-CEDC-4A89-A882-034B82F73CAC}" srcOrd="2" destOrd="0" parTransId="{44CD15E5-C0EE-40C4-B14D-806956689E35}" sibTransId="{A63C476E-5D2C-4D85-863C-628E790B7E78}"/>
    <dgm:cxn modelId="{9B2586ED-B6B6-4B91-A753-989B6B176614}" srcId="{CB8D0FA3-3EF1-411B-BCFA-1E8A06795119}" destId="{36D56CC8-7EC2-4BC5-B880-AD3FC929B225}" srcOrd="0" destOrd="0" parTransId="{D6F90F4C-A2CE-4E43-B751-45736F605A59}" sibTransId="{43DF7308-7157-4917-9570-3A2FAA9CD184}"/>
    <dgm:cxn modelId="{D95D1EA9-4C57-4B22-A878-D8ECF5316023}" srcId="{ADE6FFF7-A68B-47CD-8079-B266700E5F75}" destId="{B46A4622-E843-4ACC-8275-0343E24ABAD8}" srcOrd="1" destOrd="0" parTransId="{AD925D15-AF39-43A6-B337-734ECEC0FABA}" sibTransId="{4069E8F6-0E01-4BED-BEAC-CEA311B1ABD5}"/>
    <dgm:cxn modelId="{E0E408E0-FDDE-4A84-9074-14B269452BCC}" srcId="{F0D91530-F555-4795-A6C4-0B6EDBB60238}" destId="{E11F9693-067F-4B35-BFF2-212E55D1B4D2}" srcOrd="2" destOrd="0" parTransId="{A4240962-4B12-4386-8595-EF48FF4A8ABD}" sibTransId="{099A418F-D30F-4DC4-9286-79C930004FB6}"/>
    <dgm:cxn modelId="{FE5180A4-AFD1-0A48-92FD-1398AADB9D33}" type="presOf" srcId="{B46A4622-E843-4ACC-8275-0343E24ABAD8}" destId="{547A28D2-EADD-4A9A-AC57-AFC75E1E54B9}" srcOrd="0" destOrd="0" presId="urn:microsoft.com/office/officeart/2011/layout/TabList"/>
    <dgm:cxn modelId="{746D7999-9D69-3647-B824-7D458D7B78B0}" type="presParOf" srcId="{B309F0C2-5789-49DE-BCA3-0965E0CE11C3}" destId="{8388726A-E5BA-4AE9-9947-AB18E40CC3D7}" srcOrd="0" destOrd="0" presId="urn:microsoft.com/office/officeart/2011/layout/TabList"/>
    <dgm:cxn modelId="{18539B79-B638-7E49-87AF-30814BDC3376}" type="presParOf" srcId="{8388726A-E5BA-4AE9-9947-AB18E40CC3D7}" destId="{A87713A2-F5BA-4568-8C93-63135357F79B}" srcOrd="0" destOrd="0" presId="urn:microsoft.com/office/officeart/2011/layout/TabList"/>
    <dgm:cxn modelId="{50DF1A49-E200-0246-AC1D-4569F40E7E20}" type="presParOf" srcId="{8388726A-E5BA-4AE9-9947-AB18E40CC3D7}" destId="{92626A70-C8D1-4BCD-BDF6-D37AF1F39F1E}" srcOrd="1" destOrd="0" presId="urn:microsoft.com/office/officeart/2011/layout/TabList"/>
    <dgm:cxn modelId="{2CD217A6-1CF5-D441-9FFB-C100E412131F}" type="presParOf" srcId="{8388726A-E5BA-4AE9-9947-AB18E40CC3D7}" destId="{8A8138A7-6EB8-4D52-A599-FA1662B83D8D}" srcOrd="2" destOrd="0" presId="urn:microsoft.com/office/officeart/2011/layout/TabList"/>
    <dgm:cxn modelId="{E6FADC89-F630-654B-82D2-C641D548E0B7}" type="presParOf" srcId="{B309F0C2-5789-49DE-BCA3-0965E0CE11C3}" destId="{547A28D2-EADD-4A9A-AC57-AFC75E1E54B9}" srcOrd="1" destOrd="0" presId="urn:microsoft.com/office/officeart/2011/layout/TabList"/>
    <dgm:cxn modelId="{3E65876B-6F27-C94E-AFF5-CB71A5016BA8}" type="presParOf" srcId="{B309F0C2-5789-49DE-BCA3-0965E0CE11C3}" destId="{055223C7-30CC-4370-8622-ACB5B0795053}" srcOrd="2" destOrd="0" presId="urn:microsoft.com/office/officeart/2011/layout/TabList"/>
    <dgm:cxn modelId="{AE4EB62B-22FE-7943-AD2A-C440A2581A92}" type="presParOf" srcId="{B309F0C2-5789-49DE-BCA3-0965E0CE11C3}" destId="{3E18879D-7212-4AA4-BCC9-0FD82E1D9D3B}" srcOrd="3" destOrd="0" presId="urn:microsoft.com/office/officeart/2011/layout/TabList"/>
    <dgm:cxn modelId="{DD48EDD0-0EDD-5B4A-9D09-4A1F1699EF62}" type="presParOf" srcId="{3E18879D-7212-4AA4-BCC9-0FD82E1D9D3B}" destId="{827E6DA0-27C8-4800-8585-856959A86C74}" srcOrd="0" destOrd="0" presId="urn:microsoft.com/office/officeart/2011/layout/TabList"/>
    <dgm:cxn modelId="{BE9033E8-F51F-3147-BCCB-8701C1D8D3FF}" type="presParOf" srcId="{3E18879D-7212-4AA4-BCC9-0FD82E1D9D3B}" destId="{72F954CB-4907-4BA1-986B-13294EA85E36}" srcOrd="1" destOrd="0" presId="urn:microsoft.com/office/officeart/2011/layout/TabList"/>
    <dgm:cxn modelId="{6B502D87-CC6B-AB46-8A61-2B30FA1FD01D}" type="presParOf" srcId="{3E18879D-7212-4AA4-BCC9-0FD82E1D9D3B}" destId="{601C2216-9B87-4DF2-9447-512445199F8F}" srcOrd="2" destOrd="0" presId="urn:microsoft.com/office/officeart/2011/layout/TabList"/>
    <dgm:cxn modelId="{DB033CB9-A63E-4D42-9DC9-9769862CCC67}" type="presParOf" srcId="{B309F0C2-5789-49DE-BCA3-0965E0CE11C3}" destId="{A0ED122A-073B-4997-B66C-AA197F3E68A2}" srcOrd="4" destOrd="0" presId="urn:microsoft.com/office/officeart/2011/layout/TabList"/>
    <dgm:cxn modelId="{63CD6571-9075-3E4B-B9CE-CC09235F129B}" type="presParOf" srcId="{B309F0C2-5789-49DE-BCA3-0965E0CE11C3}" destId="{D41B8F00-009F-431F-9E6E-D14DF749B4DD}" srcOrd="5" destOrd="0" presId="urn:microsoft.com/office/officeart/2011/layout/TabList"/>
    <dgm:cxn modelId="{753155EC-1E0A-C843-BEF1-1494F3A3247B}" type="presParOf" srcId="{B309F0C2-5789-49DE-BCA3-0965E0CE11C3}" destId="{2755C4E9-67D0-4B21-B2C5-72DD32D5D127}" srcOrd="6" destOrd="0" presId="urn:microsoft.com/office/officeart/2011/layout/TabList"/>
    <dgm:cxn modelId="{E4262249-525F-B54D-B396-6201D9F509B6}" type="presParOf" srcId="{2755C4E9-67D0-4B21-B2C5-72DD32D5D127}" destId="{27C6A219-1048-4051-B60F-F1ADEF976CA4}" srcOrd="0" destOrd="0" presId="urn:microsoft.com/office/officeart/2011/layout/TabList"/>
    <dgm:cxn modelId="{4427D2F4-37CF-0A48-9C05-B72FC6507BD3}" type="presParOf" srcId="{2755C4E9-67D0-4B21-B2C5-72DD32D5D127}" destId="{8F5B481A-A437-4C3A-9F2A-CEAE7608FE8C}" srcOrd="1" destOrd="0" presId="urn:microsoft.com/office/officeart/2011/layout/TabList"/>
    <dgm:cxn modelId="{691E6448-A9A6-DA42-8FFB-A5E24B7963B7}" type="presParOf" srcId="{2755C4E9-67D0-4B21-B2C5-72DD32D5D127}" destId="{F3A1F08C-C8EA-43C6-ACCD-6F6EC2185518}" srcOrd="2" destOrd="0" presId="urn:microsoft.com/office/officeart/2011/layout/TabList"/>
    <dgm:cxn modelId="{FC0822C7-D023-BE4F-8632-C060F2E98047}" type="presParOf" srcId="{B309F0C2-5789-49DE-BCA3-0965E0CE11C3}" destId="{2BAB27A8-6666-4876-93C1-75D861948F82}" srcOrd="7" destOrd="0" presId="urn:microsoft.com/office/officeart/2011/layout/Tab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CB27215-25AA-4E5A-9EBC-C5B98967F25E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B037155-6FFB-4CF1-B5FD-6901B7BE921C}">
      <dgm:prSet phldrT="[Text]" custT="1"/>
      <dgm:spPr>
        <a:solidFill>
          <a:srgbClr val="FBE93A"/>
        </a:solidFill>
        <a:ln>
          <a:noFill/>
        </a:ln>
        <a:effectLst/>
      </dgm:spPr>
      <dgm:t>
        <a:bodyPr/>
        <a:lstStyle/>
        <a:p>
          <a:r>
            <a:rPr lang="en-US" sz="2000" b="1" dirty="0" smtClean="0">
              <a:solidFill>
                <a:schemeClr val="tx1"/>
              </a:solidFill>
              <a:latin typeface="Futura LT Pro"/>
            </a:rPr>
            <a:t>Transaction Level</a:t>
          </a:r>
          <a:endParaRPr lang="en-US" sz="2000" b="1" dirty="0">
            <a:solidFill>
              <a:schemeClr val="tx1"/>
            </a:solidFill>
            <a:latin typeface="Futura LT Pro"/>
          </a:endParaRPr>
        </a:p>
      </dgm:t>
    </dgm:pt>
    <dgm:pt modelId="{C29FB746-CDD2-4775-855E-5676E305CE3A}" type="parTrans" cxnId="{163704F2-1286-469F-838F-F51FF66B2A39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5A2242C4-930B-455A-8DCA-7103B8C5DE74}" type="sibTrans" cxnId="{163704F2-1286-469F-838F-F51FF66B2A39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00C60C2A-E9E9-451A-88DD-8E91DA9794B4}">
      <dgm:prSet phldrT="[Text]" custT="1"/>
      <dgm:spPr>
        <a:solidFill>
          <a:schemeClr val="bg1">
            <a:lumMod val="75000"/>
            <a:alpha val="9000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sz="1600" dirty="0" smtClean="0">
              <a:solidFill>
                <a:schemeClr val="tx1"/>
              </a:solidFill>
              <a:latin typeface="Futura LT Pro Book" pitchFamily="34" charset="0"/>
            </a:rPr>
            <a:t>Employs state of the art machine learning and statistical models to flag fraudulent behavior upfront</a:t>
          </a:r>
          <a:endParaRPr lang="en-US" sz="1600" dirty="0">
            <a:solidFill>
              <a:schemeClr val="tx1"/>
            </a:solidFill>
            <a:latin typeface="Futura LT Pro Book" pitchFamily="34" charset="0"/>
          </a:endParaRPr>
        </a:p>
      </dgm:t>
    </dgm:pt>
    <dgm:pt modelId="{15B34BF9-F639-423B-8F3E-EEF4BF558439}" type="parTrans" cxnId="{5054E28B-170D-427C-8E35-5DCD62354FAB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BBEF75B4-9EA3-4A47-9A80-8BBF17BE60E7}" type="sibTrans" cxnId="{5054E28B-170D-427C-8E35-5DCD62354FAB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ABA95FD2-E36B-4940-A3F7-0B7EB6E3D527}">
      <dgm:prSet phldrT="[Text]" custT="1"/>
      <dgm:spPr>
        <a:solidFill>
          <a:schemeClr val="bg1">
            <a:lumMod val="75000"/>
            <a:alpha val="9000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sz="1600" dirty="0" smtClean="0">
              <a:solidFill>
                <a:schemeClr val="tx1"/>
              </a:solidFill>
              <a:latin typeface="Futura LT Pro Book" pitchFamily="34" charset="0"/>
            </a:rPr>
            <a:t>More sophisticated algorithms after transaction complete</a:t>
          </a:r>
          <a:endParaRPr lang="en-US" sz="1600" dirty="0">
            <a:solidFill>
              <a:schemeClr val="tx1"/>
            </a:solidFill>
            <a:latin typeface="Futura LT Pro Book" pitchFamily="34" charset="0"/>
          </a:endParaRPr>
        </a:p>
      </dgm:t>
    </dgm:pt>
    <dgm:pt modelId="{13DC3EA1-24F2-40E6-AACC-A7909A8AD506}" type="parTrans" cxnId="{A5FD4A11-2012-4EF5-B430-ED3A64FB6E5A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8CAE6DAA-747B-480C-BEBC-1D576361CA65}" type="sibTrans" cxnId="{A5FD4A11-2012-4EF5-B430-ED3A64FB6E5A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939F0F26-9F8A-43CC-9AD6-C40DD176AAAA}">
      <dgm:prSet phldrT="[Text]" custT="1"/>
      <dgm:spPr>
        <a:solidFill>
          <a:srgbClr val="FBE93A"/>
        </a:solidFill>
        <a:ln>
          <a:noFill/>
        </a:ln>
        <a:effectLst/>
      </dgm:spPr>
      <dgm:t>
        <a:bodyPr/>
        <a:lstStyle/>
        <a:p>
          <a:r>
            <a:rPr lang="en-US" sz="2000" b="1" dirty="0" smtClean="0">
              <a:solidFill>
                <a:schemeClr val="tx1"/>
              </a:solidFill>
              <a:latin typeface="Futura LT Pro"/>
            </a:rPr>
            <a:t>Account Level</a:t>
          </a:r>
          <a:endParaRPr lang="en-US" sz="2000" b="1" dirty="0">
            <a:solidFill>
              <a:schemeClr val="tx1"/>
            </a:solidFill>
            <a:latin typeface="Futura LT Pro"/>
          </a:endParaRPr>
        </a:p>
      </dgm:t>
    </dgm:pt>
    <dgm:pt modelId="{C2E7B803-3452-4C86-89D1-929E1AB8D7C1}" type="parTrans" cxnId="{DF75EA10-9C7A-43ED-BF04-8C68D757BDC5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208607CD-CD34-4A6A-A278-4C36D20E2628}" type="sibTrans" cxnId="{DF75EA10-9C7A-43ED-BF04-8C68D757BDC5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E8DE3E9D-ED4B-46DB-824A-7451DA43F666}">
      <dgm:prSet phldrT="[Text]" custT="1"/>
      <dgm:spPr>
        <a:solidFill>
          <a:schemeClr val="bg1">
            <a:lumMod val="75000"/>
            <a:alpha val="9000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sz="1600" dirty="0" smtClean="0">
              <a:solidFill>
                <a:schemeClr val="tx1"/>
              </a:solidFill>
              <a:latin typeface="Futura LT Pro Book" pitchFamily="34" charset="0"/>
            </a:rPr>
            <a:t>Monitor activity to identify abusive behavior</a:t>
          </a:r>
          <a:endParaRPr lang="en-US" sz="1600" dirty="0">
            <a:solidFill>
              <a:schemeClr val="tx1"/>
            </a:solidFill>
            <a:latin typeface="Futura LT Pro Book" pitchFamily="34" charset="0"/>
          </a:endParaRPr>
        </a:p>
      </dgm:t>
    </dgm:pt>
    <dgm:pt modelId="{274E729A-B6EA-4243-86CF-27D7A45CB476}" type="parTrans" cxnId="{4BC46CCC-D3EF-4BA1-B4E6-D244F9CB2AE1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C4323F59-1C04-43AF-983B-3FD2E38007BA}" type="sibTrans" cxnId="{4BC46CCC-D3EF-4BA1-B4E6-D244F9CB2AE1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2E82BBA8-9A8E-4B99-8459-372AD9BAD8C3}">
      <dgm:prSet phldrT="[Text]" custT="1"/>
      <dgm:spPr>
        <a:solidFill>
          <a:srgbClr val="FBE93A"/>
        </a:solidFill>
        <a:ln>
          <a:noFill/>
        </a:ln>
        <a:effectLst/>
      </dgm:spPr>
      <dgm:t>
        <a:bodyPr/>
        <a:lstStyle/>
        <a:p>
          <a:r>
            <a:rPr lang="en-US" sz="2000" b="1" dirty="0" smtClean="0">
              <a:solidFill>
                <a:schemeClr val="tx1"/>
              </a:solidFill>
              <a:latin typeface="Futura LT Pro"/>
            </a:rPr>
            <a:t>Network Level</a:t>
          </a:r>
          <a:endParaRPr lang="en-US" sz="2000" b="1" dirty="0">
            <a:solidFill>
              <a:schemeClr val="tx1"/>
            </a:solidFill>
            <a:latin typeface="Futura LT Pro"/>
          </a:endParaRPr>
        </a:p>
      </dgm:t>
    </dgm:pt>
    <dgm:pt modelId="{7E88300F-6A73-471D-9496-E44B7DB00232}" type="parTrans" cxnId="{BC6077E8-1C77-42D4-80DB-D1B9B591EBE6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03C07565-5B67-4E6D-BBA1-4D0C4099655B}" type="sibTrans" cxnId="{BC6077E8-1C77-42D4-80DB-D1B9B591EBE6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0FCF7DBB-D9ED-48A8-A85A-8FD658B26AD6}">
      <dgm:prSet phldrT="[Text]" custT="1"/>
      <dgm:spPr>
        <a:solidFill>
          <a:schemeClr val="bg1">
            <a:lumMod val="75000"/>
            <a:alpha val="9000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sz="1600" dirty="0" smtClean="0">
              <a:solidFill>
                <a:schemeClr val="tx1"/>
              </a:solidFill>
              <a:latin typeface="Futura LT Pro Book" pitchFamily="34" charset="0"/>
            </a:rPr>
            <a:t>Monitor account to account interaction</a:t>
          </a:r>
          <a:endParaRPr lang="en-US" sz="1600" dirty="0">
            <a:solidFill>
              <a:schemeClr val="tx1"/>
            </a:solidFill>
            <a:latin typeface="Futura LT Pro Book" pitchFamily="34" charset="0"/>
          </a:endParaRPr>
        </a:p>
      </dgm:t>
    </dgm:pt>
    <dgm:pt modelId="{3EA83F70-7F54-4C52-AC9E-2B2614CB8E7D}" type="parTrans" cxnId="{6F56B1BF-BB8F-48D8-9047-472E1F621F1A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9894D28E-483C-4CA4-8E7C-D08018D4FA73}" type="sibTrans" cxnId="{6F56B1BF-BB8F-48D8-9047-472E1F621F1A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5C724902-A7F7-40A9-863A-52905F079F3C}">
      <dgm:prSet phldrT="[Text]" custT="1"/>
      <dgm:spPr>
        <a:solidFill>
          <a:schemeClr val="bg1">
            <a:lumMod val="75000"/>
            <a:alpha val="9000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sz="1600" dirty="0" smtClean="0">
              <a:solidFill>
                <a:schemeClr val="tx1"/>
              </a:solidFill>
              <a:latin typeface="Futura LT Pro Book" pitchFamily="34" charset="0"/>
            </a:rPr>
            <a:t>Frequent transfer of money from sever accounts to one central account suspicious</a:t>
          </a:r>
          <a:endParaRPr lang="en-US" sz="1600" dirty="0">
            <a:solidFill>
              <a:schemeClr val="tx1"/>
            </a:solidFill>
            <a:latin typeface="Futura LT Pro Book" pitchFamily="34" charset="0"/>
          </a:endParaRPr>
        </a:p>
      </dgm:t>
    </dgm:pt>
    <dgm:pt modelId="{03E880FE-8E99-45CC-B622-CAFB9701B676}" type="parTrans" cxnId="{9AA92BF8-A60D-4515-8B61-FE39AA78BC00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13104613-03FB-4EAD-BB09-FF6875E27F48}" type="sibTrans" cxnId="{9AA92BF8-A60D-4515-8B61-FE39AA78BC00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774B96B5-30EA-4194-8B58-D0F389096B1D}">
      <dgm:prSet phldrT="[Text]" custT="1"/>
      <dgm:spPr>
        <a:solidFill>
          <a:schemeClr val="bg1">
            <a:lumMod val="75000"/>
            <a:alpha val="90000"/>
          </a:schemeClr>
        </a:solidFill>
      </dgm:spPr>
      <dgm:t>
        <a:bodyPr/>
        <a:lstStyle/>
        <a:p>
          <a:pPr>
            <a:lnSpc>
              <a:spcPct val="100000"/>
            </a:lnSpc>
          </a:pPr>
          <a:r>
            <a:rPr lang="en-US" sz="1600" dirty="0" smtClean="0">
              <a:solidFill>
                <a:schemeClr val="tx1"/>
              </a:solidFill>
              <a:latin typeface="Futura LT Pro Book" pitchFamily="34" charset="0"/>
            </a:rPr>
            <a:t>Frequent payments, suspicious profile changes</a:t>
          </a:r>
          <a:endParaRPr lang="en-US" sz="1600" dirty="0">
            <a:solidFill>
              <a:schemeClr val="tx1"/>
            </a:solidFill>
            <a:latin typeface="Futura LT Pro Book" pitchFamily="34" charset="0"/>
          </a:endParaRPr>
        </a:p>
      </dgm:t>
    </dgm:pt>
    <dgm:pt modelId="{AB736DA9-5D32-48DA-BD81-14BD8A875487}" type="parTrans" cxnId="{56A48F96-06DA-4A57-8959-DCD1B43CEEC9}">
      <dgm:prSet/>
      <dgm:spPr/>
      <dgm:t>
        <a:bodyPr/>
        <a:lstStyle/>
        <a:p>
          <a:endParaRPr lang="en-US"/>
        </a:p>
      </dgm:t>
    </dgm:pt>
    <dgm:pt modelId="{A35D8AEE-9227-4E82-AB2C-D769F45E0030}" type="sibTrans" cxnId="{56A48F96-06DA-4A57-8959-DCD1B43CEEC9}">
      <dgm:prSet/>
      <dgm:spPr/>
      <dgm:t>
        <a:bodyPr/>
        <a:lstStyle/>
        <a:p>
          <a:endParaRPr lang="en-US"/>
        </a:p>
      </dgm:t>
    </dgm:pt>
    <dgm:pt modelId="{05DE4033-7F07-4750-BA7B-B37F13F08476}" type="pres">
      <dgm:prSet presAssocID="{DCB27215-25AA-4E5A-9EBC-C5B98967F25E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4BB46A3-223D-4E64-A8AD-6818B1B15536}" type="pres">
      <dgm:prSet presAssocID="{EB037155-6FFB-4CF1-B5FD-6901B7BE921C}" presName="linNode" presStyleCnt="0"/>
      <dgm:spPr/>
    </dgm:pt>
    <dgm:pt modelId="{A959344B-905A-497B-A5A6-562E5E13E926}" type="pres">
      <dgm:prSet presAssocID="{EB037155-6FFB-4CF1-B5FD-6901B7BE921C}" presName="parentText" presStyleLbl="node1" presStyleIdx="0" presStyleCnt="3" custScaleY="111361" custLinFactNeighborY="-152">
        <dgm:presLayoutVars>
          <dgm:chMax val="1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52CB6866-11F9-4591-BD6E-FE429010318C}" type="pres">
      <dgm:prSet presAssocID="{EB037155-6FFB-4CF1-B5FD-6901B7BE921C}" presName="descendantText" presStyleLbl="alignAccFollowNode1" presStyleIdx="0" presStyleCnt="3" custScaleY="127344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B9015FD1-ECAA-4F0B-86B3-56E82E43B6A9}" type="pres">
      <dgm:prSet presAssocID="{5A2242C4-930B-455A-8DCA-7103B8C5DE74}" presName="sp" presStyleCnt="0"/>
      <dgm:spPr/>
    </dgm:pt>
    <dgm:pt modelId="{99EA3C24-A94E-4EDB-84A8-A32814234C9D}" type="pres">
      <dgm:prSet presAssocID="{939F0F26-9F8A-43CC-9AD6-C40DD176AAAA}" presName="linNode" presStyleCnt="0"/>
      <dgm:spPr/>
    </dgm:pt>
    <dgm:pt modelId="{CFCA03F1-3EEA-483F-B415-4C1B58783065}" type="pres">
      <dgm:prSet presAssocID="{939F0F26-9F8A-43CC-9AD6-C40DD176AAAA}" presName="parentText" presStyleLbl="node1" presStyleIdx="1" presStyleCnt="3" custScaleY="114115">
        <dgm:presLayoutVars>
          <dgm:chMax val="1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CF635E49-6BF2-4323-BDCD-5E22B362DEDC}" type="pres">
      <dgm:prSet presAssocID="{939F0F26-9F8A-43CC-9AD6-C40DD176AAAA}" presName="descendantText" presStyleLbl="alignAccFollowNode1" presStyleIdx="1" presStyleCnt="3" custScaleY="124221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BB22067E-984C-4888-87EE-E4ADF6BF77C7}" type="pres">
      <dgm:prSet presAssocID="{208607CD-CD34-4A6A-A278-4C36D20E2628}" presName="sp" presStyleCnt="0"/>
      <dgm:spPr/>
    </dgm:pt>
    <dgm:pt modelId="{E44CA7DE-2E49-4B7A-8AC3-97CE558FD1A5}" type="pres">
      <dgm:prSet presAssocID="{2E82BBA8-9A8E-4B99-8459-372AD9BAD8C3}" presName="linNode" presStyleCnt="0"/>
      <dgm:spPr/>
    </dgm:pt>
    <dgm:pt modelId="{A5C3195B-B73D-460D-BA11-B6E2606840D7}" type="pres">
      <dgm:prSet presAssocID="{2E82BBA8-9A8E-4B99-8459-372AD9BAD8C3}" presName="parentText" presStyleLbl="node1" presStyleIdx="2" presStyleCnt="3" custScaleY="113222">
        <dgm:presLayoutVars>
          <dgm:chMax val="1"/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604B3E90-5A76-4AD2-9870-ACAB4054902B}" type="pres">
      <dgm:prSet presAssocID="{2E82BBA8-9A8E-4B99-8459-372AD9BAD8C3}" presName="descendantText" presStyleLbl="alignAccFollowNode1" presStyleIdx="2" presStyleCnt="3" custScaleY="119083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4BC46CCC-D3EF-4BA1-B4E6-D244F9CB2AE1}" srcId="{939F0F26-9F8A-43CC-9AD6-C40DD176AAAA}" destId="{E8DE3E9D-ED4B-46DB-824A-7451DA43F666}" srcOrd="0" destOrd="0" parTransId="{274E729A-B6EA-4243-86CF-27D7A45CB476}" sibTransId="{C4323F59-1C04-43AF-983B-3FD2E38007BA}"/>
    <dgm:cxn modelId="{7E97143C-28D9-C245-9463-808755B6DA0D}" type="presOf" srcId="{00C60C2A-E9E9-451A-88DD-8E91DA9794B4}" destId="{52CB6866-11F9-4591-BD6E-FE429010318C}" srcOrd="0" destOrd="0" presId="urn:microsoft.com/office/officeart/2005/8/layout/vList5"/>
    <dgm:cxn modelId="{56A48F96-06DA-4A57-8959-DCD1B43CEEC9}" srcId="{E8DE3E9D-ED4B-46DB-824A-7451DA43F666}" destId="{774B96B5-30EA-4194-8B58-D0F389096B1D}" srcOrd="0" destOrd="0" parTransId="{AB736DA9-5D32-48DA-BD81-14BD8A875487}" sibTransId="{A35D8AEE-9227-4E82-AB2C-D769F45E0030}"/>
    <dgm:cxn modelId="{291528F2-F5CE-FD48-B2B2-2864EFD88441}" type="presOf" srcId="{DCB27215-25AA-4E5A-9EBC-C5B98967F25E}" destId="{05DE4033-7F07-4750-BA7B-B37F13F08476}" srcOrd="0" destOrd="0" presId="urn:microsoft.com/office/officeart/2005/8/layout/vList5"/>
    <dgm:cxn modelId="{31F907BF-06BD-9B4C-82A6-159498960973}" type="presOf" srcId="{EB037155-6FFB-4CF1-B5FD-6901B7BE921C}" destId="{A959344B-905A-497B-A5A6-562E5E13E926}" srcOrd="0" destOrd="0" presId="urn:microsoft.com/office/officeart/2005/8/layout/vList5"/>
    <dgm:cxn modelId="{163704F2-1286-469F-838F-F51FF66B2A39}" srcId="{DCB27215-25AA-4E5A-9EBC-C5B98967F25E}" destId="{EB037155-6FFB-4CF1-B5FD-6901B7BE921C}" srcOrd="0" destOrd="0" parTransId="{C29FB746-CDD2-4775-855E-5676E305CE3A}" sibTransId="{5A2242C4-930B-455A-8DCA-7103B8C5DE74}"/>
    <dgm:cxn modelId="{049E22DB-A701-1543-A6E0-80A11D1F0070}" type="presOf" srcId="{774B96B5-30EA-4194-8B58-D0F389096B1D}" destId="{CF635E49-6BF2-4323-BDCD-5E22B362DEDC}" srcOrd="0" destOrd="1" presId="urn:microsoft.com/office/officeart/2005/8/layout/vList5"/>
    <dgm:cxn modelId="{73B5C912-0618-DA43-853A-15E4D72EFFF1}" type="presOf" srcId="{E8DE3E9D-ED4B-46DB-824A-7451DA43F666}" destId="{CF635E49-6BF2-4323-BDCD-5E22B362DEDC}" srcOrd="0" destOrd="0" presId="urn:microsoft.com/office/officeart/2005/8/layout/vList5"/>
    <dgm:cxn modelId="{6F56B1BF-BB8F-48D8-9047-472E1F621F1A}" srcId="{2E82BBA8-9A8E-4B99-8459-372AD9BAD8C3}" destId="{0FCF7DBB-D9ED-48A8-A85A-8FD658B26AD6}" srcOrd="0" destOrd="0" parTransId="{3EA83F70-7F54-4C52-AC9E-2B2614CB8E7D}" sibTransId="{9894D28E-483C-4CA4-8E7C-D08018D4FA73}"/>
    <dgm:cxn modelId="{5054E28B-170D-427C-8E35-5DCD62354FAB}" srcId="{EB037155-6FFB-4CF1-B5FD-6901B7BE921C}" destId="{00C60C2A-E9E9-451A-88DD-8E91DA9794B4}" srcOrd="0" destOrd="0" parTransId="{15B34BF9-F639-423B-8F3E-EEF4BF558439}" sibTransId="{BBEF75B4-9EA3-4A47-9A80-8BBF17BE60E7}"/>
    <dgm:cxn modelId="{B6F5C24D-ADBA-D241-BE30-46247FCA5AC8}" type="presOf" srcId="{5C724902-A7F7-40A9-863A-52905F079F3C}" destId="{604B3E90-5A76-4AD2-9870-ACAB4054902B}" srcOrd="0" destOrd="1" presId="urn:microsoft.com/office/officeart/2005/8/layout/vList5"/>
    <dgm:cxn modelId="{2A712375-23A2-0140-BA10-38A2110812AD}" type="presOf" srcId="{2E82BBA8-9A8E-4B99-8459-372AD9BAD8C3}" destId="{A5C3195B-B73D-460D-BA11-B6E2606840D7}" srcOrd="0" destOrd="0" presId="urn:microsoft.com/office/officeart/2005/8/layout/vList5"/>
    <dgm:cxn modelId="{A5FD4A11-2012-4EF5-B430-ED3A64FB6E5A}" srcId="{EB037155-6FFB-4CF1-B5FD-6901B7BE921C}" destId="{ABA95FD2-E36B-4940-A3F7-0B7EB6E3D527}" srcOrd="1" destOrd="0" parTransId="{13DC3EA1-24F2-40E6-AACC-A7909A8AD506}" sibTransId="{8CAE6DAA-747B-480C-BEBC-1D576361CA65}"/>
    <dgm:cxn modelId="{E16254C0-BBF4-7047-8B0D-BD1F672A1A42}" type="presOf" srcId="{ABA95FD2-E36B-4940-A3F7-0B7EB6E3D527}" destId="{52CB6866-11F9-4591-BD6E-FE429010318C}" srcOrd="0" destOrd="1" presId="urn:microsoft.com/office/officeart/2005/8/layout/vList5"/>
    <dgm:cxn modelId="{BC6077E8-1C77-42D4-80DB-D1B9B591EBE6}" srcId="{DCB27215-25AA-4E5A-9EBC-C5B98967F25E}" destId="{2E82BBA8-9A8E-4B99-8459-372AD9BAD8C3}" srcOrd="2" destOrd="0" parTransId="{7E88300F-6A73-471D-9496-E44B7DB00232}" sibTransId="{03C07565-5B67-4E6D-BBA1-4D0C4099655B}"/>
    <dgm:cxn modelId="{9AA92BF8-A60D-4515-8B61-FE39AA78BC00}" srcId="{2E82BBA8-9A8E-4B99-8459-372AD9BAD8C3}" destId="{5C724902-A7F7-40A9-863A-52905F079F3C}" srcOrd="1" destOrd="0" parTransId="{03E880FE-8E99-45CC-B622-CAFB9701B676}" sibTransId="{13104613-03FB-4EAD-BB09-FF6875E27F48}"/>
    <dgm:cxn modelId="{3C899739-84EF-4F44-98A6-E1D7EDC0ACA0}" type="presOf" srcId="{939F0F26-9F8A-43CC-9AD6-C40DD176AAAA}" destId="{CFCA03F1-3EEA-483F-B415-4C1B58783065}" srcOrd="0" destOrd="0" presId="urn:microsoft.com/office/officeart/2005/8/layout/vList5"/>
    <dgm:cxn modelId="{DF75EA10-9C7A-43ED-BF04-8C68D757BDC5}" srcId="{DCB27215-25AA-4E5A-9EBC-C5B98967F25E}" destId="{939F0F26-9F8A-43CC-9AD6-C40DD176AAAA}" srcOrd="1" destOrd="0" parTransId="{C2E7B803-3452-4C86-89D1-929E1AB8D7C1}" sibTransId="{208607CD-CD34-4A6A-A278-4C36D20E2628}"/>
    <dgm:cxn modelId="{D9B245D3-96DF-3C4B-AEF3-F59505F8A5CF}" type="presOf" srcId="{0FCF7DBB-D9ED-48A8-A85A-8FD658B26AD6}" destId="{604B3E90-5A76-4AD2-9870-ACAB4054902B}" srcOrd="0" destOrd="0" presId="urn:microsoft.com/office/officeart/2005/8/layout/vList5"/>
    <dgm:cxn modelId="{1E9E4078-4CB4-6440-A780-EEB864078781}" type="presParOf" srcId="{05DE4033-7F07-4750-BA7B-B37F13F08476}" destId="{74BB46A3-223D-4E64-A8AD-6818B1B15536}" srcOrd="0" destOrd="0" presId="urn:microsoft.com/office/officeart/2005/8/layout/vList5"/>
    <dgm:cxn modelId="{D523B83A-452C-264A-B660-A94F1DB7ACC3}" type="presParOf" srcId="{74BB46A3-223D-4E64-A8AD-6818B1B15536}" destId="{A959344B-905A-497B-A5A6-562E5E13E926}" srcOrd="0" destOrd="0" presId="urn:microsoft.com/office/officeart/2005/8/layout/vList5"/>
    <dgm:cxn modelId="{5491C73A-6AEB-3C48-B321-2EF0F0FE8386}" type="presParOf" srcId="{74BB46A3-223D-4E64-A8AD-6818B1B15536}" destId="{52CB6866-11F9-4591-BD6E-FE429010318C}" srcOrd="1" destOrd="0" presId="urn:microsoft.com/office/officeart/2005/8/layout/vList5"/>
    <dgm:cxn modelId="{81047BCE-B489-2A44-A59B-0DA1DA615320}" type="presParOf" srcId="{05DE4033-7F07-4750-BA7B-B37F13F08476}" destId="{B9015FD1-ECAA-4F0B-86B3-56E82E43B6A9}" srcOrd="1" destOrd="0" presId="urn:microsoft.com/office/officeart/2005/8/layout/vList5"/>
    <dgm:cxn modelId="{DFB203DE-F62A-4F40-8A7C-1A61ABD1BA9B}" type="presParOf" srcId="{05DE4033-7F07-4750-BA7B-B37F13F08476}" destId="{99EA3C24-A94E-4EDB-84A8-A32814234C9D}" srcOrd="2" destOrd="0" presId="urn:microsoft.com/office/officeart/2005/8/layout/vList5"/>
    <dgm:cxn modelId="{746CD84D-3F0B-2942-BF53-511410FA15FD}" type="presParOf" srcId="{99EA3C24-A94E-4EDB-84A8-A32814234C9D}" destId="{CFCA03F1-3EEA-483F-B415-4C1B58783065}" srcOrd="0" destOrd="0" presId="urn:microsoft.com/office/officeart/2005/8/layout/vList5"/>
    <dgm:cxn modelId="{F629C3EE-7D12-5744-91F2-10800914CF3A}" type="presParOf" srcId="{99EA3C24-A94E-4EDB-84A8-A32814234C9D}" destId="{CF635E49-6BF2-4323-BDCD-5E22B362DEDC}" srcOrd="1" destOrd="0" presId="urn:microsoft.com/office/officeart/2005/8/layout/vList5"/>
    <dgm:cxn modelId="{F94E259C-1B58-154F-A8FD-6897614D9086}" type="presParOf" srcId="{05DE4033-7F07-4750-BA7B-B37F13F08476}" destId="{BB22067E-984C-4888-87EE-E4ADF6BF77C7}" srcOrd="3" destOrd="0" presId="urn:microsoft.com/office/officeart/2005/8/layout/vList5"/>
    <dgm:cxn modelId="{633F1137-AEC7-FB4F-AC0E-4A3CBFDF8AD1}" type="presParOf" srcId="{05DE4033-7F07-4750-BA7B-B37F13F08476}" destId="{E44CA7DE-2E49-4B7A-8AC3-97CE558FD1A5}" srcOrd="4" destOrd="0" presId="urn:microsoft.com/office/officeart/2005/8/layout/vList5"/>
    <dgm:cxn modelId="{894266C5-CAF9-5E4C-845D-3067F2EA4F07}" type="presParOf" srcId="{E44CA7DE-2E49-4B7A-8AC3-97CE558FD1A5}" destId="{A5C3195B-B73D-460D-BA11-B6E2606840D7}" srcOrd="0" destOrd="0" presId="urn:microsoft.com/office/officeart/2005/8/layout/vList5"/>
    <dgm:cxn modelId="{1AB98216-C7DB-924E-8E4C-ACBA7D4E6AB5}" type="presParOf" srcId="{E44CA7DE-2E49-4B7A-8AC3-97CE558FD1A5}" destId="{604B3E90-5A76-4AD2-9870-ACAB4054902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CB27215-25AA-4E5A-9EBC-C5B98967F25E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B037155-6FFB-4CF1-B5FD-6901B7BE921C}">
      <dgm:prSet phldrT="[Text]" custT="1"/>
      <dgm:spPr>
        <a:solidFill>
          <a:schemeClr val="tx1">
            <a:lumMod val="75000"/>
            <a:lumOff val="25000"/>
          </a:schemeClr>
        </a:solidFill>
        <a:ln>
          <a:noFill/>
        </a:ln>
        <a:effectLst/>
      </dgm:spPr>
      <dgm:t>
        <a:bodyPr/>
        <a:lstStyle/>
        <a:p>
          <a:r>
            <a:rPr lang="en-US" sz="2000" b="0" dirty="0" smtClean="0">
              <a:solidFill>
                <a:schemeClr val="bg1"/>
              </a:solidFill>
              <a:latin typeface="Futura LT Pro Book" pitchFamily="34" charset="0"/>
            </a:rPr>
            <a:t>Why Deep Learning?</a:t>
          </a:r>
          <a:endParaRPr lang="en-US" sz="2000" b="0" dirty="0">
            <a:solidFill>
              <a:schemeClr val="bg1"/>
            </a:solidFill>
            <a:latin typeface="Futura LT Pro Book" pitchFamily="34" charset="0"/>
          </a:endParaRPr>
        </a:p>
      </dgm:t>
    </dgm:pt>
    <dgm:pt modelId="{C29FB746-CDD2-4775-855E-5676E305CE3A}" type="parTrans" cxnId="{163704F2-1286-469F-838F-F51FF66B2A39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5A2242C4-930B-455A-8DCA-7103B8C5DE74}" type="sibTrans" cxnId="{163704F2-1286-469F-838F-F51FF66B2A39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00C60C2A-E9E9-451A-88DD-8E91DA9794B4}">
      <dgm:prSet phldrT="[Text]" custT="1"/>
      <dgm:spPr>
        <a:noFill/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1600" dirty="0" smtClean="0">
              <a:solidFill>
                <a:schemeClr val="tx1"/>
              </a:solidFill>
              <a:latin typeface="Futura LT Pro Book" pitchFamily="34" charset="0"/>
            </a:rPr>
            <a:t>Unearth low-level complex abstractions</a:t>
          </a:r>
          <a:endParaRPr lang="en-US" sz="1600" dirty="0">
            <a:solidFill>
              <a:schemeClr val="tx1"/>
            </a:solidFill>
            <a:latin typeface="Futura LT Pro Book" pitchFamily="34" charset="0"/>
          </a:endParaRPr>
        </a:p>
      </dgm:t>
    </dgm:pt>
    <dgm:pt modelId="{15B34BF9-F639-423B-8F3E-EEF4BF558439}" type="parTrans" cxnId="{5054E28B-170D-427C-8E35-5DCD62354FAB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BBEF75B4-9EA3-4A47-9A80-8BBF17BE60E7}" type="sibTrans" cxnId="{5054E28B-170D-427C-8E35-5DCD62354FAB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939F0F26-9F8A-43CC-9AD6-C40DD176AAAA}">
      <dgm:prSet phldrT="[Text]" custT="1"/>
      <dgm:spPr>
        <a:solidFill>
          <a:schemeClr val="tx1">
            <a:lumMod val="75000"/>
            <a:lumOff val="25000"/>
          </a:schemeClr>
        </a:solidFill>
        <a:ln>
          <a:noFill/>
        </a:ln>
        <a:effectLst/>
      </dgm:spPr>
      <dgm:t>
        <a:bodyPr/>
        <a:lstStyle/>
        <a:p>
          <a:r>
            <a:rPr lang="en-US" sz="2000" b="0" dirty="0" smtClean="0">
              <a:solidFill>
                <a:schemeClr val="bg1"/>
              </a:solidFill>
              <a:latin typeface="Futura LT Pro Book" pitchFamily="34" charset="0"/>
            </a:rPr>
            <a:t>Why H2O?</a:t>
          </a:r>
          <a:endParaRPr lang="en-US" sz="2000" b="0" dirty="0">
            <a:solidFill>
              <a:schemeClr val="bg1"/>
            </a:solidFill>
            <a:latin typeface="Futura LT Pro Book" pitchFamily="34" charset="0"/>
          </a:endParaRPr>
        </a:p>
      </dgm:t>
    </dgm:pt>
    <dgm:pt modelId="{C2E7B803-3452-4C86-89D1-929E1AB8D7C1}" type="parTrans" cxnId="{DF75EA10-9C7A-43ED-BF04-8C68D757BDC5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208607CD-CD34-4A6A-A278-4C36D20E2628}" type="sibTrans" cxnId="{DF75EA10-9C7A-43ED-BF04-8C68D757BDC5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E8DE3E9D-ED4B-46DB-824A-7451DA43F666}">
      <dgm:prSet phldrT="[Text]" custT="1"/>
      <dgm:spPr>
        <a:noFill/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1600" dirty="0" smtClean="0">
              <a:solidFill>
                <a:schemeClr val="tx1"/>
              </a:solidFill>
              <a:latin typeface="Futura LT Pro Book" pitchFamily="34" charset="0"/>
            </a:rPr>
            <a:t>Highly scalable</a:t>
          </a:r>
          <a:endParaRPr lang="en-US" sz="1600" dirty="0">
            <a:solidFill>
              <a:schemeClr val="tx1"/>
            </a:solidFill>
            <a:latin typeface="Futura LT Pro Book" pitchFamily="34" charset="0"/>
          </a:endParaRPr>
        </a:p>
      </dgm:t>
    </dgm:pt>
    <dgm:pt modelId="{274E729A-B6EA-4243-86CF-27D7A45CB476}" type="parTrans" cxnId="{4BC46CCC-D3EF-4BA1-B4E6-D244F9CB2AE1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C4323F59-1C04-43AF-983B-3FD2E38007BA}" type="sibTrans" cxnId="{4BC46CCC-D3EF-4BA1-B4E6-D244F9CB2AE1}">
      <dgm:prSet/>
      <dgm:spPr/>
      <dgm:t>
        <a:bodyPr/>
        <a:lstStyle/>
        <a:p>
          <a:endParaRPr lang="en-US">
            <a:latin typeface="Futura LT Pro Book" pitchFamily="34" charset="0"/>
          </a:endParaRPr>
        </a:p>
      </dgm:t>
    </dgm:pt>
    <dgm:pt modelId="{A8A7F6D7-9574-42BE-9E60-C4CCC9323ADD}">
      <dgm:prSet phldrT="[Text]" custT="1"/>
      <dgm:spPr>
        <a:noFill/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1600" dirty="0" smtClean="0">
              <a:solidFill>
                <a:schemeClr val="tx1"/>
              </a:solidFill>
              <a:latin typeface="Futura LT Pro Book" pitchFamily="34" charset="0"/>
            </a:rPr>
            <a:t>Learn complex, highly varying functions not present in the training examples</a:t>
          </a:r>
          <a:endParaRPr lang="en-US" sz="1600" dirty="0">
            <a:solidFill>
              <a:schemeClr val="tx1"/>
            </a:solidFill>
            <a:latin typeface="Futura LT Pro Book" pitchFamily="34" charset="0"/>
          </a:endParaRPr>
        </a:p>
      </dgm:t>
    </dgm:pt>
    <dgm:pt modelId="{470F2958-E727-4D48-AE2E-70FE45A21C8C}" type="parTrans" cxnId="{1C8E19EC-15A1-4291-B2D3-4A22865E865D}">
      <dgm:prSet/>
      <dgm:spPr/>
      <dgm:t>
        <a:bodyPr/>
        <a:lstStyle/>
        <a:p>
          <a:endParaRPr lang="en-US"/>
        </a:p>
      </dgm:t>
    </dgm:pt>
    <dgm:pt modelId="{BFB8A1DD-2AEB-4B6B-A93E-C87A6B6ADF9A}" type="sibTrans" cxnId="{1C8E19EC-15A1-4291-B2D3-4A22865E865D}">
      <dgm:prSet/>
      <dgm:spPr/>
      <dgm:t>
        <a:bodyPr/>
        <a:lstStyle/>
        <a:p>
          <a:endParaRPr lang="en-US"/>
        </a:p>
      </dgm:t>
    </dgm:pt>
    <dgm:pt modelId="{075C9541-5DE2-4EC9-8184-B875BF15896F}">
      <dgm:prSet phldrT="[Text]" custT="1"/>
      <dgm:spPr>
        <a:noFill/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1600" dirty="0" smtClean="0">
              <a:solidFill>
                <a:schemeClr val="tx1"/>
              </a:solidFill>
              <a:latin typeface="Futura LT Pro Book" pitchFamily="34" charset="0"/>
            </a:rPr>
            <a:t>Widely employed for image/video processing and object recognition</a:t>
          </a:r>
          <a:endParaRPr lang="en-US" sz="1600" dirty="0">
            <a:solidFill>
              <a:schemeClr val="tx1"/>
            </a:solidFill>
            <a:latin typeface="Futura LT Pro Book" pitchFamily="34" charset="0"/>
          </a:endParaRPr>
        </a:p>
      </dgm:t>
    </dgm:pt>
    <dgm:pt modelId="{0378936F-6A4A-40B9-86BB-729C2B1EA60F}" type="parTrans" cxnId="{18FFFE6A-7F63-4181-975E-806AC1A1B145}">
      <dgm:prSet/>
      <dgm:spPr/>
      <dgm:t>
        <a:bodyPr/>
        <a:lstStyle/>
        <a:p>
          <a:endParaRPr lang="en-US"/>
        </a:p>
      </dgm:t>
    </dgm:pt>
    <dgm:pt modelId="{B88E95F5-CBAC-433F-86BC-C0EB76E621A5}" type="sibTrans" cxnId="{18FFFE6A-7F63-4181-975E-806AC1A1B145}">
      <dgm:prSet/>
      <dgm:spPr/>
      <dgm:t>
        <a:bodyPr/>
        <a:lstStyle/>
        <a:p>
          <a:endParaRPr lang="en-US"/>
        </a:p>
      </dgm:t>
    </dgm:pt>
    <dgm:pt modelId="{908CB753-5408-4EBD-B50C-B19DFAB76AA4}">
      <dgm:prSet phldrT="[Text]" custT="1"/>
      <dgm:spPr>
        <a:noFill/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1600" dirty="0" smtClean="0">
              <a:solidFill>
                <a:schemeClr val="tx1"/>
              </a:solidFill>
              <a:latin typeface="Futura LT Pro Book" pitchFamily="34" charset="0"/>
            </a:rPr>
            <a:t>Superior performance</a:t>
          </a:r>
          <a:endParaRPr lang="en-US" sz="1600" dirty="0">
            <a:solidFill>
              <a:schemeClr val="tx1"/>
            </a:solidFill>
            <a:latin typeface="Futura LT Pro Book" pitchFamily="34" charset="0"/>
          </a:endParaRPr>
        </a:p>
      </dgm:t>
    </dgm:pt>
    <dgm:pt modelId="{8D429A53-AEA4-410C-ADC5-250DB68A0ABB}" type="parTrans" cxnId="{98671123-3F65-4893-8199-FB903EF58CC4}">
      <dgm:prSet/>
      <dgm:spPr/>
      <dgm:t>
        <a:bodyPr/>
        <a:lstStyle/>
        <a:p>
          <a:endParaRPr lang="en-US"/>
        </a:p>
      </dgm:t>
    </dgm:pt>
    <dgm:pt modelId="{947A0AD2-1393-4F41-891E-BBC6DD077561}" type="sibTrans" cxnId="{98671123-3F65-4893-8199-FB903EF58CC4}">
      <dgm:prSet/>
      <dgm:spPr/>
      <dgm:t>
        <a:bodyPr/>
        <a:lstStyle/>
        <a:p>
          <a:endParaRPr lang="en-US"/>
        </a:p>
      </dgm:t>
    </dgm:pt>
    <dgm:pt modelId="{67FB9F2F-936C-427F-B817-82A045DD2AA1}">
      <dgm:prSet phldrT="[Text]" custT="1"/>
      <dgm:spPr>
        <a:noFill/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1600" dirty="0" smtClean="0">
              <a:solidFill>
                <a:schemeClr val="tx1"/>
              </a:solidFill>
              <a:latin typeface="Futura LT Pro Book" pitchFamily="34" charset="0"/>
            </a:rPr>
            <a:t>Flexible deployment</a:t>
          </a:r>
          <a:endParaRPr lang="en-US" sz="1600" dirty="0">
            <a:solidFill>
              <a:schemeClr val="tx1"/>
            </a:solidFill>
            <a:latin typeface="Futura LT Pro Book" pitchFamily="34" charset="0"/>
          </a:endParaRPr>
        </a:p>
      </dgm:t>
    </dgm:pt>
    <dgm:pt modelId="{A0512711-18C1-499E-9E71-65CE6F2F1F9D}" type="parTrans" cxnId="{2550187D-BED5-475C-947D-79C19D18106D}">
      <dgm:prSet/>
      <dgm:spPr/>
      <dgm:t>
        <a:bodyPr/>
        <a:lstStyle/>
        <a:p>
          <a:endParaRPr lang="en-US"/>
        </a:p>
      </dgm:t>
    </dgm:pt>
    <dgm:pt modelId="{E65E5672-A3DC-427B-8ED2-E5C9C416636D}" type="sibTrans" cxnId="{2550187D-BED5-475C-947D-79C19D18106D}">
      <dgm:prSet/>
      <dgm:spPr/>
      <dgm:t>
        <a:bodyPr/>
        <a:lstStyle/>
        <a:p>
          <a:endParaRPr lang="en-US"/>
        </a:p>
      </dgm:t>
    </dgm:pt>
    <dgm:pt modelId="{FC77FFD0-5575-4A53-8211-49AB884BB121}">
      <dgm:prSet phldrT="[Text]" custT="1"/>
      <dgm:spPr>
        <a:noFill/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1600" dirty="0" smtClean="0">
              <a:solidFill>
                <a:schemeClr val="tx1"/>
              </a:solidFill>
              <a:latin typeface="Futura LT Pro Book" pitchFamily="34" charset="0"/>
            </a:rPr>
            <a:t>Works seamlessly with other big data frameworks</a:t>
          </a:r>
          <a:endParaRPr lang="en-US" sz="1600" dirty="0">
            <a:solidFill>
              <a:schemeClr val="tx1"/>
            </a:solidFill>
            <a:latin typeface="Futura LT Pro Book" pitchFamily="34" charset="0"/>
          </a:endParaRPr>
        </a:p>
      </dgm:t>
    </dgm:pt>
    <dgm:pt modelId="{3D505F58-52A1-489A-B66A-4BF2C4AD10F3}" type="parTrans" cxnId="{85A55A6F-9B28-4C5E-8343-FB03471189A8}">
      <dgm:prSet/>
      <dgm:spPr/>
      <dgm:t>
        <a:bodyPr/>
        <a:lstStyle/>
        <a:p>
          <a:endParaRPr lang="en-US"/>
        </a:p>
      </dgm:t>
    </dgm:pt>
    <dgm:pt modelId="{C6841938-5B00-4AD1-A3BB-074168141D79}" type="sibTrans" cxnId="{85A55A6F-9B28-4C5E-8343-FB03471189A8}">
      <dgm:prSet/>
      <dgm:spPr/>
      <dgm:t>
        <a:bodyPr/>
        <a:lstStyle/>
        <a:p>
          <a:endParaRPr lang="en-US"/>
        </a:p>
      </dgm:t>
    </dgm:pt>
    <dgm:pt modelId="{68F28063-CA0E-4FA2-8C82-9D9A77571540}">
      <dgm:prSet phldrT="[Text]" custT="1"/>
      <dgm:spPr>
        <a:noFill/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1600" dirty="0" smtClean="0">
              <a:solidFill>
                <a:schemeClr val="tx1"/>
              </a:solidFill>
              <a:latin typeface="Futura LT Pro Book" pitchFamily="34" charset="0"/>
            </a:rPr>
            <a:t>Simple interface</a:t>
          </a:r>
          <a:endParaRPr lang="en-US" sz="1600" dirty="0">
            <a:solidFill>
              <a:schemeClr val="tx1"/>
            </a:solidFill>
            <a:latin typeface="Futura LT Pro Book" pitchFamily="34" charset="0"/>
          </a:endParaRPr>
        </a:p>
      </dgm:t>
    </dgm:pt>
    <dgm:pt modelId="{E1498D62-D4A3-4577-873A-1D47E5385A8E}" type="parTrans" cxnId="{4E2B7E3B-59ED-4D81-A4E4-E74A66390842}">
      <dgm:prSet/>
      <dgm:spPr/>
      <dgm:t>
        <a:bodyPr/>
        <a:lstStyle/>
        <a:p>
          <a:endParaRPr lang="en-US"/>
        </a:p>
      </dgm:t>
    </dgm:pt>
    <dgm:pt modelId="{F158A1E5-4222-4D5D-BF62-CE71A96A1FFE}" type="sibTrans" cxnId="{4E2B7E3B-59ED-4D81-A4E4-E74A66390842}">
      <dgm:prSet/>
      <dgm:spPr/>
      <dgm:t>
        <a:bodyPr/>
        <a:lstStyle/>
        <a:p>
          <a:endParaRPr lang="en-US"/>
        </a:p>
      </dgm:t>
    </dgm:pt>
    <dgm:pt modelId="{05DE4033-7F07-4750-BA7B-B37F13F08476}" type="pres">
      <dgm:prSet presAssocID="{DCB27215-25AA-4E5A-9EBC-C5B98967F25E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4BB46A3-223D-4E64-A8AD-6818B1B15536}" type="pres">
      <dgm:prSet presAssocID="{EB037155-6FFB-4CF1-B5FD-6901B7BE921C}" presName="linNode" presStyleCnt="0"/>
      <dgm:spPr/>
    </dgm:pt>
    <dgm:pt modelId="{A959344B-905A-497B-A5A6-562E5E13E926}" type="pres">
      <dgm:prSet presAssocID="{EB037155-6FFB-4CF1-B5FD-6901B7BE921C}" presName="parentText" presStyleLbl="node1" presStyleIdx="0" presStyleCnt="2" custScaleY="80957" custLinFactNeighborY="-7588">
        <dgm:presLayoutVars>
          <dgm:chMax val="1"/>
          <dgm:bulletEnabled val="1"/>
        </dgm:presLayoutVars>
      </dgm:prSet>
      <dgm:spPr>
        <a:prstGeom prst="flowChartProcess">
          <a:avLst/>
        </a:prstGeom>
      </dgm:spPr>
      <dgm:t>
        <a:bodyPr/>
        <a:lstStyle/>
        <a:p>
          <a:endParaRPr lang="en-US"/>
        </a:p>
      </dgm:t>
    </dgm:pt>
    <dgm:pt modelId="{52CB6866-11F9-4591-BD6E-FE429010318C}" type="pres">
      <dgm:prSet presAssocID="{EB037155-6FFB-4CF1-B5FD-6901B7BE921C}" presName="descendantText" presStyleLbl="alignAccFollowNode1" presStyleIdx="0" presStyleCnt="2" custScaleY="127344" custLinFactNeighborY="3380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B9015FD1-ECAA-4F0B-86B3-56E82E43B6A9}" type="pres">
      <dgm:prSet presAssocID="{5A2242C4-930B-455A-8DCA-7103B8C5DE74}" presName="sp" presStyleCnt="0"/>
      <dgm:spPr/>
    </dgm:pt>
    <dgm:pt modelId="{99EA3C24-A94E-4EDB-84A8-A32814234C9D}" type="pres">
      <dgm:prSet presAssocID="{939F0F26-9F8A-43CC-9AD6-C40DD176AAAA}" presName="linNode" presStyleCnt="0"/>
      <dgm:spPr/>
    </dgm:pt>
    <dgm:pt modelId="{CFCA03F1-3EEA-483F-B415-4C1B58783065}" type="pres">
      <dgm:prSet presAssocID="{939F0F26-9F8A-43CC-9AD6-C40DD176AAAA}" presName="parentText" presStyleLbl="node1" presStyleIdx="1" presStyleCnt="2" custScaleY="76386" custLinFactNeighborX="1008" custLinFactNeighborY="1352">
        <dgm:presLayoutVars>
          <dgm:chMax val="1"/>
          <dgm:bulletEnabled val="1"/>
        </dgm:presLayoutVars>
      </dgm:prSet>
      <dgm:spPr>
        <a:prstGeom prst="flowChartProcess">
          <a:avLst/>
        </a:prstGeom>
      </dgm:spPr>
      <dgm:t>
        <a:bodyPr/>
        <a:lstStyle/>
        <a:p>
          <a:endParaRPr lang="en-US"/>
        </a:p>
      </dgm:t>
    </dgm:pt>
    <dgm:pt modelId="{CF635E49-6BF2-4323-BDCD-5E22B362DEDC}" type="pres">
      <dgm:prSet presAssocID="{939F0F26-9F8A-43CC-9AD6-C40DD176AAAA}" presName="descendantText" presStyleLbl="alignAccFollowNode1" presStyleIdx="1" presStyleCnt="2" custScaleY="124221" custLinFactNeighborX="-896" custLinFactNeighborY="125">
        <dgm:presLayoutVars>
          <dgm:bulletEnabled val="1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</dgm:ptLst>
  <dgm:cxnLst>
    <dgm:cxn modelId="{4BC46CCC-D3EF-4BA1-B4E6-D244F9CB2AE1}" srcId="{939F0F26-9F8A-43CC-9AD6-C40DD176AAAA}" destId="{E8DE3E9D-ED4B-46DB-824A-7451DA43F666}" srcOrd="0" destOrd="0" parTransId="{274E729A-B6EA-4243-86CF-27D7A45CB476}" sibTransId="{C4323F59-1C04-43AF-983B-3FD2E38007BA}"/>
    <dgm:cxn modelId="{85A55A6F-9B28-4C5E-8343-FB03471189A8}" srcId="{939F0F26-9F8A-43CC-9AD6-C40DD176AAAA}" destId="{FC77FFD0-5575-4A53-8211-49AB884BB121}" srcOrd="3" destOrd="0" parTransId="{3D505F58-52A1-489A-B66A-4BF2C4AD10F3}" sibTransId="{C6841938-5B00-4AD1-A3BB-074168141D79}"/>
    <dgm:cxn modelId="{4E2B7E3B-59ED-4D81-A4E4-E74A66390842}" srcId="{939F0F26-9F8A-43CC-9AD6-C40DD176AAAA}" destId="{68F28063-CA0E-4FA2-8C82-9D9A77571540}" srcOrd="4" destOrd="0" parTransId="{E1498D62-D4A3-4577-873A-1D47E5385A8E}" sibTransId="{F158A1E5-4222-4D5D-BF62-CE71A96A1FFE}"/>
    <dgm:cxn modelId="{FF3876CC-503F-F84F-BF8E-2C2A05F8D528}" type="presOf" srcId="{A8A7F6D7-9574-42BE-9E60-C4CCC9323ADD}" destId="{52CB6866-11F9-4591-BD6E-FE429010318C}" srcOrd="0" destOrd="1" presId="urn:microsoft.com/office/officeart/2005/8/layout/vList5"/>
    <dgm:cxn modelId="{B74642D1-B364-CB4B-A0CD-2FD27B6C6792}" type="presOf" srcId="{939F0F26-9F8A-43CC-9AD6-C40DD176AAAA}" destId="{CFCA03F1-3EEA-483F-B415-4C1B58783065}" srcOrd="0" destOrd="0" presId="urn:microsoft.com/office/officeart/2005/8/layout/vList5"/>
    <dgm:cxn modelId="{1C8E19EC-15A1-4291-B2D3-4A22865E865D}" srcId="{EB037155-6FFB-4CF1-B5FD-6901B7BE921C}" destId="{A8A7F6D7-9574-42BE-9E60-C4CCC9323ADD}" srcOrd="1" destOrd="0" parTransId="{470F2958-E727-4D48-AE2E-70FE45A21C8C}" sibTransId="{BFB8A1DD-2AEB-4B6B-A93E-C87A6B6ADF9A}"/>
    <dgm:cxn modelId="{72E86720-A9B8-7E42-B415-ACD010068D28}" type="presOf" srcId="{68F28063-CA0E-4FA2-8C82-9D9A77571540}" destId="{CF635E49-6BF2-4323-BDCD-5E22B362DEDC}" srcOrd="0" destOrd="4" presId="urn:microsoft.com/office/officeart/2005/8/layout/vList5"/>
    <dgm:cxn modelId="{98671123-3F65-4893-8199-FB903EF58CC4}" srcId="{939F0F26-9F8A-43CC-9AD6-C40DD176AAAA}" destId="{908CB753-5408-4EBD-B50C-B19DFAB76AA4}" srcOrd="1" destOrd="0" parTransId="{8D429A53-AEA4-410C-ADC5-250DB68A0ABB}" sibTransId="{947A0AD2-1393-4F41-891E-BBC6DD077561}"/>
    <dgm:cxn modelId="{2550187D-BED5-475C-947D-79C19D18106D}" srcId="{939F0F26-9F8A-43CC-9AD6-C40DD176AAAA}" destId="{67FB9F2F-936C-427F-B817-82A045DD2AA1}" srcOrd="2" destOrd="0" parTransId="{A0512711-18C1-499E-9E71-65CE6F2F1F9D}" sibTransId="{E65E5672-A3DC-427B-8ED2-E5C9C416636D}"/>
    <dgm:cxn modelId="{163704F2-1286-469F-838F-F51FF66B2A39}" srcId="{DCB27215-25AA-4E5A-9EBC-C5B98967F25E}" destId="{EB037155-6FFB-4CF1-B5FD-6901B7BE921C}" srcOrd="0" destOrd="0" parTransId="{C29FB746-CDD2-4775-855E-5676E305CE3A}" sibTransId="{5A2242C4-930B-455A-8DCA-7103B8C5DE74}"/>
    <dgm:cxn modelId="{53D395B9-6F66-A647-836A-971881C10E5D}" type="presOf" srcId="{FC77FFD0-5575-4A53-8211-49AB884BB121}" destId="{CF635E49-6BF2-4323-BDCD-5E22B362DEDC}" srcOrd="0" destOrd="3" presId="urn:microsoft.com/office/officeart/2005/8/layout/vList5"/>
    <dgm:cxn modelId="{330880E3-D039-5A4C-B1CD-09DA8E08C1E5}" type="presOf" srcId="{075C9541-5DE2-4EC9-8184-B875BF15896F}" destId="{52CB6866-11F9-4591-BD6E-FE429010318C}" srcOrd="0" destOrd="2" presId="urn:microsoft.com/office/officeart/2005/8/layout/vList5"/>
    <dgm:cxn modelId="{DD0014C8-6EA2-BB42-A7FA-315F5072BF92}" type="presOf" srcId="{908CB753-5408-4EBD-B50C-B19DFAB76AA4}" destId="{CF635E49-6BF2-4323-BDCD-5E22B362DEDC}" srcOrd="0" destOrd="1" presId="urn:microsoft.com/office/officeart/2005/8/layout/vList5"/>
    <dgm:cxn modelId="{5054E28B-170D-427C-8E35-5DCD62354FAB}" srcId="{EB037155-6FFB-4CF1-B5FD-6901B7BE921C}" destId="{00C60C2A-E9E9-451A-88DD-8E91DA9794B4}" srcOrd="0" destOrd="0" parTransId="{15B34BF9-F639-423B-8F3E-EEF4BF558439}" sibTransId="{BBEF75B4-9EA3-4A47-9A80-8BBF17BE60E7}"/>
    <dgm:cxn modelId="{9EF21FD8-F160-8142-8CC0-BDEB349C6525}" type="presOf" srcId="{EB037155-6FFB-4CF1-B5FD-6901B7BE921C}" destId="{A959344B-905A-497B-A5A6-562E5E13E926}" srcOrd="0" destOrd="0" presId="urn:microsoft.com/office/officeart/2005/8/layout/vList5"/>
    <dgm:cxn modelId="{21D6E343-5274-0447-AC69-FE47B1C95B01}" type="presOf" srcId="{00C60C2A-E9E9-451A-88DD-8E91DA9794B4}" destId="{52CB6866-11F9-4591-BD6E-FE429010318C}" srcOrd="0" destOrd="0" presId="urn:microsoft.com/office/officeart/2005/8/layout/vList5"/>
    <dgm:cxn modelId="{69941F2A-FAD4-CB41-B162-0A5CB85737BC}" type="presOf" srcId="{67FB9F2F-936C-427F-B817-82A045DD2AA1}" destId="{CF635E49-6BF2-4323-BDCD-5E22B362DEDC}" srcOrd="0" destOrd="2" presId="urn:microsoft.com/office/officeart/2005/8/layout/vList5"/>
    <dgm:cxn modelId="{DF75EA10-9C7A-43ED-BF04-8C68D757BDC5}" srcId="{DCB27215-25AA-4E5A-9EBC-C5B98967F25E}" destId="{939F0F26-9F8A-43CC-9AD6-C40DD176AAAA}" srcOrd="1" destOrd="0" parTransId="{C2E7B803-3452-4C86-89D1-929E1AB8D7C1}" sibTransId="{208607CD-CD34-4A6A-A278-4C36D20E2628}"/>
    <dgm:cxn modelId="{18FFFE6A-7F63-4181-975E-806AC1A1B145}" srcId="{EB037155-6FFB-4CF1-B5FD-6901B7BE921C}" destId="{075C9541-5DE2-4EC9-8184-B875BF15896F}" srcOrd="2" destOrd="0" parTransId="{0378936F-6A4A-40B9-86BB-729C2B1EA60F}" sibTransId="{B88E95F5-CBAC-433F-86BC-C0EB76E621A5}"/>
    <dgm:cxn modelId="{326E6471-7DA7-954A-8F6E-A25DAB85F0F6}" type="presOf" srcId="{DCB27215-25AA-4E5A-9EBC-C5B98967F25E}" destId="{05DE4033-7F07-4750-BA7B-B37F13F08476}" srcOrd="0" destOrd="0" presId="urn:microsoft.com/office/officeart/2005/8/layout/vList5"/>
    <dgm:cxn modelId="{DBA4FEE1-3D8C-DA43-B499-6C51B0F3B171}" type="presOf" srcId="{E8DE3E9D-ED4B-46DB-824A-7451DA43F666}" destId="{CF635E49-6BF2-4323-BDCD-5E22B362DEDC}" srcOrd="0" destOrd="0" presId="urn:microsoft.com/office/officeart/2005/8/layout/vList5"/>
    <dgm:cxn modelId="{299CF51B-DA1A-FE48-BDE5-13F86F38535D}" type="presParOf" srcId="{05DE4033-7F07-4750-BA7B-B37F13F08476}" destId="{74BB46A3-223D-4E64-A8AD-6818B1B15536}" srcOrd="0" destOrd="0" presId="urn:microsoft.com/office/officeart/2005/8/layout/vList5"/>
    <dgm:cxn modelId="{68D3B667-16D2-724D-B5DE-FE1A87D40A74}" type="presParOf" srcId="{74BB46A3-223D-4E64-A8AD-6818B1B15536}" destId="{A959344B-905A-497B-A5A6-562E5E13E926}" srcOrd="0" destOrd="0" presId="urn:microsoft.com/office/officeart/2005/8/layout/vList5"/>
    <dgm:cxn modelId="{A64D35F5-DF55-1840-BCDA-FA3C32025750}" type="presParOf" srcId="{74BB46A3-223D-4E64-A8AD-6818B1B15536}" destId="{52CB6866-11F9-4591-BD6E-FE429010318C}" srcOrd="1" destOrd="0" presId="urn:microsoft.com/office/officeart/2005/8/layout/vList5"/>
    <dgm:cxn modelId="{99A36281-2EEC-D140-B391-4C10B28FB04A}" type="presParOf" srcId="{05DE4033-7F07-4750-BA7B-B37F13F08476}" destId="{B9015FD1-ECAA-4F0B-86B3-56E82E43B6A9}" srcOrd="1" destOrd="0" presId="urn:microsoft.com/office/officeart/2005/8/layout/vList5"/>
    <dgm:cxn modelId="{0CE7ADDC-6423-0F4E-AE05-AF12F8BB2F01}" type="presParOf" srcId="{05DE4033-7F07-4750-BA7B-B37F13F08476}" destId="{99EA3C24-A94E-4EDB-84A8-A32814234C9D}" srcOrd="2" destOrd="0" presId="urn:microsoft.com/office/officeart/2005/8/layout/vList5"/>
    <dgm:cxn modelId="{37D08F0C-C90B-AC48-9F34-3B6D138D3951}" type="presParOf" srcId="{99EA3C24-A94E-4EDB-84A8-A32814234C9D}" destId="{CFCA03F1-3EEA-483F-B415-4C1B58783065}" srcOrd="0" destOrd="0" presId="urn:microsoft.com/office/officeart/2005/8/layout/vList5"/>
    <dgm:cxn modelId="{6BEE39E4-A796-AC40-9235-FB5D27195FCE}" type="presParOf" srcId="{99EA3C24-A94E-4EDB-84A8-A32814234C9D}" destId="{CF635E49-6BF2-4323-BDCD-5E22B362DEDC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A1F08C-C8EA-43C6-ACCD-6F6EC2185518}">
      <dsp:nvSpPr>
        <dsp:cNvPr id="0" name=""/>
        <dsp:cNvSpPr/>
      </dsp:nvSpPr>
      <dsp:spPr>
        <a:xfrm>
          <a:off x="0" y="3476691"/>
          <a:ext cx="7044112" cy="0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1C2216-9B87-4DF2-9447-512445199F8F}">
      <dsp:nvSpPr>
        <dsp:cNvPr id="0" name=""/>
        <dsp:cNvSpPr/>
      </dsp:nvSpPr>
      <dsp:spPr>
        <a:xfrm>
          <a:off x="0" y="1983397"/>
          <a:ext cx="7044112" cy="0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8138A7-6EB8-4D52-A599-FA1662B83D8D}">
      <dsp:nvSpPr>
        <dsp:cNvPr id="0" name=""/>
        <dsp:cNvSpPr/>
      </dsp:nvSpPr>
      <dsp:spPr>
        <a:xfrm>
          <a:off x="0" y="490102"/>
          <a:ext cx="7044112" cy="0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7713A2-F5BA-4568-8C93-63135357F79B}">
      <dsp:nvSpPr>
        <dsp:cNvPr id="0" name=""/>
        <dsp:cNvSpPr/>
      </dsp:nvSpPr>
      <dsp:spPr>
        <a:xfrm>
          <a:off x="1831469" y="0"/>
          <a:ext cx="5212642" cy="4895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b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  Open source in-memory prediction engine</a:t>
          </a:r>
          <a:endParaRPr lang="en-US" sz="2200" kern="1200" dirty="0"/>
        </a:p>
      </dsp:txBody>
      <dsp:txXfrm>
        <a:off x="1831469" y="0"/>
        <a:ext cx="5212642" cy="489556"/>
      </dsp:txXfrm>
    </dsp:sp>
    <dsp:sp modelId="{92626A70-C8D1-4BCD-BDF6-D37AF1F39F1E}">
      <dsp:nvSpPr>
        <dsp:cNvPr id="0" name=""/>
        <dsp:cNvSpPr/>
      </dsp:nvSpPr>
      <dsp:spPr>
        <a:xfrm>
          <a:off x="0" y="0"/>
          <a:ext cx="1831469" cy="489556"/>
        </a:xfrm>
        <a:prstGeom prst="round2SameRect">
          <a:avLst>
            <a:gd name="adj1" fmla="val 16670"/>
            <a:gd name="adj2" fmla="val 0"/>
          </a:avLst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Math Platform</a:t>
          </a:r>
          <a:endParaRPr lang="en-US" sz="2200" kern="1200" dirty="0"/>
        </a:p>
      </dsp:txBody>
      <dsp:txXfrm>
        <a:off x="23902" y="23902"/>
        <a:ext cx="1783665" cy="465654"/>
      </dsp:txXfrm>
    </dsp:sp>
    <dsp:sp modelId="{547A28D2-EADD-4A9A-AC57-AFC75E1E54B9}">
      <dsp:nvSpPr>
        <dsp:cNvPr id="0" name=""/>
        <dsp:cNvSpPr/>
      </dsp:nvSpPr>
      <dsp:spPr>
        <a:xfrm>
          <a:off x="0" y="489556"/>
          <a:ext cx="7044112" cy="9792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Parallelized and distributed algorithms making the most use out of multithreaded systems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GLM, Random Forest, GBM, PCA, etc.</a:t>
          </a:r>
          <a:endParaRPr lang="en-US" sz="1700" kern="1200" dirty="0"/>
        </a:p>
      </dsp:txBody>
      <dsp:txXfrm>
        <a:off x="0" y="489556"/>
        <a:ext cx="7044112" cy="979259"/>
      </dsp:txXfrm>
    </dsp:sp>
    <dsp:sp modelId="{827E6DA0-27C8-4800-8585-856959A86C74}">
      <dsp:nvSpPr>
        <dsp:cNvPr id="0" name=""/>
        <dsp:cNvSpPr/>
      </dsp:nvSpPr>
      <dsp:spPr>
        <a:xfrm>
          <a:off x="1831469" y="1493840"/>
          <a:ext cx="5212642" cy="4895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b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  Easy to use and adopt</a:t>
          </a:r>
          <a:endParaRPr lang="en-US" sz="2200" kern="1200" dirty="0"/>
        </a:p>
      </dsp:txBody>
      <dsp:txXfrm>
        <a:off x="1831469" y="1493840"/>
        <a:ext cx="5212642" cy="489556"/>
      </dsp:txXfrm>
    </dsp:sp>
    <dsp:sp modelId="{72F954CB-4907-4BA1-986B-13294EA85E36}">
      <dsp:nvSpPr>
        <dsp:cNvPr id="0" name=""/>
        <dsp:cNvSpPr/>
      </dsp:nvSpPr>
      <dsp:spPr>
        <a:xfrm>
          <a:off x="0" y="1493840"/>
          <a:ext cx="1831469" cy="489556"/>
        </a:xfrm>
        <a:prstGeom prst="round2SameRect">
          <a:avLst>
            <a:gd name="adj1" fmla="val 16670"/>
            <a:gd name="adj2" fmla="val 0"/>
          </a:avLst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API</a:t>
          </a:r>
          <a:endParaRPr lang="en-US" sz="2200" kern="1200" dirty="0"/>
        </a:p>
      </dsp:txBody>
      <dsp:txXfrm>
        <a:off x="23902" y="1517742"/>
        <a:ext cx="1783665" cy="465654"/>
      </dsp:txXfrm>
    </dsp:sp>
    <dsp:sp modelId="{A0ED122A-073B-4997-B66C-AA197F3E68A2}">
      <dsp:nvSpPr>
        <dsp:cNvPr id="0" name=""/>
        <dsp:cNvSpPr/>
      </dsp:nvSpPr>
      <dsp:spPr>
        <a:xfrm>
          <a:off x="0" y="1983397"/>
          <a:ext cx="7044112" cy="9792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Written in Java – perfect for Java Programmers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REST API (JSON) – drives H2O from R, Python, Excel, Tableau</a:t>
          </a:r>
          <a:endParaRPr lang="en-US" sz="1700" kern="1200" dirty="0"/>
        </a:p>
      </dsp:txBody>
      <dsp:txXfrm>
        <a:off x="0" y="1983397"/>
        <a:ext cx="7044112" cy="979259"/>
      </dsp:txXfrm>
    </dsp:sp>
    <dsp:sp modelId="{27C6A219-1048-4051-B60F-F1ADEF976CA4}">
      <dsp:nvSpPr>
        <dsp:cNvPr id="0" name=""/>
        <dsp:cNvSpPr/>
      </dsp:nvSpPr>
      <dsp:spPr>
        <a:xfrm>
          <a:off x="1831469" y="2987135"/>
          <a:ext cx="5212642" cy="4895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b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  More data? Or better models? BOTH</a:t>
          </a:r>
          <a:endParaRPr lang="en-US" sz="2200" kern="1200" dirty="0"/>
        </a:p>
      </dsp:txBody>
      <dsp:txXfrm>
        <a:off x="1831469" y="2987135"/>
        <a:ext cx="5212642" cy="489556"/>
      </dsp:txXfrm>
    </dsp:sp>
    <dsp:sp modelId="{8F5B481A-A437-4C3A-9F2A-CEAE7608FE8C}">
      <dsp:nvSpPr>
        <dsp:cNvPr id="0" name=""/>
        <dsp:cNvSpPr/>
      </dsp:nvSpPr>
      <dsp:spPr>
        <a:xfrm>
          <a:off x="0" y="2987135"/>
          <a:ext cx="1831469" cy="489556"/>
        </a:xfrm>
        <a:prstGeom prst="round2SameRect">
          <a:avLst>
            <a:gd name="adj1" fmla="val 16670"/>
            <a:gd name="adj2" fmla="val 0"/>
          </a:avLst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Big Data</a:t>
          </a:r>
          <a:endParaRPr lang="en-US" sz="2200" kern="1200" dirty="0"/>
        </a:p>
      </dsp:txBody>
      <dsp:txXfrm>
        <a:off x="23902" y="3011037"/>
        <a:ext cx="1783665" cy="465654"/>
      </dsp:txXfrm>
    </dsp:sp>
    <dsp:sp modelId="{2BAB27A8-6666-4876-93C1-75D861948F82}">
      <dsp:nvSpPr>
        <dsp:cNvPr id="0" name=""/>
        <dsp:cNvSpPr/>
      </dsp:nvSpPr>
      <dsp:spPr>
        <a:xfrm>
          <a:off x="0" y="3477238"/>
          <a:ext cx="7044112" cy="9792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Use all of your data – model without down sampling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Run a simple GLM or a more complex GBM to find the best fit for the data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More Data + Better Models = Better Predictions</a:t>
          </a:r>
          <a:endParaRPr lang="en-US" sz="1700" kern="1200" dirty="0"/>
        </a:p>
      </dsp:txBody>
      <dsp:txXfrm>
        <a:off x="0" y="3477238"/>
        <a:ext cx="7044112" cy="97925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CB6866-11F9-4591-BD6E-FE429010318C}">
      <dsp:nvSpPr>
        <dsp:cNvPr id="0" name=""/>
        <dsp:cNvSpPr/>
      </dsp:nvSpPr>
      <dsp:spPr>
        <a:xfrm rot="5400000">
          <a:off x="4402677" y="-1631420"/>
          <a:ext cx="1405118" cy="4801477"/>
        </a:xfrm>
        <a:prstGeom prst="rect">
          <a:avLst/>
        </a:prstGeom>
        <a:solidFill>
          <a:schemeClr val="bg1">
            <a:lumMod val="75000"/>
            <a:alpha val="9000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chemeClr val="tx1"/>
              </a:solidFill>
              <a:latin typeface="Futura LT Pro Book" pitchFamily="34" charset="0"/>
            </a:rPr>
            <a:t>Employs state of the art machine learning and statistical models to flag fraudulent behavior upfront</a:t>
          </a:r>
          <a:endParaRPr lang="en-US" sz="1600" kern="1200" dirty="0">
            <a:solidFill>
              <a:schemeClr val="tx1"/>
            </a:solidFill>
            <a:latin typeface="Futura LT Pro Book" pitchFamily="34" charset="0"/>
          </a:endParaRP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chemeClr val="tx1"/>
              </a:solidFill>
              <a:latin typeface="Futura LT Pro Book" pitchFamily="34" charset="0"/>
            </a:rPr>
            <a:t>More sophisticated algorithms after transaction complete</a:t>
          </a:r>
          <a:endParaRPr lang="en-US" sz="1600" kern="1200" dirty="0">
            <a:solidFill>
              <a:schemeClr val="tx1"/>
            </a:solidFill>
            <a:latin typeface="Futura LT Pro Book" pitchFamily="34" charset="0"/>
          </a:endParaRPr>
        </a:p>
      </dsp:txBody>
      <dsp:txXfrm rot="-5400000">
        <a:off x="2704498" y="66759"/>
        <a:ext cx="4801477" cy="1405118"/>
      </dsp:txXfrm>
    </dsp:sp>
    <dsp:sp modelId="{A959344B-905A-497B-A5A6-562E5E13E926}">
      <dsp:nvSpPr>
        <dsp:cNvPr id="0" name=""/>
        <dsp:cNvSpPr/>
      </dsp:nvSpPr>
      <dsp:spPr>
        <a:xfrm>
          <a:off x="3666" y="0"/>
          <a:ext cx="2700831" cy="1535952"/>
        </a:xfrm>
        <a:prstGeom prst="rect">
          <a:avLst/>
        </a:prstGeom>
        <a:solidFill>
          <a:srgbClr val="FBE93A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tx1"/>
              </a:solidFill>
              <a:latin typeface="Futura LT Pro"/>
            </a:rPr>
            <a:t>Transaction Level</a:t>
          </a:r>
          <a:endParaRPr lang="en-US" sz="2000" b="1" kern="1200" dirty="0">
            <a:solidFill>
              <a:schemeClr val="tx1"/>
            </a:solidFill>
            <a:latin typeface="Futura LT Pro"/>
          </a:endParaRPr>
        </a:p>
      </dsp:txBody>
      <dsp:txXfrm>
        <a:off x="3666" y="0"/>
        <a:ext cx="2700831" cy="1535952"/>
      </dsp:txXfrm>
    </dsp:sp>
    <dsp:sp modelId="{CF635E49-6BF2-4323-BDCD-5E22B362DEDC}">
      <dsp:nvSpPr>
        <dsp:cNvPr id="0" name=""/>
        <dsp:cNvSpPr/>
      </dsp:nvSpPr>
      <dsp:spPr>
        <a:xfrm rot="5400000">
          <a:off x="4419906" y="-7512"/>
          <a:ext cx="1370659" cy="4801477"/>
        </a:xfrm>
        <a:prstGeom prst="rect">
          <a:avLst/>
        </a:prstGeom>
        <a:solidFill>
          <a:schemeClr val="bg1">
            <a:lumMod val="75000"/>
            <a:alpha val="9000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chemeClr val="tx1"/>
              </a:solidFill>
              <a:latin typeface="Futura LT Pro Book" pitchFamily="34" charset="0"/>
            </a:rPr>
            <a:t>Monitor activity to identify abusive behavior</a:t>
          </a:r>
          <a:endParaRPr lang="en-US" sz="1600" kern="1200" dirty="0">
            <a:solidFill>
              <a:schemeClr val="tx1"/>
            </a:solidFill>
            <a:latin typeface="Futura LT Pro Book" pitchFamily="34" charset="0"/>
          </a:endParaRPr>
        </a:p>
        <a:p>
          <a:pPr marL="342900" lvl="2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chemeClr val="tx1"/>
              </a:solidFill>
              <a:latin typeface="Futura LT Pro Book" pitchFamily="34" charset="0"/>
            </a:rPr>
            <a:t>Frequent payments, suspicious profile changes</a:t>
          </a:r>
          <a:endParaRPr lang="en-US" sz="1600" kern="1200" dirty="0">
            <a:solidFill>
              <a:schemeClr val="tx1"/>
            </a:solidFill>
            <a:latin typeface="Futura LT Pro Book" pitchFamily="34" charset="0"/>
          </a:endParaRPr>
        </a:p>
      </dsp:txBody>
      <dsp:txXfrm rot="-5400000">
        <a:off x="2704497" y="1707897"/>
        <a:ext cx="4801477" cy="1370659"/>
      </dsp:txXfrm>
    </dsp:sp>
    <dsp:sp modelId="{CFCA03F1-3EEA-483F-B415-4C1B58783065}">
      <dsp:nvSpPr>
        <dsp:cNvPr id="0" name=""/>
        <dsp:cNvSpPr/>
      </dsp:nvSpPr>
      <dsp:spPr>
        <a:xfrm>
          <a:off x="3666" y="1606257"/>
          <a:ext cx="2700831" cy="1573936"/>
        </a:xfrm>
        <a:prstGeom prst="rect">
          <a:avLst/>
        </a:prstGeom>
        <a:solidFill>
          <a:srgbClr val="FBE93A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tx1"/>
              </a:solidFill>
              <a:latin typeface="Futura LT Pro"/>
            </a:rPr>
            <a:t>Account Level</a:t>
          </a:r>
          <a:endParaRPr lang="en-US" sz="2000" b="1" kern="1200" dirty="0">
            <a:solidFill>
              <a:schemeClr val="tx1"/>
            </a:solidFill>
            <a:latin typeface="Futura LT Pro"/>
          </a:endParaRPr>
        </a:p>
      </dsp:txBody>
      <dsp:txXfrm>
        <a:off x="3666" y="1606257"/>
        <a:ext cx="2700831" cy="1573936"/>
      </dsp:txXfrm>
    </dsp:sp>
    <dsp:sp modelId="{604B3E90-5A76-4AD2-9870-ACAB4054902B}">
      <dsp:nvSpPr>
        <dsp:cNvPr id="0" name=""/>
        <dsp:cNvSpPr/>
      </dsp:nvSpPr>
      <dsp:spPr>
        <a:xfrm rot="5400000">
          <a:off x="4448253" y="1629228"/>
          <a:ext cx="1313966" cy="4801477"/>
        </a:xfrm>
        <a:prstGeom prst="rect">
          <a:avLst/>
        </a:prstGeom>
        <a:solidFill>
          <a:schemeClr val="bg1">
            <a:lumMod val="75000"/>
            <a:alpha val="9000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chemeClr val="tx1"/>
              </a:solidFill>
              <a:latin typeface="Futura LT Pro Book" pitchFamily="34" charset="0"/>
            </a:rPr>
            <a:t>Monitor account to account interaction</a:t>
          </a:r>
          <a:endParaRPr lang="en-US" sz="1600" kern="1200" dirty="0">
            <a:solidFill>
              <a:schemeClr val="tx1"/>
            </a:solidFill>
            <a:latin typeface="Futura LT Pro Book" pitchFamily="34" charset="0"/>
          </a:endParaRP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chemeClr val="tx1"/>
              </a:solidFill>
              <a:latin typeface="Futura LT Pro Book" pitchFamily="34" charset="0"/>
            </a:rPr>
            <a:t>Frequent transfer of money from sever accounts to one central account suspicious</a:t>
          </a:r>
          <a:endParaRPr lang="en-US" sz="1600" kern="1200" dirty="0">
            <a:solidFill>
              <a:schemeClr val="tx1"/>
            </a:solidFill>
            <a:latin typeface="Futura LT Pro Book" pitchFamily="34" charset="0"/>
          </a:endParaRPr>
        </a:p>
      </dsp:txBody>
      <dsp:txXfrm rot="-5400000">
        <a:off x="2704498" y="3372983"/>
        <a:ext cx="4801477" cy="1313966"/>
      </dsp:txXfrm>
    </dsp:sp>
    <dsp:sp modelId="{A5C3195B-B73D-460D-BA11-B6E2606840D7}">
      <dsp:nvSpPr>
        <dsp:cNvPr id="0" name=""/>
        <dsp:cNvSpPr/>
      </dsp:nvSpPr>
      <dsp:spPr>
        <a:xfrm>
          <a:off x="3666" y="3249157"/>
          <a:ext cx="2700831" cy="1561620"/>
        </a:xfrm>
        <a:prstGeom prst="rect">
          <a:avLst/>
        </a:prstGeom>
        <a:solidFill>
          <a:srgbClr val="FBE93A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tx1"/>
              </a:solidFill>
              <a:latin typeface="Futura LT Pro"/>
            </a:rPr>
            <a:t>Network Level</a:t>
          </a:r>
          <a:endParaRPr lang="en-US" sz="2000" b="1" kern="1200" dirty="0">
            <a:solidFill>
              <a:schemeClr val="tx1"/>
            </a:solidFill>
            <a:latin typeface="Futura LT Pro"/>
          </a:endParaRPr>
        </a:p>
      </dsp:txBody>
      <dsp:txXfrm>
        <a:off x="3666" y="3249157"/>
        <a:ext cx="2700831" cy="15616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CB6866-11F9-4591-BD6E-FE429010318C}">
      <dsp:nvSpPr>
        <dsp:cNvPr id="0" name=""/>
        <dsp:cNvSpPr/>
      </dsp:nvSpPr>
      <dsp:spPr>
        <a:xfrm rot="5400000">
          <a:off x="2131788" y="-309276"/>
          <a:ext cx="2374579" cy="3123838"/>
        </a:xfrm>
        <a:prstGeom prst="rect">
          <a:avLst/>
        </a:prstGeom>
        <a:noFill/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chemeClr val="tx1"/>
              </a:solidFill>
              <a:latin typeface="Futura LT Pro Book" pitchFamily="34" charset="0"/>
            </a:rPr>
            <a:t>Unearth low-level complex abstractions</a:t>
          </a:r>
          <a:endParaRPr lang="en-US" sz="1600" kern="1200" dirty="0">
            <a:solidFill>
              <a:schemeClr val="tx1"/>
            </a:solidFill>
            <a:latin typeface="Futura LT Pro Book" pitchFamily="34" charset="0"/>
          </a:endParaRP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chemeClr val="tx1"/>
              </a:solidFill>
              <a:latin typeface="Futura LT Pro Book" pitchFamily="34" charset="0"/>
            </a:rPr>
            <a:t>Learn complex, highly varying functions not present in the training examples</a:t>
          </a:r>
          <a:endParaRPr lang="en-US" sz="1600" kern="1200" dirty="0">
            <a:solidFill>
              <a:schemeClr val="tx1"/>
            </a:solidFill>
            <a:latin typeface="Futura LT Pro Book" pitchFamily="34" charset="0"/>
          </a:endParaRP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chemeClr val="tx1"/>
              </a:solidFill>
              <a:latin typeface="Futura LT Pro Book" pitchFamily="34" charset="0"/>
            </a:rPr>
            <a:t>Widely employed for image/video processing and object recognition</a:t>
          </a:r>
          <a:endParaRPr lang="en-US" sz="1600" kern="1200" dirty="0">
            <a:solidFill>
              <a:schemeClr val="tx1"/>
            </a:solidFill>
            <a:latin typeface="Futura LT Pro Book" pitchFamily="34" charset="0"/>
          </a:endParaRPr>
        </a:p>
      </dsp:txBody>
      <dsp:txXfrm rot="-5400000">
        <a:off x="1757159" y="65353"/>
        <a:ext cx="3123838" cy="2374579"/>
      </dsp:txXfrm>
    </dsp:sp>
    <dsp:sp modelId="{A959344B-905A-497B-A5A6-562E5E13E926}">
      <dsp:nvSpPr>
        <dsp:cNvPr id="0" name=""/>
        <dsp:cNvSpPr/>
      </dsp:nvSpPr>
      <dsp:spPr>
        <a:xfrm>
          <a:off x="0" y="69247"/>
          <a:ext cx="1757159" cy="1887002"/>
        </a:xfrm>
        <a:prstGeom prst="flowChartProcess">
          <a:avLst/>
        </a:prstGeom>
        <a:solidFill>
          <a:schemeClr val="tx1">
            <a:lumMod val="75000"/>
            <a:lumOff val="2500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chemeClr val="bg1"/>
              </a:solidFill>
              <a:latin typeface="Futura LT Pro Book" pitchFamily="34" charset="0"/>
            </a:rPr>
            <a:t>Why Deep Learning?</a:t>
          </a:r>
          <a:endParaRPr lang="en-US" sz="2000" b="0" kern="1200" dirty="0">
            <a:solidFill>
              <a:schemeClr val="bg1"/>
            </a:solidFill>
            <a:latin typeface="Futura LT Pro Book" pitchFamily="34" charset="0"/>
          </a:endParaRPr>
        </a:p>
      </dsp:txBody>
      <dsp:txXfrm>
        <a:off x="0" y="69247"/>
        <a:ext cx="1757159" cy="1887002"/>
      </dsp:txXfrm>
    </dsp:sp>
    <dsp:sp modelId="{CF635E49-6BF2-4323-BDCD-5E22B362DEDC}">
      <dsp:nvSpPr>
        <dsp:cNvPr id="0" name=""/>
        <dsp:cNvSpPr/>
      </dsp:nvSpPr>
      <dsp:spPr>
        <a:xfrm rot="5400000">
          <a:off x="2148391" y="2090501"/>
          <a:ext cx="2316344" cy="3126892"/>
        </a:xfrm>
        <a:prstGeom prst="rect">
          <a:avLst/>
        </a:prstGeom>
        <a:noFill/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chemeClr val="tx1"/>
              </a:solidFill>
              <a:latin typeface="Futura LT Pro Book" pitchFamily="34" charset="0"/>
            </a:rPr>
            <a:t>Highly scalable</a:t>
          </a:r>
          <a:endParaRPr lang="en-US" sz="1600" kern="1200" dirty="0">
            <a:solidFill>
              <a:schemeClr val="tx1"/>
            </a:solidFill>
            <a:latin typeface="Futura LT Pro Book" pitchFamily="34" charset="0"/>
          </a:endParaRP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chemeClr val="tx1"/>
              </a:solidFill>
              <a:latin typeface="Futura LT Pro Book" pitchFamily="34" charset="0"/>
            </a:rPr>
            <a:t>Superior performance</a:t>
          </a:r>
          <a:endParaRPr lang="en-US" sz="1600" kern="1200" dirty="0">
            <a:solidFill>
              <a:schemeClr val="tx1"/>
            </a:solidFill>
            <a:latin typeface="Futura LT Pro Book" pitchFamily="34" charset="0"/>
          </a:endParaRP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chemeClr val="tx1"/>
              </a:solidFill>
              <a:latin typeface="Futura LT Pro Book" pitchFamily="34" charset="0"/>
            </a:rPr>
            <a:t>Flexible deployment</a:t>
          </a:r>
          <a:endParaRPr lang="en-US" sz="1600" kern="1200" dirty="0">
            <a:solidFill>
              <a:schemeClr val="tx1"/>
            </a:solidFill>
            <a:latin typeface="Futura LT Pro Book" pitchFamily="34" charset="0"/>
          </a:endParaRP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chemeClr val="tx1"/>
              </a:solidFill>
              <a:latin typeface="Futura LT Pro Book" pitchFamily="34" charset="0"/>
            </a:rPr>
            <a:t>Works seamlessly with other big data frameworks</a:t>
          </a:r>
          <a:endParaRPr lang="en-US" sz="1600" kern="1200" dirty="0">
            <a:solidFill>
              <a:schemeClr val="tx1"/>
            </a:solidFill>
            <a:latin typeface="Futura LT Pro Book" pitchFamily="34" charset="0"/>
          </a:endParaRP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solidFill>
                <a:schemeClr val="tx1"/>
              </a:solidFill>
              <a:latin typeface="Futura LT Pro Book" pitchFamily="34" charset="0"/>
            </a:rPr>
            <a:t>Simple interface</a:t>
          </a:r>
          <a:endParaRPr lang="en-US" sz="1600" kern="1200" dirty="0">
            <a:solidFill>
              <a:schemeClr val="tx1"/>
            </a:solidFill>
            <a:latin typeface="Futura LT Pro Book" pitchFamily="34" charset="0"/>
          </a:endParaRPr>
        </a:p>
      </dsp:txBody>
      <dsp:txXfrm rot="-5400000">
        <a:off x="1743117" y="2495775"/>
        <a:ext cx="3126892" cy="2316344"/>
      </dsp:txXfrm>
    </dsp:sp>
    <dsp:sp modelId="{CFCA03F1-3EEA-483F-B415-4C1B58783065}">
      <dsp:nvSpPr>
        <dsp:cNvPr id="0" name=""/>
        <dsp:cNvSpPr/>
      </dsp:nvSpPr>
      <dsp:spPr>
        <a:xfrm>
          <a:off x="31519" y="2792905"/>
          <a:ext cx="1758876" cy="1780458"/>
        </a:xfrm>
        <a:prstGeom prst="flowChartProcess">
          <a:avLst/>
        </a:prstGeom>
        <a:solidFill>
          <a:schemeClr val="tx1">
            <a:lumMod val="75000"/>
            <a:lumOff val="2500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>
              <a:solidFill>
                <a:schemeClr val="bg1"/>
              </a:solidFill>
              <a:latin typeface="Futura LT Pro Book" pitchFamily="34" charset="0"/>
            </a:rPr>
            <a:t>Why H2O?</a:t>
          </a:r>
          <a:endParaRPr lang="en-US" sz="2000" b="0" kern="1200" dirty="0">
            <a:solidFill>
              <a:schemeClr val="bg1"/>
            </a:solidFill>
            <a:latin typeface="Futura LT Pro Book" pitchFamily="34" charset="0"/>
          </a:endParaRPr>
        </a:p>
      </dsp:txBody>
      <dsp:txXfrm>
        <a:off x="31519" y="2792905"/>
        <a:ext cx="1758876" cy="17804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TabList">
  <dgm:title val="Tab List"/>
  <dgm:desc val="Use to show non-sequential or grouped blocks of information. Works well for lists with a small amount of Level 1 text. The first Level 2 displays next to the Level 1 text  and the remaining Level 2 text appears beneath the Level 1 text."/>
  <dgm:catLst>
    <dgm:cat type="list" pri="4500"/>
    <dgm:cat type="officeonline" pri="11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0" srcId="0" destId="10" srcOrd="0" destOrd="0"/>
        <dgm:cxn modelId="41" srcId="10" destId="11" srcOrd="0" destOrd="0"/>
        <dgm:cxn modelId="42" srcId="10" destId="12" srcOrd="0" destOrd="0"/>
        <dgm:cxn modelId="50" srcId="0" destId="20" srcOrd="1" destOrd="0"/>
        <dgm:cxn modelId="51" srcId="20" destId="21" srcOrd="1" destOrd="0"/>
        <dgm:cxn modelId="52" srcId="20" destId="22" srcOrd="1" destOrd="0"/>
        <dgm:cxn modelId="60" srcId="0" destId="30" srcOrd="2" destOrd="0"/>
        <dgm:cxn modelId="61" srcId="30" destId="31" srcOrd="2" destOrd="0"/>
        <dgm:cxn modelId="62" srcId="30" destId="32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/>
      <dgm:chPref val="3"/>
      <dgm:dir/>
      <dgm:animOne val="branch"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w" for="ch" forName="Child" refType="w"/>
      <dgm:constr type="h" for="ch" forName="Child" refType="h" fact="0.6667"/>
      <dgm:constr type="primFontSz" for="des" forName="Parent" op="equ" val="65"/>
      <dgm:constr type="primFontSz" for="des" forName="Child" op="equ" val="65"/>
      <dgm:constr type="primFontSz" for="des" forName="FirstChild" op="equ" val="65"/>
      <dgm:constr type="primFontSz" for="des" forName="Child" refType="primFontSz" refFor="des" refForName="Parent" op="lte"/>
      <dgm:constr type="primFontSz" for="des" forName="FirstChild" refType="primFontSz" refFor="des" refForName="Parent" op="lte"/>
      <dgm:constr type="primFontSz" for="des" forName="Child" refType="primFontSz" refFor="des" refForName="FirstChild" op="lte"/>
      <dgm:constr type="w" for="ch" forName="composite" refType="w"/>
      <dgm:constr type="h" for="ch" forName="composite" refType="h" fact="0.3333"/>
      <dgm:constr type="sp" refType="h" refFor="ch" refForName="composite" op="equ" fact="0.05"/>
      <dgm:constr type="h" for="ch" forName="sibTrans" refType="h" refFor="ch" refForName="composite" op="equ" fact="0.05"/>
      <dgm:constr type="w" for="ch" forName="sibTrans" refType="h" refFor="ch" refForName="sibTrans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l" for="ch" forName="FirstChild" refType="w" fact="0.26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l" for="ch" forName="Parent" refType="w" fact="0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if>
          <dgm:else name="Name3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r" for="ch" forName="FirstChild" refType="w" fact="0.74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r" for="ch" forName="Parent" refType="w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else>
        </dgm:choose>
        <dgm:layoutNode name="FirstChild" styleLbl="revTx">
          <dgm:varLst>
            <dgm:chMax val="0"/>
            <dgm:chPref val="0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  <dgm:param type="txAnchorVertCh" val="b"/>
                <dgm:param type="parTxRTLAlign" val="l"/>
              </dgm:alg>
            </dgm:if>
            <dgm:else name="Name6">
              <dgm:alg type="tx">
                <dgm:param type="parTxLTRAlign" val="r"/>
                <dgm:param type="shpTxLTRAlignCh" val="r"/>
                <dgm:param type="txAnchorVert" val="b"/>
                <dgm:param type="txAnchorVertCh" val="b"/>
                <dgm:param type="parTxRTLAlign" val="r"/>
              </dgm:alg>
            </dgm:else>
          </dgm:choose>
          <dgm:shape xmlns:r="http://schemas.openxmlformats.org/officeDocument/2006/relationships" type="rect" r:blip="">
            <dgm:adjLst/>
          </dgm:shape>
          <dgm:choose name="Name7">
            <dgm:if name="Name8" axis="ch" ptType="node" func="cnt" op="gte" val="1">
              <dgm:presOf axis="ch desOrSelf" ptType="node node" st="1 1" cnt="1 0"/>
            </dgm:if>
            <dgm:else name="Name9">
              <dgm:presOf/>
            </dgm:else>
          </dgm:choose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Parent" styleLbl="alignNode1">
          <dgm:varLst>
            <dgm:chMax val="3"/>
            <dgm:chPref val="3"/>
            <dgm:bulletEnabled val="1"/>
          </dgm:varLst>
          <dgm:alg type="tx">
            <dgm:param type="shpTxLTRAlignCh" val="ctr"/>
            <dgm:param type="txAnchorVertCh" val="mid"/>
          </dgm:alg>
          <dgm:shape xmlns:r="http://schemas.openxmlformats.org/officeDocument/2006/relationships" type="round2SameRect" r:blip="">
            <dgm:adjLst>
              <dgm:adj idx="1" val="0.1667"/>
              <dgm:adj idx="2" val="0"/>
            </dgm:adjLst>
          </dgm:shape>
          <dgm:presOf axis="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Accent" styleLbl="parChTrans1D1">
          <dgm:alg type="sp"/>
          <dgm:shape xmlns:r="http://schemas.openxmlformats.org/officeDocument/2006/relationships" type="line" r:blip="" zOrderOff="-99999">
            <dgm:adjLst/>
          </dgm:shape>
          <dgm:presOf/>
        </dgm:layoutNode>
      </dgm:layoutNode>
      <dgm:choose name="Name10">
        <dgm:if name="Name11" axis="ch" ptType="node" st="2" cnt="1" func="cnt" op="gte" val="1">
          <dgm:layoutNode name="Child" styleLbl="revTx">
            <dgm:varLst>
              <dgm:chMax val="0"/>
              <dgm:chPref val="0"/>
              <dgm:bulletEnabled val="1"/>
            </dgm:varLst>
            <dgm:choose name="Name12">
              <dgm:if name="Name13" func="var" arg="dir" op="equ" val="norm">
                <dgm:alg type="tx">
                  <dgm:param type="stBulletLvl" val="1"/>
                  <dgm:param type="parTxLTRAlign" val="l"/>
                  <dgm:param type="parTxRTLAlign" val="l"/>
                  <dgm:param type="txAnchorVert" val="t"/>
                </dgm:alg>
              </dgm:if>
              <dgm:else name="Name14">
                <dgm:alg type="tx">
                  <dgm:param type="stBulletLvl" val="1"/>
                  <dgm:param type="parTxLTRAlign" val="r"/>
                  <dgm:param type="shpTxLTRAlignCh" val="r"/>
                  <dgm:param type="txAnchorVert" val="t"/>
                  <dgm:param type="parTxRTLAlign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ch desOrSelf" ptType="node node" st="2 1" cnt="0 0"/>
            <dgm:constrLst>
              <dgm:constr type="lMarg" refType="primFontSz" fact="0.15"/>
              <dgm:constr type="rMarg" refType="primFontSz" fact="0.15"/>
              <dgm:constr type="tMarg" refType="primFontSz" fact="0.15"/>
              <dgm:constr type="bMarg" refType="primFontSz" fact="0.15"/>
            </dgm:constrLst>
            <dgm:ruleLst>
              <dgm:rule type="primFontSz" val="5" fact="NaN" max="NaN"/>
            </dgm:ruleLst>
          </dgm:layoutNode>
        </dgm:if>
        <dgm:else name="Name15"/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85D45E-5EB5-424A-A97A-EF8C114BA390}" type="datetimeFigureOut">
              <a:rPr lang="en-US" smtClean="0"/>
              <a:t>1/29/15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BBB948-276C-814D-BE27-A19E2B41C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360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F7079B-6706-2441-BE5C-EE5B451E936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6076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marL="169023" indent="-169023">
              <a:buFontTx/>
              <a:buChar char="-"/>
            </a:pPr>
            <a:endParaRPr lang="en-US" baseline="0" dirty="0" smtClean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5423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F7079B-6706-2441-BE5C-EE5B451E936D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6076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A49F2C-D747-114D-A06F-6CC9E342FF03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6256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A49F2C-D747-114D-A06F-6CC9E342FF03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6256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A49F2C-D747-114D-A06F-6CC9E342FF03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6256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F7079B-6706-2441-BE5C-EE5B451E936D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6076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F7079B-6706-2441-BE5C-EE5B451E936D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6076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F7079B-6706-2441-BE5C-EE5B451E936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18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F7079B-6706-2441-BE5C-EE5B451E936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6076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DE2BE-8DF7-344B-B8A6-6428549880C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7407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DE2BE-8DF7-344B-B8A6-6428549880C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7407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DE2BE-8DF7-344B-B8A6-6428549880C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7407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H2O </a:t>
            </a:r>
            <a:r>
              <a:rPr lang="en-US" dirty="0" err="1" smtClean="0"/>
              <a:t>MapReduce</a:t>
            </a:r>
            <a:r>
              <a:rPr lang="en-US" baseline="0" dirty="0" smtClean="0"/>
              <a:t> is not Hadoop </a:t>
            </a:r>
            <a:r>
              <a:rPr lang="en-US" baseline="0" dirty="0" err="1" smtClean="0"/>
              <a:t>MapReduce</a:t>
            </a:r>
            <a:endParaRPr lang="en-US" baseline="0" dirty="0" smtClean="0"/>
          </a:p>
          <a:p>
            <a:endParaRPr lang="en-US" dirty="0"/>
          </a:p>
          <a:p>
            <a:r>
              <a:rPr lang="en-US" dirty="0" smtClean="0"/>
              <a:t>For</a:t>
            </a:r>
            <a:r>
              <a:rPr lang="en-US" baseline="0" dirty="0" smtClean="0"/>
              <a:t> more details, go visit cliff in his Hacker corner.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9DE2BE-8DF7-344B-B8A6-6428549880C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7407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F7079B-6706-2441-BE5C-EE5B451E936D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6076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F7079B-6706-2441-BE5C-EE5B451E936D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607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AB97-9E43-0C4A-ACC7-B44AE87F1502}" type="datetimeFigureOut">
              <a:rPr lang="en-US" smtClean="0"/>
              <a:t>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35517-8211-A049-BACD-E59B972D0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942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AB97-9E43-0C4A-ACC7-B44AE87F1502}" type="datetimeFigureOut">
              <a:rPr lang="en-US" smtClean="0"/>
              <a:t>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35517-8211-A049-BACD-E59B972D0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071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AB97-9E43-0C4A-ACC7-B44AE87F1502}" type="datetimeFigureOut">
              <a:rPr lang="en-US" smtClean="0"/>
              <a:t>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35517-8211-A049-BACD-E59B972D0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861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51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535353"/>
                </a:solidFill>
              </a:rPr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772377423"/>
      </p:ext>
    </p:extLst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AB97-9E43-0C4A-ACC7-B44AE87F1502}" type="datetimeFigureOut">
              <a:rPr lang="en-US" smtClean="0"/>
              <a:t>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35517-8211-A049-BACD-E59B972D0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924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AB97-9E43-0C4A-ACC7-B44AE87F1502}" type="datetimeFigureOut">
              <a:rPr lang="en-US" smtClean="0"/>
              <a:t>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35517-8211-A049-BACD-E59B972D0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216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AB97-9E43-0C4A-ACC7-B44AE87F1502}" type="datetimeFigureOut">
              <a:rPr lang="en-US" smtClean="0"/>
              <a:t>1/29/15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35517-8211-A049-BACD-E59B972D0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256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AB97-9E43-0C4A-ACC7-B44AE87F1502}" type="datetimeFigureOut">
              <a:rPr lang="en-US" smtClean="0"/>
              <a:t>1/29/15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35517-8211-A049-BACD-E59B972D0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496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AB97-9E43-0C4A-ACC7-B44AE87F1502}" type="datetimeFigureOut">
              <a:rPr lang="en-US" smtClean="0"/>
              <a:t>1/29/15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35517-8211-A049-BACD-E59B972D0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933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AB97-9E43-0C4A-ACC7-B44AE87F1502}" type="datetimeFigureOut">
              <a:rPr lang="en-US" smtClean="0"/>
              <a:t>1/29/15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35517-8211-A049-BACD-E59B972D0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83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AB97-9E43-0C4A-ACC7-B44AE87F1502}" type="datetimeFigureOut">
              <a:rPr lang="en-US" smtClean="0"/>
              <a:t>1/29/15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35517-8211-A049-BACD-E59B972D0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45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FAB97-9E43-0C4A-ACC7-B44AE87F1502}" type="datetimeFigureOut">
              <a:rPr lang="en-US" smtClean="0"/>
              <a:t>1/29/15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35517-8211-A049-BACD-E59B972D0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786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FAB97-9E43-0C4A-ACC7-B44AE87F1502}" type="datetimeFigureOut">
              <a:rPr lang="en-US" smtClean="0"/>
              <a:t>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C35517-8211-A049-BACD-E59B972D0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375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0xdata.com/download/" TargetMode="External"/><Relationship Id="rId4" Type="http://schemas.openxmlformats.org/officeDocument/2006/relationships/diagramData" Target="../diagrams/data2.xml"/><Relationship Id="rId5" Type="http://schemas.openxmlformats.org/officeDocument/2006/relationships/diagramLayout" Target="../diagrams/layout2.xml"/><Relationship Id="rId6" Type="http://schemas.openxmlformats.org/officeDocument/2006/relationships/diagramQuickStyle" Target="../diagrams/quickStyle2.xml"/><Relationship Id="rId7" Type="http://schemas.openxmlformats.org/officeDocument/2006/relationships/diagramColors" Target="../diagrams/colors2.xml"/><Relationship Id="rId8" Type="http://schemas.microsoft.com/office/2007/relationships/diagramDrawing" Target="../diagrams/drawing2.xml"/><Relationship Id="rId9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0xdata.com/download/" TargetMode="External"/><Relationship Id="rId4" Type="http://schemas.openxmlformats.org/officeDocument/2006/relationships/diagramData" Target="../diagrams/data3.xml"/><Relationship Id="rId5" Type="http://schemas.openxmlformats.org/officeDocument/2006/relationships/diagramLayout" Target="../diagrams/layout3.xml"/><Relationship Id="rId6" Type="http://schemas.openxmlformats.org/officeDocument/2006/relationships/diagramQuickStyle" Target="../diagrams/quickStyle3.xml"/><Relationship Id="rId7" Type="http://schemas.openxmlformats.org/officeDocument/2006/relationships/diagramColors" Target="../diagrams/colors3.xml"/><Relationship Id="rId8" Type="http://schemas.microsoft.com/office/2007/relationships/diagramDrawing" Target="../diagrams/drawing3.xml"/><Relationship Id="rId9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5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7.png"/><Relationship Id="rId3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png"/><Relationship Id="rId3" Type="http://schemas.openxmlformats.org/officeDocument/2006/relationships/image" Target="../media/image18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png"/><Relationship Id="rId3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9.png"/><Relationship Id="rId3" Type="http://schemas.openxmlformats.org/officeDocument/2006/relationships/image" Target="../media/image14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Relationship Id="rId3" Type="http://schemas.openxmlformats.org/officeDocument/2006/relationships/image" Target="../media/image14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1.jpeg"/><Relationship Id="rId3" Type="http://schemas.openxmlformats.org/officeDocument/2006/relationships/image" Target="../media/image14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4" Type="http://schemas.openxmlformats.org/officeDocument/2006/relationships/image" Target="../media/image23.jpeg"/><Relationship Id="rId5" Type="http://schemas.openxmlformats.org/officeDocument/2006/relationships/image" Target="../media/image24.jpeg"/><Relationship Id="rId6" Type="http://schemas.openxmlformats.org/officeDocument/2006/relationships/image" Target="../media/image25.jpeg"/><Relationship Id="rId7" Type="http://schemas.openxmlformats.org/officeDocument/2006/relationships/image" Target="../media/image26.png"/><Relationship Id="rId8" Type="http://schemas.openxmlformats.org/officeDocument/2006/relationships/image" Target="../media/image27.png"/><Relationship Id="rId9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1.jpe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4" Type="http://schemas.openxmlformats.org/officeDocument/2006/relationships/image" Target="../media/image23.jpeg"/><Relationship Id="rId5" Type="http://schemas.openxmlformats.org/officeDocument/2006/relationships/image" Target="../media/image21.jpeg"/><Relationship Id="rId6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4.jpe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7.xml"/><Relationship Id="rId2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618509"/>
            <a:ext cx="9144000" cy="423949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57855" cy="2618509"/>
          </a:xfrm>
          <a:prstGeom prst="rect">
            <a:avLst/>
          </a:prstGeom>
          <a:solidFill>
            <a:srgbClr val="FBE9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56" y="443332"/>
            <a:ext cx="4516613" cy="173181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20787" y="3013489"/>
            <a:ext cx="507370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Machine Learning for </a:t>
            </a:r>
            <a:endParaRPr lang="en-US" sz="4400" dirty="0" smtClean="0">
              <a:solidFill>
                <a:schemeClr val="bg1"/>
              </a:solidFill>
            </a:endParaRPr>
          </a:p>
          <a:p>
            <a:pPr algn="ctr"/>
            <a:r>
              <a:rPr lang="en-US" sz="4400" dirty="0" smtClean="0">
                <a:solidFill>
                  <a:schemeClr val="bg1"/>
                </a:solidFill>
              </a:rPr>
              <a:t>Smarter Applications</a:t>
            </a:r>
            <a:endParaRPr lang="en-US" sz="4400" dirty="0" smtClean="0">
              <a:solidFill>
                <a:schemeClr val="bg1"/>
              </a:solidFill>
              <a:latin typeface="Futura LT Pro Book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74045" y="5030188"/>
            <a:ext cx="295958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Futura LT Pro Book" pitchFamily="34" charset="0"/>
              </a:rPr>
              <a:t>Tom Kraljevic</a:t>
            </a:r>
          </a:p>
          <a:p>
            <a:pPr algn="ctr"/>
            <a:r>
              <a:rPr lang="en-US" sz="2800" dirty="0" smtClean="0">
                <a:solidFill>
                  <a:schemeClr val="bg1"/>
                </a:solidFill>
                <a:latin typeface="Futura LT Pro Book" pitchFamily="34" charset="0"/>
              </a:rPr>
              <a:t>January 28, 2015</a:t>
            </a:r>
          </a:p>
          <a:p>
            <a:pPr algn="ctr"/>
            <a:r>
              <a:rPr lang="en-US" sz="2800" dirty="0" smtClean="0">
                <a:solidFill>
                  <a:schemeClr val="bg1"/>
                </a:solidFill>
                <a:latin typeface="Futura LT Pro Book" pitchFamily="34" charset="0"/>
              </a:rPr>
              <a:t>Jacksonville, FL</a:t>
            </a:r>
          </a:p>
        </p:txBody>
      </p:sp>
    </p:spTree>
    <p:extLst>
      <p:ext uri="{BB962C8B-B14F-4D97-AF65-F5344CB8AC3E}">
        <p14:creationId xmlns:p14="http://schemas.microsoft.com/office/powerpoint/2010/main" val="624672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618509"/>
            <a:ext cx="9144000" cy="423949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smtClean="0"/>
              <a:t>H2O in Big Data Environments</a:t>
            </a:r>
            <a:endParaRPr lang="en-US" sz="6000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57855" cy="2618509"/>
          </a:xfrm>
          <a:prstGeom prst="rect">
            <a:avLst/>
          </a:prstGeom>
          <a:solidFill>
            <a:srgbClr val="FBE9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56" y="443332"/>
            <a:ext cx="4516613" cy="173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169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H2O on YARN Deployment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7641124" y="5623976"/>
            <a:ext cx="840486" cy="869298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575651" y="1248438"/>
            <a:ext cx="20138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Hadoop Gateway Node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155514" y="1831680"/>
            <a:ext cx="8821093" cy="489024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5247427" y="1571333"/>
            <a:ext cx="2799250" cy="47301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h</a:t>
            </a:r>
            <a:r>
              <a:rPr lang="en-US" dirty="0" err="1" smtClean="0">
                <a:solidFill>
                  <a:schemeClr val="tx1"/>
                </a:solidFill>
              </a:rPr>
              <a:t>adoop</a:t>
            </a:r>
            <a:r>
              <a:rPr lang="en-US" dirty="0" smtClean="0">
                <a:solidFill>
                  <a:schemeClr val="tx1"/>
                </a:solidFill>
              </a:rPr>
              <a:t> jar h2odriver.jar </a:t>
            </a:r>
            <a:r>
              <a:rPr lang="en-US" dirty="0" smtClean="0">
                <a:solidFill>
                  <a:srgbClr val="000000"/>
                </a:solidFill>
              </a:rPr>
              <a:t>…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523922" y="2109986"/>
            <a:ext cx="1525417" cy="71712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YARN RM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6674738" y="5623976"/>
            <a:ext cx="840486" cy="869298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5699593" y="5623976"/>
            <a:ext cx="840486" cy="869298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4735247" y="5623976"/>
            <a:ext cx="840486" cy="869298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3772125" y="5623976"/>
            <a:ext cx="840486" cy="869298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805739" y="5623976"/>
            <a:ext cx="840486" cy="869298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/>
          <p:cNvSpPr/>
          <p:nvPr/>
        </p:nvSpPr>
        <p:spPr>
          <a:xfrm>
            <a:off x="3086946" y="5812954"/>
            <a:ext cx="4977573" cy="476224"/>
          </a:xfrm>
          <a:prstGeom prst="cloud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HDFS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856448" y="5797835"/>
            <a:ext cx="10322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HDFS</a:t>
            </a:r>
          </a:p>
          <a:p>
            <a:pPr algn="ctr"/>
            <a:r>
              <a:rPr lang="en-US" sz="1400" dirty="0" smtClean="0"/>
              <a:t>Data Nodes</a:t>
            </a:r>
            <a:endParaRPr lang="en-US" sz="1400" dirty="0"/>
          </a:p>
        </p:txBody>
      </p:sp>
      <p:sp>
        <p:nvSpPr>
          <p:cNvPr id="31" name="TextBox 30"/>
          <p:cNvSpPr txBox="1"/>
          <p:nvPr/>
        </p:nvSpPr>
        <p:spPr>
          <a:xfrm>
            <a:off x="675109" y="1462348"/>
            <a:ext cx="1637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Hadoop Cluster</a:t>
            </a:r>
            <a:endParaRPr lang="en-US" dirty="0"/>
          </a:p>
        </p:txBody>
      </p:sp>
      <p:sp>
        <p:nvSpPr>
          <p:cNvPr id="32" name="Rounded Rectangle 31"/>
          <p:cNvSpPr/>
          <p:nvPr/>
        </p:nvSpPr>
        <p:spPr>
          <a:xfrm>
            <a:off x="2805739" y="2827106"/>
            <a:ext cx="840486" cy="2284069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3772125" y="2827106"/>
            <a:ext cx="840486" cy="2284069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/>
          <p:cNvSpPr/>
          <p:nvPr/>
        </p:nvSpPr>
        <p:spPr>
          <a:xfrm>
            <a:off x="4735247" y="2827106"/>
            <a:ext cx="840486" cy="2284069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5699593" y="2827106"/>
            <a:ext cx="840486" cy="2284069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/>
          <p:cNvSpPr/>
          <p:nvPr/>
        </p:nvSpPr>
        <p:spPr>
          <a:xfrm>
            <a:off x="6674738" y="2827106"/>
            <a:ext cx="840486" cy="2284069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ounded Rectangle 36"/>
          <p:cNvSpPr/>
          <p:nvPr/>
        </p:nvSpPr>
        <p:spPr>
          <a:xfrm>
            <a:off x="7641124" y="2827106"/>
            <a:ext cx="840486" cy="2284069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3835400" y="4235809"/>
            <a:ext cx="722899" cy="740791"/>
          </a:xfrm>
          <a:prstGeom prst="ellipse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H</a:t>
            </a:r>
            <a:r>
              <a:rPr lang="en-US" sz="1600" baseline="-25000" dirty="0" smtClean="0"/>
              <a:t>2</a:t>
            </a:r>
            <a:r>
              <a:rPr lang="en-US" sz="1600" dirty="0" smtClean="0"/>
              <a:t>O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96108" y="4352031"/>
            <a:ext cx="15274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H2O Mappers</a:t>
            </a:r>
          </a:p>
          <a:p>
            <a:pPr algn="ctr"/>
            <a:r>
              <a:rPr lang="en-US" sz="1400" dirty="0" smtClean="0"/>
              <a:t>(YARN Containers)</a:t>
            </a:r>
            <a:endParaRPr lang="en-US" sz="1400" dirty="0"/>
          </a:p>
        </p:txBody>
      </p:sp>
      <p:sp>
        <p:nvSpPr>
          <p:cNvPr id="41" name="TextBox 40"/>
          <p:cNvSpPr txBox="1"/>
          <p:nvPr/>
        </p:nvSpPr>
        <p:spPr>
          <a:xfrm>
            <a:off x="7276778" y="2480803"/>
            <a:ext cx="14996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YARN Worker Nodes</a:t>
            </a:r>
            <a:endParaRPr lang="en-US" sz="1200" dirty="0"/>
          </a:p>
        </p:txBody>
      </p:sp>
      <p:sp>
        <p:nvSpPr>
          <p:cNvPr id="42" name="Oval 41"/>
          <p:cNvSpPr/>
          <p:nvPr/>
        </p:nvSpPr>
        <p:spPr>
          <a:xfrm>
            <a:off x="2861734" y="3034444"/>
            <a:ext cx="722899" cy="740791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NM</a:t>
            </a:r>
          </a:p>
        </p:txBody>
      </p:sp>
      <p:sp>
        <p:nvSpPr>
          <p:cNvPr id="43" name="Oval 42"/>
          <p:cNvSpPr/>
          <p:nvPr/>
        </p:nvSpPr>
        <p:spPr>
          <a:xfrm>
            <a:off x="3835400" y="3034444"/>
            <a:ext cx="722899" cy="740791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NM</a:t>
            </a:r>
          </a:p>
        </p:txBody>
      </p:sp>
      <p:sp>
        <p:nvSpPr>
          <p:cNvPr id="44" name="Oval 43"/>
          <p:cNvSpPr/>
          <p:nvPr/>
        </p:nvSpPr>
        <p:spPr>
          <a:xfrm>
            <a:off x="4792134" y="3034444"/>
            <a:ext cx="722899" cy="740791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NM</a:t>
            </a:r>
          </a:p>
        </p:txBody>
      </p:sp>
      <p:sp>
        <p:nvSpPr>
          <p:cNvPr id="45" name="Oval 44"/>
          <p:cNvSpPr/>
          <p:nvPr/>
        </p:nvSpPr>
        <p:spPr>
          <a:xfrm>
            <a:off x="5761567" y="3034444"/>
            <a:ext cx="722899" cy="740791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NM</a:t>
            </a:r>
          </a:p>
        </p:txBody>
      </p:sp>
      <p:sp>
        <p:nvSpPr>
          <p:cNvPr id="46" name="Oval 45"/>
          <p:cNvSpPr/>
          <p:nvPr/>
        </p:nvSpPr>
        <p:spPr>
          <a:xfrm>
            <a:off x="6735234" y="3034444"/>
            <a:ext cx="722899" cy="740791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NM</a:t>
            </a:r>
          </a:p>
        </p:txBody>
      </p:sp>
      <p:sp>
        <p:nvSpPr>
          <p:cNvPr id="47" name="Oval 46"/>
          <p:cNvSpPr/>
          <p:nvPr/>
        </p:nvSpPr>
        <p:spPr>
          <a:xfrm>
            <a:off x="7703069" y="3034444"/>
            <a:ext cx="722899" cy="740791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NM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80465" y="3158008"/>
            <a:ext cx="13299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YARN Node</a:t>
            </a:r>
          </a:p>
          <a:p>
            <a:pPr algn="ctr"/>
            <a:r>
              <a:rPr lang="en-US" sz="1400" dirty="0" smtClean="0"/>
              <a:t>Managers (NM)</a:t>
            </a:r>
            <a:endParaRPr lang="en-US" sz="1400" dirty="0"/>
          </a:p>
        </p:txBody>
      </p:sp>
      <p:cxnSp>
        <p:nvCxnSpPr>
          <p:cNvPr id="52" name="Straight Arrow Connector 51"/>
          <p:cNvCxnSpPr/>
          <p:nvPr/>
        </p:nvCxnSpPr>
        <p:spPr>
          <a:xfrm flipH="1">
            <a:off x="2093150" y="1988045"/>
            <a:ext cx="3106150" cy="362837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2101172" y="2563755"/>
            <a:ext cx="5008741" cy="0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non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4188213" y="2541276"/>
            <a:ext cx="0" cy="447813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4188213" y="3825875"/>
            <a:ext cx="0" cy="364580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Oval 68"/>
          <p:cNvSpPr/>
          <p:nvPr/>
        </p:nvSpPr>
        <p:spPr>
          <a:xfrm>
            <a:off x="5767630" y="4235809"/>
            <a:ext cx="722899" cy="740791"/>
          </a:xfrm>
          <a:prstGeom prst="ellipse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H</a:t>
            </a:r>
            <a:r>
              <a:rPr lang="en-US" sz="1600" baseline="-25000" dirty="0" smtClean="0"/>
              <a:t>2</a:t>
            </a:r>
            <a:r>
              <a:rPr lang="en-US" sz="1600" dirty="0" smtClean="0"/>
              <a:t>O</a:t>
            </a:r>
          </a:p>
        </p:txBody>
      </p:sp>
      <p:sp>
        <p:nvSpPr>
          <p:cNvPr id="71" name="Oval 70"/>
          <p:cNvSpPr/>
          <p:nvPr/>
        </p:nvSpPr>
        <p:spPr>
          <a:xfrm>
            <a:off x="6735234" y="4235809"/>
            <a:ext cx="722899" cy="740791"/>
          </a:xfrm>
          <a:prstGeom prst="ellipse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H</a:t>
            </a:r>
            <a:r>
              <a:rPr lang="en-US" sz="1600" baseline="-25000" dirty="0" smtClean="0"/>
              <a:t>2</a:t>
            </a:r>
            <a:r>
              <a:rPr lang="en-US" sz="1600" dirty="0" smtClean="0"/>
              <a:t>O</a:t>
            </a:r>
          </a:p>
        </p:txBody>
      </p:sp>
      <p:cxnSp>
        <p:nvCxnSpPr>
          <p:cNvPr id="79" name="Straight Arrow Connector 78"/>
          <p:cNvCxnSpPr/>
          <p:nvPr/>
        </p:nvCxnSpPr>
        <p:spPr>
          <a:xfrm>
            <a:off x="6124624" y="2541276"/>
            <a:ext cx="0" cy="447813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6124624" y="3825875"/>
            <a:ext cx="0" cy="364580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7081212" y="2541276"/>
            <a:ext cx="0" cy="447813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7081212" y="3825875"/>
            <a:ext cx="0" cy="364580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47749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You Have an H2O Cluster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7641124" y="5623976"/>
            <a:ext cx="840486" cy="869298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575651" y="1248438"/>
            <a:ext cx="20138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Hadoop Gateway Node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155514" y="1831680"/>
            <a:ext cx="8821093" cy="489024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5247427" y="1571333"/>
            <a:ext cx="2799250" cy="47301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h</a:t>
            </a:r>
            <a:r>
              <a:rPr lang="en-US" dirty="0" err="1" smtClean="0">
                <a:solidFill>
                  <a:schemeClr val="tx1"/>
                </a:solidFill>
              </a:rPr>
              <a:t>adoop</a:t>
            </a:r>
            <a:r>
              <a:rPr lang="en-US" dirty="0" smtClean="0">
                <a:solidFill>
                  <a:schemeClr val="tx1"/>
                </a:solidFill>
              </a:rPr>
              <a:t> jar h2odriver.jar </a:t>
            </a:r>
            <a:r>
              <a:rPr lang="en-US" dirty="0" smtClean="0">
                <a:solidFill>
                  <a:srgbClr val="000000"/>
                </a:solidFill>
              </a:rPr>
              <a:t>…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6674738" y="5623976"/>
            <a:ext cx="840486" cy="869298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5699593" y="5623976"/>
            <a:ext cx="840486" cy="869298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4735247" y="5623976"/>
            <a:ext cx="840486" cy="869298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3772125" y="5623976"/>
            <a:ext cx="840486" cy="869298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805739" y="5623976"/>
            <a:ext cx="840486" cy="869298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/>
          <p:cNvSpPr/>
          <p:nvPr/>
        </p:nvSpPr>
        <p:spPr>
          <a:xfrm>
            <a:off x="3086946" y="5812954"/>
            <a:ext cx="4977573" cy="476224"/>
          </a:xfrm>
          <a:prstGeom prst="cloud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HDFS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856448" y="5797835"/>
            <a:ext cx="10322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HDFS</a:t>
            </a:r>
          </a:p>
          <a:p>
            <a:pPr algn="ctr"/>
            <a:r>
              <a:rPr lang="en-US" sz="1400" dirty="0" smtClean="0"/>
              <a:t>Data Nodes</a:t>
            </a:r>
            <a:endParaRPr lang="en-US" sz="1400" dirty="0"/>
          </a:p>
        </p:txBody>
      </p:sp>
      <p:sp>
        <p:nvSpPr>
          <p:cNvPr id="31" name="TextBox 30"/>
          <p:cNvSpPr txBox="1"/>
          <p:nvPr/>
        </p:nvSpPr>
        <p:spPr>
          <a:xfrm>
            <a:off x="675109" y="1462348"/>
            <a:ext cx="1637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Hadoop Cluster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3772125" y="2827106"/>
            <a:ext cx="840486" cy="2284069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5699593" y="2827106"/>
            <a:ext cx="840486" cy="2284069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/>
          <p:cNvSpPr/>
          <p:nvPr/>
        </p:nvSpPr>
        <p:spPr>
          <a:xfrm>
            <a:off x="6674738" y="2827106"/>
            <a:ext cx="840486" cy="2284069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3835400" y="4235809"/>
            <a:ext cx="722899" cy="740791"/>
          </a:xfrm>
          <a:prstGeom prst="ellipse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H</a:t>
            </a:r>
            <a:r>
              <a:rPr lang="en-US" sz="1600" baseline="-25000" dirty="0" smtClean="0"/>
              <a:t>2</a:t>
            </a:r>
            <a:r>
              <a:rPr lang="en-US" sz="1600" dirty="0" smtClean="0"/>
              <a:t>O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96108" y="4352031"/>
            <a:ext cx="15274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H2O Mappers</a:t>
            </a:r>
          </a:p>
          <a:p>
            <a:pPr algn="ctr"/>
            <a:r>
              <a:rPr lang="en-US" sz="1400" dirty="0" smtClean="0"/>
              <a:t>(YARN Containers)</a:t>
            </a:r>
            <a:endParaRPr lang="en-US" sz="1400" dirty="0"/>
          </a:p>
        </p:txBody>
      </p:sp>
      <p:sp>
        <p:nvSpPr>
          <p:cNvPr id="41" name="TextBox 40"/>
          <p:cNvSpPr txBox="1"/>
          <p:nvPr/>
        </p:nvSpPr>
        <p:spPr>
          <a:xfrm>
            <a:off x="7276778" y="2480803"/>
            <a:ext cx="14996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YARN Worker Nodes</a:t>
            </a:r>
            <a:endParaRPr lang="en-US" sz="1200" dirty="0"/>
          </a:p>
        </p:txBody>
      </p:sp>
      <p:sp>
        <p:nvSpPr>
          <p:cNvPr id="43" name="Oval 42"/>
          <p:cNvSpPr/>
          <p:nvPr/>
        </p:nvSpPr>
        <p:spPr>
          <a:xfrm>
            <a:off x="3835400" y="3034444"/>
            <a:ext cx="722899" cy="740791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NM</a:t>
            </a:r>
          </a:p>
        </p:txBody>
      </p:sp>
      <p:sp>
        <p:nvSpPr>
          <p:cNvPr id="45" name="Oval 44"/>
          <p:cNvSpPr/>
          <p:nvPr/>
        </p:nvSpPr>
        <p:spPr>
          <a:xfrm>
            <a:off x="5761567" y="3034444"/>
            <a:ext cx="722899" cy="740791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NM</a:t>
            </a:r>
          </a:p>
        </p:txBody>
      </p:sp>
      <p:sp>
        <p:nvSpPr>
          <p:cNvPr id="46" name="Oval 45"/>
          <p:cNvSpPr/>
          <p:nvPr/>
        </p:nvSpPr>
        <p:spPr>
          <a:xfrm>
            <a:off x="6735234" y="3034444"/>
            <a:ext cx="722899" cy="740791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NM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80465" y="3158008"/>
            <a:ext cx="13299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YARN Node</a:t>
            </a:r>
          </a:p>
          <a:p>
            <a:pPr algn="ctr"/>
            <a:r>
              <a:rPr lang="en-US" sz="1400" dirty="0" smtClean="0"/>
              <a:t>Managers (NM)</a:t>
            </a:r>
            <a:endParaRPr lang="en-US" sz="1400" dirty="0"/>
          </a:p>
        </p:txBody>
      </p:sp>
      <p:cxnSp>
        <p:nvCxnSpPr>
          <p:cNvPr id="68" name="Straight Arrow Connector 67"/>
          <p:cNvCxnSpPr/>
          <p:nvPr/>
        </p:nvCxnSpPr>
        <p:spPr>
          <a:xfrm>
            <a:off x="4188213" y="3825875"/>
            <a:ext cx="0" cy="364580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Oval 68"/>
          <p:cNvSpPr/>
          <p:nvPr/>
        </p:nvSpPr>
        <p:spPr>
          <a:xfrm>
            <a:off x="5767630" y="4235809"/>
            <a:ext cx="722899" cy="740791"/>
          </a:xfrm>
          <a:prstGeom prst="ellipse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H</a:t>
            </a:r>
            <a:r>
              <a:rPr lang="en-US" sz="1600" baseline="-25000" dirty="0" smtClean="0"/>
              <a:t>2</a:t>
            </a:r>
            <a:r>
              <a:rPr lang="en-US" sz="1600" dirty="0" smtClean="0"/>
              <a:t>O</a:t>
            </a:r>
          </a:p>
        </p:txBody>
      </p:sp>
      <p:sp>
        <p:nvSpPr>
          <p:cNvPr id="71" name="Oval 70"/>
          <p:cNvSpPr/>
          <p:nvPr/>
        </p:nvSpPr>
        <p:spPr>
          <a:xfrm>
            <a:off x="6735234" y="4235809"/>
            <a:ext cx="722899" cy="740791"/>
          </a:xfrm>
          <a:prstGeom prst="ellipse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H</a:t>
            </a:r>
            <a:r>
              <a:rPr lang="en-US" sz="1600" baseline="-25000" dirty="0" smtClean="0"/>
              <a:t>2</a:t>
            </a:r>
            <a:r>
              <a:rPr lang="en-US" sz="1600" dirty="0" smtClean="0"/>
              <a:t>O</a:t>
            </a:r>
          </a:p>
        </p:txBody>
      </p:sp>
      <p:cxnSp>
        <p:nvCxnSpPr>
          <p:cNvPr id="80" name="Straight Arrow Connector 79"/>
          <p:cNvCxnSpPr/>
          <p:nvPr/>
        </p:nvCxnSpPr>
        <p:spPr>
          <a:xfrm>
            <a:off x="6124624" y="3825875"/>
            <a:ext cx="0" cy="364580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7081212" y="3825875"/>
            <a:ext cx="0" cy="364580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Freeform 5"/>
          <p:cNvSpPr/>
          <p:nvPr/>
        </p:nvSpPr>
        <p:spPr>
          <a:xfrm>
            <a:off x="3643616" y="3945304"/>
            <a:ext cx="4047356" cy="1302789"/>
          </a:xfrm>
          <a:custGeom>
            <a:avLst/>
            <a:gdLst>
              <a:gd name="connsiteX0" fmla="*/ 635138 w 4182066"/>
              <a:gd name="connsiteY0" fmla="*/ 1302195 h 1317393"/>
              <a:gd name="connsiteX1" fmla="*/ 1035785 w 4182066"/>
              <a:gd name="connsiteY1" fmla="*/ 1203926 h 1317393"/>
              <a:gd name="connsiteX2" fmla="*/ 1262566 w 4182066"/>
              <a:gd name="connsiteY2" fmla="*/ 931799 h 1317393"/>
              <a:gd name="connsiteX3" fmla="*/ 1338159 w 4182066"/>
              <a:gd name="connsiteY3" fmla="*/ 780616 h 1317393"/>
              <a:gd name="connsiteX4" fmla="*/ 1617856 w 4182066"/>
              <a:gd name="connsiteY4" fmla="*/ 652112 h 1317393"/>
              <a:gd name="connsiteX5" fmla="*/ 1852196 w 4182066"/>
              <a:gd name="connsiteY5" fmla="*/ 659671 h 1317393"/>
              <a:gd name="connsiteX6" fmla="*/ 2056299 w 4182066"/>
              <a:gd name="connsiteY6" fmla="*/ 788176 h 1317393"/>
              <a:gd name="connsiteX7" fmla="*/ 2207487 w 4182066"/>
              <a:gd name="connsiteY7" fmla="*/ 1067862 h 1317393"/>
              <a:gd name="connsiteX8" fmla="*/ 2366233 w 4182066"/>
              <a:gd name="connsiteY8" fmla="*/ 1256840 h 1317393"/>
              <a:gd name="connsiteX9" fmla="*/ 2630811 w 4182066"/>
              <a:gd name="connsiteY9" fmla="*/ 1294636 h 1317393"/>
              <a:gd name="connsiteX10" fmla="*/ 2948305 w 4182066"/>
              <a:gd name="connsiteY10" fmla="*/ 1317313 h 1317393"/>
              <a:gd name="connsiteX11" fmla="*/ 3401867 w 4182066"/>
              <a:gd name="connsiteY11" fmla="*/ 1287077 h 1317393"/>
              <a:gd name="connsiteX12" fmla="*/ 3908344 w 4182066"/>
              <a:gd name="connsiteY12" fmla="*/ 1219045 h 1317393"/>
              <a:gd name="connsiteX13" fmla="*/ 4172922 w 4182066"/>
              <a:gd name="connsiteY13" fmla="*/ 848648 h 1317393"/>
              <a:gd name="connsiteX14" fmla="*/ 4089769 w 4182066"/>
              <a:gd name="connsiteY14" fmla="*/ 266597 h 1317393"/>
              <a:gd name="connsiteX15" fmla="*/ 3787394 w 4182066"/>
              <a:gd name="connsiteY15" fmla="*/ 115415 h 1317393"/>
              <a:gd name="connsiteX16" fmla="*/ 3492579 w 4182066"/>
              <a:gd name="connsiteY16" fmla="*/ 62501 h 1317393"/>
              <a:gd name="connsiteX17" fmla="*/ 3039017 w 4182066"/>
              <a:gd name="connsiteY17" fmla="*/ 32265 h 1317393"/>
              <a:gd name="connsiteX18" fmla="*/ 2456946 w 4182066"/>
              <a:gd name="connsiteY18" fmla="*/ 2028 h 1317393"/>
              <a:gd name="connsiteX19" fmla="*/ 2184809 w 4182066"/>
              <a:gd name="connsiteY19" fmla="*/ 92738 h 1317393"/>
              <a:gd name="connsiteX20" fmla="*/ 2078977 w 4182066"/>
              <a:gd name="connsiteY20" fmla="*/ 228802 h 1317393"/>
              <a:gd name="connsiteX21" fmla="*/ 1965587 w 4182066"/>
              <a:gd name="connsiteY21" fmla="*/ 440457 h 1317393"/>
              <a:gd name="connsiteX22" fmla="*/ 1716128 w 4182066"/>
              <a:gd name="connsiteY22" fmla="*/ 485811 h 1317393"/>
              <a:gd name="connsiteX23" fmla="*/ 1466669 w 4182066"/>
              <a:gd name="connsiteY23" fmla="*/ 523607 h 1317393"/>
              <a:gd name="connsiteX24" fmla="*/ 1239888 w 4182066"/>
              <a:gd name="connsiteY24" fmla="*/ 538725 h 1317393"/>
              <a:gd name="connsiteX25" fmla="*/ 1073582 w 4182066"/>
              <a:gd name="connsiteY25" fmla="*/ 493370 h 1317393"/>
              <a:gd name="connsiteX26" fmla="*/ 982869 w 4182066"/>
              <a:gd name="connsiteY26" fmla="*/ 281715 h 1317393"/>
              <a:gd name="connsiteX27" fmla="*/ 869479 w 4182066"/>
              <a:gd name="connsiteY27" fmla="*/ 183447 h 1317393"/>
              <a:gd name="connsiteX28" fmla="*/ 551985 w 4182066"/>
              <a:gd name="connsiteY28" fmla="*/ 153211 h 1317393"/>
              <a:gd name="connsiteX29" fmla="*/ 249610 w 4182066"/>
              <a:gd name="connsiteY29" fmla="*/ 191006 h 1317393"/>
              <a:gd name="connsiteX30" fmla="*/ 98423 w 4182066"/>
              <a:gd name="connsiteY30" fmla="*/ 327070 h 1317393"/>
              <a:gd name="connsiteX31" fmla="*/ 151 w 4182066"/>
              <a:gd name="connsiteY31" fmla="*/ 705025 h 1317393"/>
              <a:gd name="connsiteX32" fmla="*/ 83304 w 4182066"/>
              <a:gd name="connsiteY32" fmla="*/ 992271 h 1317393"/>
              <a:gd name="connsiteX33" fmla="*/ 340323 w 4182066"/>
              <a:gd name="connsiteY33" fmla="*/ 1143454 h 1317393"/>
              <a:gd name="connsiteX34" fmla="*/ 635138 w 4182066"/>
              <a:gd name="connsiteY34" fmla="*/ 1302195 h 1317393"/>
              <a:gd name="connsiteX0" fmla="*/ 635138 w 4182066"/>
              <a:gd name="connsiteY0" fmla="*/ 1302195 h 1317393"/>
              <a:gd name="connsiteX1" fmla="*/ 1035785 w 4182066"/>
              <a:gd name="connsiteY1" fmla="*/ 1203926 h 1317393"/>
              <a:gd name="connsiteX2" fmla="*/ 1262566 w 4182066"/>
              <a:gd name="connsiteY2" fmla="*/ 931799 h 1317393"/>
              <a:gd name="connsiteX3" fmla="*/ 1338159 w 4182066"/>
              <a:gd name="connsiteY3" fmla="*/ 780616 h 1317393"/>
              <a:gd name="connsiteX4" fmla="*/ 1617856 w 4182066"/>
              <a:gd name="connsiteY4" fmla="*/ 652112 h 1317393"/>
              <a:gd name="connsiteX5" fmla="*/ 1852196 w 4182066"/>
              <a:gd name="connsiteY5" fmla="*/ 659671 h 1317393"/>
              <a:gd name="connsiteX6" fmla="*/ 2056299 w 4182066"/>
              <a:gd name="connsiteY6" fmla="*/ 788176 h 1317393"/>
              <a:gd name="connsiteX7" fmla="*/ 2207487 w 4182066"/>
              <a:gd name="connsiteY7" fmla="*/ 1067862 h 1317393"/>
              <a:gd name="connsiteX8" fmla="*/ 2366233 w 4182066"/>
              <a:gd name="connsiteY8" fmla="*/ 1256840 h 1317393"/>
              <a:gd name="connsiteX9" fmla="*/ 2630811 w 4182066"/>
              <a:gd name="connsiteY9" fmla="*/ 1294636 h 1317393"/>
              <a:gd name="connsiteX10" fmla="*/ 2948305 w 4182066"/>
              <a:gd name="connsiteY10" fmla="*/ 1317313 h 1317393"/>
              <a:gd name="connsiteX11" fmla="*/ 3401867 w 4182066"/>
              <a:gd name="connsiteY11" fmla="*/ 1287077 h 1317393"/>
              <a:gd name="connsiteX12" fmla="*/ 3908344 w 4182066"/>
              <a:gd name="connsiteY12" fmla="*/ 1219045 h 1317393"/>
              <a:gd name="connsiteX13" fmla="*/ 4172922 w 4182066"/>
              <a:gd name="connsiteY13" fmla="*/ 848648 h 1317393"/>
              <a:gd name="connsiteX14" fmla="*/ 4089769 w 4182066"/>
              <a:gd name="connsiteY14" fmla="*/ 266597 h 1317393"/>
              <a:gd name="connsiteX15" fmla="*/ 3787394 w 4182066"/>
              <a:gd name="connsiteY15" fmla="*/ 115415 h 1317393"/>
              <a:gd name="connsiteX16" fmla="*/ 3492579 w 4182066"/>
              <a:gd name="connsiteY16" fmla="*/ 62501 h 1317393"/>
              <a:gd name="connsiteX17" fmla="*/ 3039017 w 4182066"/>
              <a:gd name="connsiteY17" fmla="*/ 32265 h 1317393"/>
              <a:gd name="connsiteX18" fmla="*/ 2456946 w 4182066"/>
              <a:gd name="connsiteY18" fmla="*/ 2028 h 1317393"/>
              <a:gd name="connsiteX19" fmla="*/ 2184809 w 4182066"/>
              <a:gd name="connsiteY19" fmla="*/ 92738 h 1317393"/>
              <a:gd name="connsiteX20" fmla="*/ 2078977 w 4182066"/>
              <a:gd name="connsiteY20" fmla="*/ 228802 h 1317393"/>
              <a:gd name="connsiteX21" fmla="*/ 1965587 w 4182066"/>
              <a:gd name="connsiteY21" fmla="*/ 440457 h 1317393"/>
              <a:gd name="connsiteX22" fmla="*/ 1716128 w 4182066"/>
              <a:gd name="connsiteY22" fmla="*/ 485811 h 1317393"/>
              <a:gd name="connsiteX23" fmla="*/ 1466669 w 4182066"/>
              <a:gd name="connsiteY23" fmla="*/ 523607 h 1317393"/>
              <a:gd name="connsiteX24" fmla="*/ 1239888 w 4182066"/>
              <a:gd name="connsiteY24" fmla="*/ 538725 h 1317393"/>
              <a:gd name="connsiteX25" fmla="*/ 1073582 w 4182066"/>
              <a:gd name="connsiteY25" fmla="*/ 493370 h 1317393"/>
              <a:gd name="connsiteX26" fmla="*/ 982869 w 4182066"/>
              <a:gd name="connsiteY26" fmla="*/ 281715 h 1317393"/>
              <a:gd name="connsiteX27" fmla="*/ 869479 w 4182066"/>
              <a:gd name="connsiteY27" fmla="*/ 183447 h 1317393"/>
              <a:gd name="connsiteX28" fmla="*/ 551985 w 4182066"/>
              <a:gd name="connsiteY28" fmla="*/ 153211 h 1317393"/>
              <a:gd name="connsiteX29" fmla="*/ 249610 w 4182066"/>
              <a:gd name="connsiteY29" fmla="*/ 191006 h 1317393"/>
              <a:gd name="connsiteX30" fmla="*/ 98423 w 4182066"/>
              <a:gd name="connsiteY30" fmla="*/ 327070 h 1317393"/>
              <a:gd name="connsiteX31" fmla="*/ 151 w 4182066"/>
              <a:gd name="connsiteY31" fmla="*/ 705025 h 1317393"/>
              <a:gd name="connsiteX32" fmla="*/ 83304 w 4182066"/>
              <a:gd name="connsiteY32" fmla="*/ 992271 h 1317393"/>
              <a:gd name="connsiteX33" fmla="*/ 294967 w 4182066"/>
              <a:gd name="connsiteY33" fmla="*/ 1226604 h 1317393"/>
              <a:gd name="connsiteX34" fmla="*/ 635138 w 4182066"/>
              <a:gd name="connsiteY34" fmla="*/ 1302195 h 1317393"/>
              <a:gd name="connsiteX0" fmla="*/ 635138 w 4182066"/>
              <a:gd name="connsiteY0" fmla="*/ 1302195 h 1317393"/>
              <a:gd name="connsiteX1" fmla="*/ 1035785 w 4182066"/>
              <a:gd name="connsiteY1" fmla="*/ 1203926 h 1317393"/>
              <a:gd name="connsiteX2" fmla="*/ 1262566 w 4182066"/>
              <a:gd name="connsiteY2" fmla="*/ 931799 h 1317393"/>
              <a:gd name="connsiteX3" fmla="*/ 1338159 w 4182066"/>
              <a:gd name="connsiteY3" fmla="*/ 780616 h 1317393"/>
              <a:gd name="connsiteX4" fmla="*/ 1617856 w 4182066"/>
              <a:gd name="connsiteY4" fmla="*/ 652112 h 1317393"/>
              <a:gd name="connsiteX5" fmla="*/ 1852196 w 4182066"/>
              <a:gd name="connsiteY5" fmla="*/ 659671 h 1317393"/>
              <a:gd name="connsiteX6" fmla="*/ 2056299 w 4182066"/>
              <a:gd name="connsiteY6" fmla="*/ 788176 h 1317393"/>
              <a:gd name="connsiteX7" fmla="*/ 2207487 w 4182066"/>
              <a:gd name="connsiteY7" fmla="*/ 1067862 h 1317393"/>
              <a:gd name="connsiteX8" fmla="*/ 2366233 w 4182066"/>
              <a:gd name="connsiteY8" fmla="*/ 1256840 h 1317393"/>
              <a:gd name="connsiteX9" fmla="*/ 2630811 w 4182066"/>
              <a:gd name="connsiteY9" fmla="*/ 1294636 h 1317393"/>
              <a:gd name="connsiteX10" fmla="*/ 2948305 w 4182066"/>
              <a:gd name="connsiteY10" fmla="*/ 1317313 h 1317393"/>
              <a:gd name="connsiteX11" fmla="*/ 3401867 w 4182066"/>
              <a:gd name="connsiteY11" fmla="*/ 1287077 h 1317393"/>
              <a:gd name="connsiteX12" fmla="*/ 3908344 w 4182066"/>
              <a:gd name="connsiteY12" fmla="*/ 1219045 h 1317393"/>
              <a:gd name="connsiteX13" fmla="*/ 4172922 w 4182066"/>
              <a:gd name="connsiteY13" fmla="*/ 848648 h 1317393"/>
              <a:gd name="connsiteX14" fmla="*/ 4089769 w 4182066"/>
              <a:gd name="connsiteY14" fmla="*/ 266597 h 1317393"/>
              <a:gd name="connsiteX15" fmla="*/ 3787394 w 4182066"/>
              <a:gd name="connsiteY15" fmla="*/ 115415 h 1317393"/>
              <a:gd name="connsiteX16" fmla="*/ 3492579 w 4182066"/>
              <a:gd name="connsiteY16" fmla="*/ 62501 h 1317393"/>
              <a:gd name="connsiteX17" fmla="*/ 3039017 w 4182066"/>
              <a:gd name="connsiteY17" fmla="*/ 32265 h 1317393"/>
              <a:gd name="connsiteX18" fmla="*/ 2456946 w 4182066"/>
              <a:gd name="connsiteY18" fmla="*/ 2028 h 1317393"/>
              <a:gd name="connsiteX19" fmla="*/ 2184809 w 4182066"/>
              <a:gd name="connsiteY19" fmla="*/ 92738 h 1317393"/>
              <a:gd name="connsiteX20" fmla="*/ 2078977 w 4182066"/>
              <a:gd name="connsiteY20" fmla="*/ 228802 h 1317393"/>
              <a:gd name="connsiteX21" fmla="*/ 1965587 w 4182066"/>
              <a:gd name="connsiteY21" fmla="*/ 440457 h 1317393"/>
              <a:gd name="connsiteX22" fmla="*/ 1716128 w 4182066"/>
              <a:gd name="connsiteY22" fmla="*/ 485811 h 1317393"/>
              <a:gd name="connsiteX23" fmla="*/ 1466669 w 4182066"/>
              <a:gd name="connsiteY23" fmla="*/ 523607 h 1317393"/>
              <a:gd name="connsiteX24" fmla="*/ 1239888 w 4182066"/>
              <a:gd name="connsiteY24" fmla="*/ 538725 h 1317393"/>
              <a:gd name="connsiteX25" fmla="*/ 1118938 w 4182066"/>
              <a:gd name="connsiteY25" fmla="*/ 448015 h 1317393"/>
              <a:gd name="connsiteX26" fmla="*/ 982869 w 4182066"/>
              <a:gd name="connsiteY26" fmla="*/ 281715 h 1317393"/>
              <a:gd name="connsiteX27" fmla="*/ 869479 w 4182066"/>
              <a:gd name="connsiteY27" fmla="*/ 183447 h 1317393"/>
              <a:gd name="connsiteX28" fmla="*/ 551985 w 4182066"/>
              <a:gd name="connsiteY28" fmla="*/ 153211 h 1317393"/>
              <a:gd name="connsiteX29" fmla="*/ 249610 w 4182066"/>
              <a:gd name="connsiteY29" fmla="*/ 191006 h 1317393"/>
              <a:gd name="connsiteX30" fmla="*/ 98423 w 4182066"/>
              <a:gd name="connsiteY30" fmla="*/ 327070 h 1317393"/>
              <a:gd name="connsiteX31" fmla="*/ 151 w 4182066"/>
              <a:gd name="connsiteY31" fmla="*/ 705025 h 1317393"/>
              <a:gd name="connsiteX32" fmla="*/ 83304 w 4182066"/>
              <a:gd name="connsiteY32" fmla="*/ 992271 h 1317393"/>
              <a:gd name="connsiteX33" fmla="*/ 294967 w 4182066"/>
              <a:gd name="connsiteY33" fmla="*/ 1226604 h 1317393"/>
              <a:gd name="connsiteX34" fmla="*/ 635138 w 4182066"/>
              <a:gd name="connsiteY34" fmla="*/ 1302195 h 1317393"/>
              <a:gd name="connsiteX0" fmla="*/ 585497 w 4132425"/>
              <a:gd name="connsiteY0" fmla="*/ 1302195 h 1317393"/>
              <a:gd name="connsiteX1" fmla="*/ 986144 w 4132425"/>
              <a:gd name="connsiteY1" fmla="*/ 1203926 h 1317393"/>
              <a:gd name="connsiteX2" fmla="*/ 1212925 w 4132425"/>
              <a:gd name="connsiteY2" fmla="*/ 931799 h 1317393"/>
              <a:gd name="connsiteX3" fmla="*/ 1288518 w 4132425"/>
              <a:gd name="connsiteY3" fmla="*/ 780616 h 1317393"/>
              <a:gd name="connsiteX4" fmla="*/ 1568215 w 4132425"/>
              <a:gd name="connsiteY4" fmla="*/ 652112 h 1317393"/>
              <a:gd name="connsiteX5" fmla="*/ 1802555 w 4132425"/>
              <a:gd name="connsiteY5" fmla="*/ 659671 h 1317393"/>
              <a:gd name="connsiteX6" fmla="*/ 2006658 w 4132425"/>
              <a:gd name="connsiteY6" fmla="*/ 788176 h 1317393"/>
              <a:gd name="connsiteX7" fmla="*/ 2157846 w 4132425"/>
              <a:gd name="connsiteY7" fmla="*/ 1067862 h 1317393"/>
              <a:gd name="connsiteX8" fmla="*/ 2316592 w 4132425"/>
              <a:gd name="connsiteY8" fmla="*/ 1256840 h 1317393"/>
              <a:gd name="connsiteX9" fmla="*/ 2581170 w 4132425"/>
              <a:gd name="connsiteY9" fmla="*/ 1294636 h 1317393"/>
              <a:gd name="connsiteX10" fmla="*/ 2898664 w 4132425"/>
              <a:gd name="connsiteY10" fmla="*/ 1317313 h 1317393"/>
              <a:gd name="connsiteX11" fmla="*/ 3352226 w 4132425"/>
              <a:gd name="connsiteY11" fmla="*/ 1287077 h 1317393"/>
              <a:gd name="connsiteX12" fmla="*/ 3858703 w 4132425"/>
              <a:gd name="connsiteY12" fmla="*/ 1219045 h 1317393"/>
              <a:gd name="connsiteX13" fmla="*/ 4123281 w 4132425"/>
              <a:gd name="connsiteY13" fmla="*/ 848648 h 1317393"/>
              <a:gd name="connsiteX14" fmla="*/ 4040128 w 4132425"/>
              <a:gd name="connsiteY14" fmla="*/ 266597 h 1317393"/>
              <a:gd name="connsiteX15" fmla="*/ 3737753 w 4132425"/>
              <a:gd name="connsiteY15" fmla="*/ 115415 h 1317393"/>
              <a:gd name="connsiteX16" fmla="*/ 3442938 w 4132425"/>
              <a:gd name="connsiteY16" fmla="*/ 62501 h 1317393"/>
              <a:gd name="connsiteX17" fmla="*/ 2989376 w 4132425"/>
              <a:gd name="connsiteY17" fmla="*/ 32265 h 1317393"/>
              <a:gd name="connsiteX18" fmla="*/ 2407305 w 4132425"/>
              <a:gd name="connsiteY18" fmla="*/ 2028 h 1317393"/>
              <a:gd name="connsiteX19" fmla="*/ 2135168 w 4132425"/>
              <a:gd name="connsiteY19" fmla="*/ 92738 h 1317393"/>
              <a:gd name="connsiteX20" fmla="*/ 2029336 w 4132425"/>
              <a:gd name="connsiteY20" fmla="*/ 228802 h 1317393"/>
              <a:gd name="connsiteX21" fmla="*/ 1915946 w 4132425"/>
              <a:gd name="connsiteY21" fmla="*/ 440457 h 1317393"/>
              <a:gd name="connsiteX22" fmla="*/ 1666487 w 4132425"/>
              <a:gd name="connsiteY22" fmla="*/ 485811 h 1317393"/>
              <a:gd name="connsiteX23" fmla="*/ 1417028 w 4132425"/>
              <a:gd name="connsiteY23" fmla="*/ 523607 h 1317393"/>
              <a:gd name="connsiteX24" fmla="*/ 1190247 w 4132425"/>
              <a:gd name="connsiteY24" fmla="*/ 538725 h 1317393"/>
              <a:gd name="connsiteX25" fmla="*/ 1069297 w 4132425"/>
              <a:gd name="connsiteY25" fmla="*/ 448015 h 1317393"/>
              <a:gd name="connsiteX26" fmla="*/ 933228 w 4132425"/>
              <a:gd name="connsiteY26" fmla="*/ 281715 h 1317393"/>
              <a:gd name="connsiteX27" fmla="*/ 819838 w 4132425"/>
              <a:gd name="connsiteY27" fmla="*/ 183447 h 1317393"/>
              <a:gd name="connsiteX28" fmla="*/ 502344 w 4132425"/>
              <a:gd name="connsiteY28" fmla="*/ 153211 h 1317393"/>
              <a:gd name="connsiteX29" fmla="*/ 199969 w 4132425"/>
              <a:gd name="connsiteY29" fmla="*/ 191006 h 1317393"/>
              <a:gd name="connsiteX30" fmla="*/ 48782 w 4132425"/>
              <a:gd name="connsiteY30" fmla="*/ 327070 h 1317393"/>
              <a:gd name="connsiteX31" fmla="*/ 10985 w 4132425"/>
              <a:gd name="connsiteY31" fmla="*/ 674789 h 1317393"/>
              <a:gd name="connsiteX32" fmla="*/ 33663 w 4132425"/>
              <a:gd name="connsiteY32" fmla="*/ 992271 h 1317393"/>
              <a:gd name="connsiteX33" fmla="*/ 245326 w 4132425"/>
              <a:gd name="connsiteY33" fmla="*/ 1226604 h 1317393"/>
              <a:gd name="connsiteX34" fmla="*/ 585497 w 4132425"/>
              <a:gd name="connsiteY34" fmla="*/ 1302195 h 1317393"/>
              <a:gd name="connsiteX0" fmla="*/ 574918 w 4121846"/>
              <a:gd name="connsiteY0" fmla="*/ 1302195 h 1317393"/>
              <a:gd name="connsiteX1" fmla="*/ 975565 w 4121846"/>
              <a:gd name="connsiteY1" fmla="*/ 1203926 h 1317393"/>
              <a:gd name="connsiteX2" fmla="*/ 1202346 w 4121846"/>
              <a:gd name="connsiteY2" fmla="*/ 931799 h 1317393"/>
              <a:gd name="connsiteX3" fmla="*/ 1277939 w 4121846"/>
              <a:gd name="connsiteY3" fmla="*/ 780616 h 1317393"/>
              <a:gd name="connsiteX4" fmla="*/ 1557636 w 4121846"/>
              <a:gd name="connsiteY4" fmla="*/ 652112 h 1317393"/>
              <a:gd name="connsiteX5" fmla="*/ 1791976 w 4121846"/>
              <a:gd name="connsiteY5" fmla="*/ 659671 h 1317393"/>
              <a:gd name="connsiteX6" fmla="*/ 1996079 w 4121846"/>
              <a:gd name="connsiteY6" fmla="*/ 788176 h 1317393"/>
              <a:gd name="connsiteX7" fmla="*/ 2147267 w 4121846"/>
              <a:gd name="connsiteY7" fmla="*/ 1067862 h 1317393"/>
              <a:gd name="connsiteX8" fmla="*/ 2306013 w 4121846"/>
              <a:gd name="connsiteY8" fmla="*/ 1256840 h 1317393"/>
              <a:gd name="connsiteX9" fmla="*/ 2570591 w 4121846"/>
              <a:gd name="connsiteY9" fmla="*/ 1294636 h 1317393"/>
              <a:gd name="connsiteX10" fmla="*/ 2888085 w 4121846"/>
              <a:gd name="connsiteY10" fmla="*/ 1317313 h 1317393"/>
              <a:gd name="connsiteX11" fmla="*/ 3341647 w 4121846"/>
              <a:gd name="connsiteY11" fmla="*/ 1287077 h 1317393"/>
              <a:gd name="connsiteX12" fmla="*/ 3848124 w 4121846"/>
              <a:gd name="connsiteY12" fmla="*/ 1219045 h 1317393"/>
              <a:gd name="connsiteX13" fmla="*/ 4112702 w 4121846"/>
              <a:gd name="connsiteY13" fmla="*/ 848648 h 1317393"/>
              <a:gd name="connsiteX14" fmla="*/ 4029549 w 4121846"/>
              <a:gd name="connsiteY14" fmla="*/ 266597 h 1317393"/>
              <a:gd name="connsiteX15" fmla="*/ 3727174 w 4121846"/>
              <a:gd name="connsiteY15" fmla="*/ 115415 h 1317393"/>
              <a:gd name="connsiteX16" fmla="*/ 3432359 w 4121846"/>
              <a:gd name="connsiteY16" fmla="*/ 62501 h 1317393"/>
              <a:gd name="connsiteX17" fmla="*/ 2978797 w 4121846"/>
              <a:gd name="connsiteY17" fmla="*/ 32265 h 1317393"/>
              <a:gd name="connsiteX18" fmla="*/ 2396726 w 4121846"/>
              <a:gd name="connsiteY18" fmla="*/ 2028 h 1317393"/>
              <a:gd name="connsiteX19" fmla="*/ 2124589 w 4121846"/>
              <a:gd name="connsiteY19" fmla="*/ 92738 h 1317393"/>
              <a:gd name="connsiteX20" fmla="*/ 2018757 w 4121846"/>
              <a:gd name="connsiteY20" fmla="*/ 228802 h 1317393"/>
              <a:gd name="connsiteX21" fmla="*/ 1905367 w 4121846"/>
              <a:gd name="connsiteY21" fmla="*/ 440457 h 1317393"/>
              <a:gd name="connsiteX22" fmla="*/ 1655908 w 4121846"/>
              <a:gd name="connsiteY22" fmla="*/ 485811 h 1317393"/>
              <a:gd name="connsiteX23" fmla="*/ 1406449 w 4121846"/>
              <a:gd name="connsiteY23" fmla="*/ 523607 h 1317393"/>
              <a:gd name="connsiteX24" fmla="*/ 1179668 w 4121846"/>
              <a:gd name="connsiteY24" fmla="*/ 538725 h 1317393"/>
              <a:gd name="connsiteX25" fmla="*/ 1058718 w 4121846"/>
              <a:gd name="connsiteY25" fmla="*/ 448015 h 1317393"/>
              <a:gd name="connsiteX26" fmla="*/ 922649 w 4121846"/>
              <a:gd name="connsiteY26" fmla="*/ 281715 h 1317393"/>
              <a:gd name="connsiteX27" fmla="*/ 809259 w 4121846"/>
              <a:gd name="connsiteY27" fmla="*/ 183447 h 1317393"/>
              <a:gd name="connsiteX28" fmla="*/ 491765 w 4121846"/>
              <a:gd name="connsiteY28" fmla="*/ 153211 h 1317393"/>
              <a:gd name="connsiteX29" fmla="*/ 189390 w 4121846"/>
              <a:gd name="connsiteY29" fmla="*/ 191006 h 1317393"/>
              <a:gd name="connsiteX30" fmla="*/ 38203 w 4121846"/>
              <a:gd name="connsiteY30" fmla="*/ 327070 h 1317393"/>
              <a:gd name="connsiteX31" fmla="*/ 406 w 4121846"/>
              <a:gd name="connsiteY31" fmla="*/ 674789 h 1317393"/>
              <a:gd name="connsiteX32" fmla="*/ 53322 w 4121846"/>
              <a:gd name="connsiteY32" fmla="*/ 977153 h 1317393"/>
              <a:gd name="connsiteX33" fmla="*/ 234747 w 4121846"/>
              <a:gd name="connsiteY33" fmla="*/ 1226604 h 1317393"/>
              <a:gd name="connsiteX34" fmla="*/ 574918 w 4121846"/>
              <a:gd name="connsiteY34" fmla="*/ 1302195 h 1317393"/>
              <a:gd name="connsiteX0" fmla="*/ 597858 w 4144786"/>
              <a:gd name="connsiteY0" fmla="*/ 1302195 h 1317393"/>
              <a:gd name="connsiteX1" fmla="*/ 998505 w 4144786"/>
              <a:gd name="connsiteY1" fmla="*/ 1203926 h 1317393"/>
              <a:gd name="connsiteX2" fmla="*/ 1225286 w 4144786"/>
              <a:gd name="connsiteY2" fmla="*/ 931799 h 1317393"/>
              <a:gd name="connsiteX3" fmla="*/ 1300879 w 4144786"/>
              <a:gd name="connsiteY3" fmla="*/ 780616 h 1317393"/>
              <a:gd name="connsiteX4" fmla="*/ 1580576 w 4144786"/>
              <a:gd name="connsiteY4" fmla="*/ 652112 h 1317393"/>
              <a:gd name="connsiteX5" fmla="*/ 1814916 w 4144786"/>
              <a:gd name="connsiteY5" fmla="*/ 659671 h 1317393"/>
              <a:gd name="connsiteX6" fmla="*/ 2019019 w 4144786"/>
              <a:gd name="connsiteY6" fmla="*/ 788176 h 1317393"/>
              <a:gd name="connsiteX7" fmla="*/ 2170207 w 4144786"/>
              <a:gd name="connsiteY7" fmla="*/ 1067862 h 1317393"/>
              <a:gd name="connsiteX8" fmla="*/ 2328953 w 4144786"/>
              <a:gd name="connsiteY8" fmla="*/ 1256840 h 1317393"/>
              <a:gd name="connsiteX9" fmla="*/ 2593531 w 4144786"/>
              <a:gd name="connsiteY9" fmla="*/ 1294636 h 1317393"/>
              <a:gd name="connsiteX10" fmla="*/ 2911025 w 4144786"/>
              <a:gd name="connsiteY10" fmla="*/ 1317313 h 1317393"/>
              <a:gd name="connsiteX11" fmla="*/ 3364587 w 4144786"/>
              <a:gd name="connsiteY11" fmla="*/ 1287077 h 1317393"/>
              <a:gd name="connsiteX12" fmla="*/ 3871064 w 4144786"/>
              <a:gd name="connsiteY12" fmla="*/ 1219045 h 1317393"/>
              <a:gd name="connsiteX13" fmla="*/ 4135642 w 4144786"/>
              <a:gd name="connsiteY13" fmla="*/ 848648 h 1317393"/>
              <a:gd name="connsiteX14" fmla="*/ 4052489 w 4144786"/>
              <a:gd name="connsiteY14" fmla="*/ 266597 h 1317393"/>
              <a:gd name="connsiteX15" fmla="*/ 3750114 w 4144786"/>
              <a:gd name="connsiteY15" fmla="*/ 115415 h 1317393"/>
              <a:gd name="connsiteX16" fmla="*/ 3455299 w 4144786"/>
              <a:gd name="connsiteY16" fmla="*/ 62501 h 1317393"/>
              <a:gd name="connsiteX17" fmla="*/ 3001737 w 4144786"/>
              <a:gd name="connsiteY17" fmla="*/ 32265 h 1317393"/>
              <a:gd name="connsiteX18" fmla="*/ 2419666 w 4144786"/>
              <a:gd name="connsiteY18" fmla="*/ 2028 h 1317393"/>
              <a:gd name="connsiteX19" fmla="*/ 2147529 w 4144786"/>
              <a:gd name="connsiteY19" fmla="*/ 92738 h 1317393"/>
              <a:gd name="connsiteX20" fmla="*/ 2041697 w 4144786"/>
              <a:gd name="connsiteY20" fmla="*/ 228802 h 1317393"/>
              <a:gd name="connsiteX21" fmla="*/ 1928307 w 4144786"/>
              <a:gd name="connsiteY21" fmla="*/ 440457 h 1317393"/>
              <a:gd name="connsiteX22" fmla="*/ 1678848 w 4144786"/>
              <a:gd name="connsiteY22" fmla="*/ 485811 h 1317393"/>
              <a:gd name="connsiteX23" fmla="*/ 1429389 w 4144786"/>
              <a:gd name="connsiteY23" fmla="*/ 523607 h 1317393"/>
              <a:gd name="connsiteX24" fmla="*/ 1202608 w 4144786"/>
              <a:gd name="connsiteY24" fmla="*/ 538725 h 1317393"/>
              <a:gd name="connsiteX25" fmla="*/ 1081658 w 4144786"/>
              <a:gd name="connsiteY25" fmla="*/ 448015 h 1317393"/>
              <a:gd name="connsiteX26" fmla="*/ 945589 w 4144786"/>
              <a:gd name="connsiteY26" fmla="*/ 281715 h 1317393"/>
              <a:gd name="connsiteX27" fmla="*/ 832199 w 4144786"/>
              <a:gd name="connsiteY27" fmla="*/ 183447 h 1317393"/>
              <a:gd name="connsiteX28" fmla="*/ 514705 w 4144786"/>
              <a:gd name="connsiteY28" fmla="*/ 153211 h 1317393"/>
              <a:gd name="connsiteX29" fmla="*/ 212330 w 4144786"/>
              <a:gd name="connsiteY29" fmla="*/ 191006 h 1317393"/>
              <a:gd name="connsiteX30" fmla="*/ 61143 w 4144786"/>
              <a:gd name="connsiteY30" fmla="*/ 327070 h 1317393"/>
              <a:gd name="connsiteX31" fmla="*/ 23346 w 4144786"/>
              <a:gd name="connsiteY31" fmla="*/ 674789 h 1317393"/>
              <a:gd name="connsiteX32" fmla="*/ 2178 w 4144786"/>
              <a:gd name="connsiteY32" fmla="*/ 667230 h 1317393"/>
              <a:gd name="connsiteX33" fmla="*/ 76262 w 4144786"/>
              <a:gd name="connsiteY33" fmla="*/ 977153 h 1317393"/>
              <a:gd name="connsiteX34" fmla="*/ 257687 w 4144786"/>
              <a:gd name="connsiteY34" fmla="*/ 1226604 h 1317393"/>
              <a:gd name="connsiteX35" fmla="*/ 597858 w 4144786"/>
              <a:gd name="connsiteY35" fmla="*/ 1302195 h 1317393"/>
              <a:gd name="connsiteX0" fmla="*/ 597858 w 4144786"/>
              <a:gd name="connsiteY0" fmla="*/ 1302195 h 1317393"/>
              <a:gd name="connsiteX1" fmla="*/ 998505 w 4144786"/>
              <a:gd name="connsiteY1" fmla="*/ 1203926 h 1317393"/>
              <a:gd name="connsiteX2" fmla="*/ 1225286 w 4144786"/>
              <a:gd name="connsiteY2" fmla="*/ 931799 h 1317393"/>
              <a:gd name="connsiteX3" fmla="*/ 1300879 w 4144786"/>
              <a:gd name="connsiteY3" fmla="*/ 780616 h 1317393"/>
              <a:gd name="connsiteX4" fmla="*/ 1580576 w 4144786"/>
              <a:gd name="connsiteY4" fmla="*/ 652112 h 1317393"/>
              <a:gd name="connsiteX5" fmla="*/ 1814916 w 4144786"/>
              <a:gd name="connsiteY5" fmla="*/ 659671 h 1317393"/>
              <a:gd name="connsiteX6" fmla="*/ 2019019 w 4144786"/>
              <a:gd name="connsiteY6" fmla="*/ 788176 h 1317393"/>
              <a:gd name="connsiteX7" fmla="*/ 2170207 w 4144786"/>
              <a:gd name="connsiteY7" fmla="*/ 1067862 h 1317393"/>
              <a:gd name="connsiteX8" fmla="*/ 2328953 w 4144786"/>
              <a:gd name="connsiteY8" fmla="*/ 1256840 h 1317393"/>
              <a:gd name="connsiteX9" fmla="*/ 2593531 w 4144786"/>
              <a:gd name="connsiteY9" fmla="*/ 1294636 h 1317393"/>
              <a:gd name="connsiteX10" fmla="*/ 2911025 w 4144786"/>
              <a:gd name="connsiteY10" fmla="*/ 1317313 h 1317393"/>
              <a:gd name="connsiteX11" fmla="*/ 3364587 w 4144786"/>
              <a:gd name="connsiteY11" fmla="*/ 1287077 h 1317393"/>
              <a:gd name="connsiteX12" fmla="*/ 3871064 w 4144786"/>
              <a:gd name="connsiteY12" fmla="*/ 1219045 h 1317393"/>
              <a:gd name="connsiteX13" fmla="*/ 4135642 w 4144786"/>
              <a:gd name="connsiteY13" fmla="*/ 848648 h 1317393"/>
              <a:gd name="connsiteX14" fmla="*/ 4052489 w 4144786"/>
              <a:gd name="connsiteY14" fmla="*/ 266597 h 1317393"/>
              <a:gd name="connsiteX15" fmla="*/ 3750114 w 4144786"/>
              <a:gd name="connsiteY15" fmla="*/ 115415 h 1317393"/>
              <a:gd name="connsiteX16" fmla="*/ 3455299 w 4144786"/>
              <a:gd name="connsiteY16" fmla="*/ 62501 h 1317393"/>
              <a:gd name="connsiteX17" fmla="*/ 3001737 w 4144786"/>
              <a:gd name="connsiteY17" fmla="*/ 32265 h 1317393"/>
              <a:gd name="connsiteX18" fmla="*/ 2419666 w 4144786"/>
              <a:gd name="connsiteY18" fmla="*/ 2028 h 1317393"/>
              <a:gd name="connsiteX19" fmla="*/ 2147529 w 4144786"/>
              <a:gd name="connsiteY19" fmla="*/ 92738 h 1317393"/>
              <a:gd name="connsiteX20" fmla="*/ 2041697 w 4144786"/>
              <a:gd name="connsiteY20" fmla="*/ 228802 h 1317393"/>
              <a:gd name="connsiteX21" fmla="*/ 1928307 w 4144786"/>
              <a:gd name="connsiteY21" fmla="*/ 440457 h 1317393"/>
              <a:gd name="connsiteX22" fmla="*/ 1678848 w 4144786"/>
              <a:gd name="connsiteY22" fmla="*/ 485811 h 1317393"/>
              <a:gd name="connsiteX23" fmla="*/ 1429389 w 4144786"/>
              <a:gd name="connsiteY23" fmla="*/ 523607 h 1317393"/>
              <a:gd name="connsiteX24" fmla="*/ 1202608 w 4144786"/>
              <a:gd name="connsiteY24" fmla="*/ 538725 h 1317393"/>
              <a:gd name="connsiteX25" fmla="*/ 1081658 w 4144786"/>
              <a:gd name="connsiteY25" fmla="*/ 448015 h 1317393"/>
              <a:gd name="connsiteX26" fmla="*/ 945589 w 4144786"/>
              <a:gd name="connsiteY26" fmla="*/ 281715 h 1317393"/>
              <a:gd name="connsiteX27" fmla="*/ 832199 w 4144786"/>
              <a:gd name="connsiteY27" fmla="*/ 183447 h 1317393"/>
              <a:gd name="connsiteX28" fmla="*/ 514705 w 4144786"/>
              <a:gd name="connsiteY28" fmla="*/ 153211 h 1317393"/>
              <a:gd name="connsiteX29" fmla="*/ 272805 w 4144786"/>
              <a:gd name="connsiteY29" fmla="*/ 160770 h 1317393"/>
              <a:gd name="connsiteX30" fmla="*/ 61143 w 4144786"/>
              <a:gd name="connsiteY30" fmla="*/ 327070 h 1317393"/>
              <a:gd name="connsiteX31" fmla="*/ 23346 w 4144786"/>
              <a:gd name="connsiteY31" fmla="*/ 674789 h 1317393"/>
              <a:gd name="connsiteX32" fmla="*/ 2178 w 4144786"/>
              <a:gd name="connsiteY32" fmla="*/ 667230 h 1317393"/>
              <a:gd name="connsiteX33" fmla="*/ 76262 w 4144786"/>
              <a:gd name="connsiteY33" fmla="*/ 977153 h 1317393"/>
              <a:gd name="connsiteX34" fmla="*/ 257687 w 4144786"/>
              <a:gd name="connsiteY34" fmla="*/ 1226604 h 1317393"/>
              <a:gd name="connsiteX35" fmla="*/ 597858 w 4144786"/>
              <a:gd name="connsiteY35" fmla="*/ 1302195 h 1317393"/>
              <a:gd name="connsiteX0" fmla="*/ 598892 w 4145820"/>
              <a:gd name="connsiteY0" fmla="*/ 1302195 h 1317393"/>
              <a:gd name="connsiteX1" fmla="*/ 999539 w 4145820"/>
              <a:gd name="connsiteY1" fmla="*/ 1203926 h 1317393"/>
              <a:gd name="connsiteX2" fmla="*/ 1226320 w 4145820"/>
              <a:gd name="connsiteY2" fmla="*/ 931799 h 1317393"/>
              <a:gd name="connsiteX3" fmla="*/ 1301913 w 4145820"/>
              <a:gd name="connsiteY3" fmla="*/ 780616 h 1317393"/>
              <a:gd name="connsiteX4" fmla="*/ 1581610 w 4145820"/>
              <a:gd name="connsiteY4" fmla="*/ 652112 h 1317393"/>
              <a:gd name="connsiteX5" fmla="*/ 1815950 w 4145820"/>
              <a:gd name="connsiteY5" fmla="*/ 659671 h 1317393"/>
              <a:gd name="connsiteX6" fmla="*/ 2020053 w 4145820"/>
              <a:gd name="connsiteY6" fmla="*/ 788176 h 1317393"/>
              <a:gd name="connsiteX7" fmla="*/ 2171241 w 4145820"/>
              <a:gd name="connsiteY7" fmla="*/ 1067862 h 1317393"/>
              <a:gd name="connsiteX8" fmla="*/ 2329987 w 4145820"/>
              <a:gd name="connsiteY8" fmla="*/ 1256840 h 1317393"/>
              <a:gd name="connsiteX9" fmla="*/ 2594565 w 4145820"/>
              <a:gd name="connsiteY9" fmla="*/ 1294636 h 1317393"/>
              <a:gd name="connsiteX10" fmla="*/ 2912059 w 4145820"/>
              <a:gd name="connsiteY10" fmla="*/ 1317313 h 1317393"/>
              <a:gd name="connsiteX11" fmla="*/ 3365621 w 4145820"/>
              <a:gd name="connsiteY11" fmla="*/ 1287077 h 1317393"/>
              <a:gd name="connsiteX12" fmla="*/ 3872098 w 4145820"/>
              <a:gd name="connsiteY12" fmla="*/ 1219045 h 1317393"/>
              <a:gd name="connsiteX13" fmla="*/ 4136676 w 4145820"/>
              <a:gd name="connsiteY13" fmla="*/ 848648 h 1317393"/>
              <a:gd name="connsiteX14" fmla="*/ 4053523 w 4145820"/>
              <a:gd name="connsiteY14" fmla="*/ 266597 h 1317393"/>
              <a:gd name="connsiteX15" fmla="*/ 3751148 w 4145820"/>
              <a:gd name="connsiteY15" fmla="*/ 115415 h 1317393"/>
              <a:gd name="connsiteX16" fmla="*/ 3456333 w 4145820"/>
              <a:gd name="connsiteY16" fmla="*/ 62501 h 1317393"/>
              <a:gd name="connsiteX17" fmla="*/ 3002771 w 4145820"/>
              <a:gd name="connsiteY17" fmla="*/ 32265 h 1317393"/>
              <a:gd name="connsiteX18" fmla="*/ 2420700 w 4145820"/>
              <a:gd name="connsiteY18" fmla="*/ 2028 h 1317393"/>
              <a:gd name="connsiteX19" fmla="*/ 2148563 w 4145820"/>
              <a:gd name="connsiteY19" fmla="*/ 92738 h 1317393"/>
              <a:gd name="connsiteX20" fmla="*/ 2042731 w 4145820"/>
              <a:gd name="connsiteY20" fmla="*/ 228802 h 1317393"/>
              <a:gd name="connsiteX21" fmla="*/ 1929341 w 4145820"/>
              <a:gd name="connsiteY21" fmla="*/ 440457 h 1317393"/>
              <a:gd name="connsiteX22" fmla="*/ 1679882 w 4145820"/>
              <a:gd name="connsiteY22" fmla="*/ 485811 h 1317393"/>
              <a:gd name="connsiteX23" fmla="*/ 1430423 w 4145820"/>
              <a:gd name="connsiteY23" fmla="*/ 523607 h 1317393"/>
              <a:gd name="connsiteX24" fmla="*/ 1203642 w 4145820"/>
              <a:gd name="connsiteY24" fmla="*/ 538725 h 1317393"/>
              <a:gd name="connsiteX25" fmla="*/ 1082692 w 4145820"/>
              <a:gd name="connsiteY25" fmla="*/ 448015 h 1317393"/>
              <a:gd name="connsiteX26" fmla="*/ 946623 w 4145820"/>
              <a:gd name="connsiteY26" fmla="*/ 281715 h 1317393"/>
              <a:gd name="connsiteX27" fmla="*/ 833233 w 4145820"/>
              <a:gd name="connsiteY27" fmla="*/ 183447 h 1317393"/>
              <a:gd name="connsiteX28" fmla="*/ 515739 w 4145820"/>
              <a:gd name="connsiteY28" fmla="*/ 153211 h 1317393"/>
              <a:gd name="connsiteX29" fmla="*/ 273839 w 4145820"/>
              <a:gd name="connsiteY29" fmla="*/ 160770 h 1317393"/>
              <a:gd name="connsiteX30" fmla="*/ 122652 w 4145820"/>
              <a:gd name="connsiteY30" fmla="*/ 357307 h 1317393"/>
              <a:gd name="connsiteX31" fmla="*/ 24380 w 4145820"/>
              <a:gd name="connsiteY31" fmla="*/ 674789 h 1317393"/>
              <a:gd name="connsiteX32" fmla="*/ 3212 w 4145820"/>
              <a:gd name="connsiteY32" fmla="*/ 667230 h 1317393"/>
              <a:gd name="connsiteX33" fmla="*/ 77296 w 4145820"/>
              <a:gd name="connsiteY33" fmla="*/ 977153 h 1317393"/>
              <a:gd name="connsiteX34" fmla="*/ 258721 w 4145820"/>
              <a:gd name="connsiteY34" fmla="*/ 1226604 h 1317393"/>
              <a:gd name="connsiteX35" fmla="*/ 598892 w 4145820"/>
              <a:gd name="connsiteY35" fmla="*/ 1302195 h 1317393"/>
              <a:gd name="connsiteX0" fmla="*/ 597156 w 4144084"/>
              <a:gd name="connsiteY0" fmla="*/ 1302195 h 1317393"/>
              <a:gd name="connsiteX1" fmla="*/ 997803 w 4144084"/>
              <a:gd name="connsiteY1" fmla="*/ 1203926 h 1317393"/>
              <a:gd name="connsiteX2" fmla="*/ 1224584 w 4144084"/>
              <a:gd name="connsiteY2" fmla="*/ 931799 h 1317393"/>
              <a:gd name="connsiteX3" fmla="*/ 1300177 w 4144084"/>
              <a:gd name="connsiteY3" fmla="*/ 780616 h 1317393"/>
              <a:gd name="connsiteX4" fmla="*/ 1579874 w 4144084"/>
              <a:gd name="connsiteY4" fmla="*/ 652112 h 1317393"/>
              <a:gd name="connsiteX5" fmla="*/ 1814214 w 4144084"/>
              <a:gd name="connsiteY5" fmla="*/ 659671 h 1317393"/>
              <a:gd name="connsiteX6" fmla="*/ 2018317 w 4144084"/>
              <a:gd name="connsiteY6" fmla="*/ 788176 h 1317393"/>
              <a:gd name="connsiteX7" fmla="*/ 2169505 w 4144084"/>
              <a:gd name="connsiteY7" fmla="*/ 1067862 h 1317393"/>
              <a:gd name="connsiteX8" fmla="*/ 2328251 w 4144084"/>
              <a:gd name="connsiteY8" fmla="*/ 1256840 h 1317393"/>
              <a:gd name="connsiteX9" fmla="*/ 2592829 w 4144084"/>
              <a:gd name="connsiteY9" fmla="*/ 1294636 h 1317393"/>
              <a:gd name="connsiteX10" fmla="*/ 2910323 w 4144084"/>
              <a:gd name="connsiteY10" fmla="*/ 1317313 h 1317393"/>
              <a:gd name="connsiteX11" fmla="*/ 3363885 w 4144084"/>
              <a:gd name="connsiteY11" fmla="*/ 1287077 h 1317393"/>
              <a:gd name="connsiteX12" fmla="*/ 3870362 w 4144084"/>
              <a:gd name="connsiteY12" fmla="*/ 1219045 h 1317393"/>
              <a:gd name="connsiteX13" fmla="*/ 4134940 w 4144084"/>
              <a:gd name="connsiteY13" fmla="*/ 848648 h 1317393"/>
              <a:gd name="connsiteX14" fmla="*/ 4051787 w 4144084"/>
              <a:gd name="connsiteY14" fmla="*/ 266597 h 1317393"/>
              <a:gd name="connsiteX15" fmla="*/ 3749412 w 4144084"/>
              <a:gd name="connsiteY15" fmla="*/ 115415 h 1317393"/>
              <a:gd name="connsiteX16" fmla="*/ 3454597 w 4144084"/>
              <a:gd name="connsiteY16" fmla="*/ 62501 h 1317393"/>
              <a:gd name="connsiteX17" fmla="*/ 3001035 w 4144084"/>
              <a:gd name="connsiteY17" fmla="*/ 32265 h 1317393"/>
              <a:gd name="connsiteX18" fmla="*/ 2418964 w 4144084"/>
              <a:gd name="connsiteY18" fmla="*/ 2028 h 1317393"/>
              <a:gd name="connsiteX19" fmla="*/ 2146827 w 4144084"/>
              <a:gd name="connsiteY19" fmla="*/ 92738 h 1317393"/>
              <a:gd name="connsiteX20" fmla="*/ 2040995 w 4144084"/>
              <a:gd name="connsiteY20" fmla="*/ 228802 h 1317393"/>
              <a:gd name="connsiteX21" fmla="*/ 1927605 w 4144084"/>
              <a:gd name="connsiteY21" fmla="*/ 440457 h 1317393"/>
              <a:gd name="connsiteX22" fmla="*/ 1678146 w 4144084"/>
              <a:gd name="connsiteY22" fmla="*/ 485811 h 1317393"/>
              <a:gd name="connsiteX23" fmla="*/ 1428687 w 4144084"/>
              <a:gd name="connsiteY23" fmla="*/ 523607 h 1317393"/>
              <a:gd name="connsiteX24" fmla="*/ 1201906 w 4144084"/>
              <a:gd name="connsiteY24" fmla="*/ 538725 h 1317393"/>
              <a:gd name="connsiteX25" fmla="*/ 1080956 w 4144084"/>
              <a:gd name="connsiteY25" fmla="*/ 448015 h 1317393"/>
              <a:gd name="connsiteX26" fmla="*/ 944887 w 4144084"/>
              <a:gd name="connsiteY26" fmla="*/ 281715 h 1317393"/>
              <a:gd name="connsiteX27" fmla="*/ 831497 w 4144084"/>
              <a:gd name="connsiteY27" fmla="*/ 183447 h 1317393"/>
              <a:gd name="connsiteX28" fmla="*/ 514003 w 4144084"/>
              <a:gd name="connsiteY28" fmla="*/ 153211 h 1317393"/>
              <a:gd name="connsiteX29" fmla="*/ 272103 w 4144084"/>
              <a:gd name="connsiteY29" fmla="*/ 160770 h 1317393"/>
              <a:gd name="connsiteX30" fmla="*/ 120916 w 4144084"/>
              <a:gd name="connsiteY30" fmla="*/ 357307 h 1317393"/>
              <a:gd name="connsiteX31" fmla="*/ 45322 w 4144084"/>
              <a:gd name="connsiteY31" fmla="*/ 667229 h 1317393"/>
              <a:gd name="connsiteX32" fmla="*/ 1476 w 4144084"/>
              <a:gd name="connsiteY32" fmla="*/ 667230 h 1317393"/>
              <a:gd name="connsiteX33" fmla="*/ 75560 w 4144084"/>
              <a:gd name="connsiteY33" fmla="*/ 977153 h 1317393"/>
              <a:gd name="connsiteX34" fmla="*/ 256985 w 4144084"/>
              <a:gd name="connsiteY34" fmla="*/ 1226604 h 1317393"/>
              <a:gd name="connsiteX35" fmla="*/ 597156 w 4144084"/>
              <a:gd name="connsiteY35" fmla="*/ 1302195 h 1317393"/>
              <a:gd name="connsiteX0" fmla="*/ 595680 w 4142608"/>
              <a:gd name="connsiteY0" fmla="*/ 1302195 h 1317393"/>
              <a:gd name="connsiteX1" fmla="*/ 996327 w 4142608"/>
              <a:gd name="connsiteY1" fmla="*/ 1203926 h 1317393"/>
              <a:gd name="connsiteX2" fmla="*/ 1223108 w 4142608"/>
              <a:gd name="connsiteY2" fmla="*/ 931799 h 1317393"/>
              <a:gd name="connsiteX3" fmla="*/ 1298701 w 4142608"/>
              <a:gd name="connsiteY3" fmla="*/ 780616 h 1317393"/>
              <a:gd name="connsiteX4" fmla="*/ 1578398 w 4142608"/>
              <a:gd name="connsiteY4" fmla="*/ 652112 h 1317393"/>
              <a:gd name="connsiteX5" fmla="*/ 1812738 w 4142608"/>
              <a:gd name="connsiteY5" fmla="*/ 659671 h 1317393"/>
              <a:gd name="connsiteX6" fmla="*/ 2016841 w 4142608"/>
              <a:gd name="connsiteY6" fmla="*/ 788176 h 1317393"/>
              <a:gd name="connsiteX7" fmla="*/ 2168029 w 4142608"/>
              <a:gd name="connsiteY7" fmla="*/ 1067862 h 1317393"/>
              <a:gd name="connsiteX8" fmla="*/ 2326775 w 4142608"/>
              <a:gd name="connsiteY8" fmla="*/ 1256840 h 1317393"/>
              <a:gd name="connsiteX9" fmla="*/ 2591353 w 4142608"/>
              <a:gd name="connsiteY9" fmla="*/ 1294636 h 1317393"/>
              <a:gd name="connsiteX10" fmla="*/ 2908847 w 4142608"/>
              <a:gd name="connsiteY10" fmla="*/ 1317313 h 1317393"/>
              <a:gd name="connsiteX11" fmla="*/ 3362409 w 4142608"/>
              <a:gd name="connsiteY11" fmla="*/ 1287077 h 1317393"/>
              <a:gd name="connsiteX12" fmla="*/ 3868886 w 4142608"/>
              <a:gd name="connsiteY12" fmla="*/ 1219045 h 1317393"/>
              <a:gd name="connsiteX13" fmla="*/ 4133464 w 4142608"/>
              <a:gd name="connsiteY13" fmla="*/ 848648 h 1317393"/>
              <a:gd name="connsiteX14" fmla="*/ 4050311 w 4142608"/>
              <a:gd name="connsiteY14" fmla="*/ 266597 h 1317393"/>
              <a:gd name="connsiteX15" fmla="*/ 3747936 w 4142608"/>
              <a:gd name="connsiteY15" fmla="*/ 115415 h 1317393"/>
              <a:gd name="connsiteX16" fmla="*/ 3453121 w 4142608"/>
              <a:gd name="connsiteY16" fmla="*/ 62501 h 1317393"/>
              <a:gd name="connsiteX17" fmla="*/ 2999559 w 4142608"/>
              <a:gd name="connsiteY17" fmla="*/ 32265 h 1317393"/>
              <a:gd name="connsiteX18" fmla="*/ 2417488 w 4142608"/>
              <a:gd name="connsiteY18" fmla="*/ 2028 h 1317393"/>
              <a:gd name="connsiteX19" fmla="*/ 2145351 w 4142608"/>
              <a:gd name="connsiteY19" fmla="*/ 92738 h 1317393"/>
              <a:gd name="connsiteX20" fmla="*/ 2039519 w 4142608"/>
              <a:gd name="connsiteY20" fmla="*/ 228802 h 1317393"/>
              <a:gd name="connsiteX21" fmla="*/ 1926129 w 4142608"/>
              <a:gd name="connsiteY21" fmla="*/ 440457 h 1317393"/>
              <a:gd name="connsiteX22" fmla="*/ 1676670 w 4142608"/>
              <a:gd name="connsiteY22" fmla="*/ 485811 h 1317393"/>
              <a:gd name="connsiteX23" fmla="*/ 1427211 w 4142608"/>
              <a:gd name="connsiteY23" fmla="*/ 523607 h 1317393"/>
              <a:gd name="connsiteX24" fmla="*/ 1200430 w 4142608"/>
              <a:gd name="connsiteY24" fmla="*/ 538725 h 1317393"/>
              <a:gd name="connsiteX25" fmla="*/ 1079480 w 4142608"/>
              <a:gd name="connsiteY25" fmla="*/ 448015 h 1317393"/>
              <a:gd name="connsiteX26" fmla="*/ 943411 w 4142608"/>
              <a:gd name="connsiteY26" fmla="*/ 281715 h 1317393"/>
              <a:gd name="connsiteX27" fmla="*/ 830021 w 4142608"/>
              <a:gd name="connsiteY27" fmla="*/ 183447 h 1317393"/>
              <a:gd name="connsiteX28" fmla="*/ 512527 w 4142608"/>
              <a:gd name="connsiteY28" fmla="*/ 153211 h 1317393"/>
              <a:gd name="connsiteX29" fmla="*/ 270627 w 4142608"/>
              <a:gd name="connsiteY29" fmla="*/ 160770 h 1317393"/>
              <a:gd name="connsiteX30" fmla="*/ 119440 w 4142608"/>
              <a:gd name="connsiteY30" fmla="*/ 357307 h 1317393"/>
              <a:gd name="connsiteX31" fmla="*/ 0 w 4142608"/>
              <a:gd name="connsiteY31" fmla="*/ 667230 h 1317393"/>
              <a:gd name="connsiteX32" fmla="*/ 74084 w 4142608"/>
              <a:gd name="connsiteY32" fmla="*/ 977153 h 1317393"/>
              <a:gd name="connsiteX33" fmla="*/ 255509 w 4142608"/>
              <a:gd name="connsiteY33" fmla="*/ 1226604 h 1317393"/>
              <a:gd name="connsiteX34" fmla="*/ 595680 w 4142608"/>
              <a:gd name="connsiteY34" fmla="*/ 1302195 h 1317393"/>
              <a:gd name="connsiteX0" fmla="*/ 550324 w 4097252"/>
              <a:gd name="connsiteY0" fmla="*/ 1302195 h 1317393"/>
              <a:gd name="connsiteX1" fmla="*/ 950971 w 4097252"/>
              <a:gd name="connsiteY1" fmla="*/ 1203926 h 1317393"/>
              <a:gd name="connsiteX2" fmla="*/ 1177752 w 4097252"/>
              <a:gd name="connsiteY2" fmla="*/ 931799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60770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10153 w 4097252"/>
              <a:gd name="connsiteY33" fmla="*/ 1226604 h 1317393"/>
              <a:gd name="connsiteX34" fmla="*/ 550324 w 4097252"/>
              <a:gd name="connsiteY34" fmla="*/ 1302195 h 1317393"/>
              <a:gd name="connsiteX0" fmla="*/ 550324 w 4097252"/>
              <a:gd name="connsiteY0" fmla="*/ 1302195 h 1317393"/>
              <a:gd name="connsiteX1" fmla="*/ 950971 w 4097252"/>
              <a:gd name="connsiteY1" fmla="*/ 1203926 h 1317393"/>
              <a:gd name="connsiteX2" fmla="*/ 1177752 w 4097252"/>
              <a:gd name="connsiteY2" fmla="*/ 931799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60770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10153 w 4097252"/>
              <a:gd name="connsiteY33" fmla="*/ 1226604 h 1317393"/>
              <a:gd name="connsiteX34" fmla="*/ 272137 w 4097252"/>
              <a:gd name="connsiteY34" fmla="*/ 1181250 h 1317393"/>
              <a:gd name="connsiteX35" fmla="*/ 550324 w 4097252"/>
              <a:gd name="connsiteY35" fmla="*/ 1302195 h 1317393"/>
              <a:gd name="connsiteX0" fmla="*/ 550324 w 4097252"/>
              <a:gd name="connsiteY0" fmla="*/ 1302195 h 1317393"/>
              <a:gd name="connsiteX1" fmla="*/ 950971 w 4097252"/>
              <a:gd name="connsiteY1" fmla="*/ 1203926 h 1317393"/>
              <a:gd name="connsiteX2" fmla="*/ 1177752 w 4097252"/>
              <a:gd name="connsiteY2" fmla="*/ 931799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91006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10153 w 4097252"/>
              <a:gd name="connsiteY33" fmla="*/ 1226604 h 1317393"/>
              <a:gd name="connsiteX34" fmla="*/ 272137 w 4097252"/>
              <a:gd name="connsiteY34" fmla="*/ 1181250 h 1317393"/>
              <a:gd name="connsiteX35" fmla="*/ 550324 w 4097252"/>
              <a:gd name="connsiteY35" fmla="*/ 1302195 h 1317393"/>
              <a:gd name="connsiteX0" fmla="*/ 550324 w 4097252"/>
              <a:gd name="connsiteY0" fmla="*/ 1302195 h 1317393"/>
              <a:gd name="connsiteX1" fmla="*/ 950971 w 4097252"/>
              <a:gd name="connsiteY1" fmla="*/ 1203926 h 1317393"/>
              <a:gd name="connsiteX2" fmla="*/ 1177752 w 4097252"/>
              <a:gd name="connsiteY2" fmla="*/ 931799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91006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10153 w 4097252"/>
              <a:gd name="connsiteY33" fmla="*/ 1226604 h 1317393"/>
              <a:gd name="connsiteX34" fmla="*/ 309934 w 4097252"/>
              <a:gd name="connsiteY34" fmla="*/ 1234164 h 1317393"/>
              <a:gd name="connsiteX35" fmla="*/ 550324 w 4097252"/>
              <a:gd name="connsiteY35" fmla="*/ 1302195 h 1317393"/>
              <a:gd name="connsiteX0" fmla="*/ 550324 w 4097252"/>
              <a:gd name="connsiteY0" fmla="*/ 1302195 h 1317393"/>
              <a:gd name="connsiteX1" fmla="*/ 950971 w 4097252"/>
              <a:gd name="connsiteY1" fmla="*/ 1203926 h 1317393"/>
              <a:gd name="connsiteX2" fmla="*/ 1177752 w 4097252"/>
              <a:gd name="connsiteY2" fmla="*/ 931799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91006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02594 w 4097252"/>
              <a:gd name="connsiteY33" fmla="*/ 1173690 h 1317393"/>
              <a:gd name="connsiteX34" fmla="*/ 309934 w 4097252"/>
              <a:gd name="connsiteY34" fmla="*/ 1234164 h 1317393"/>
              <a:gd name="connsiteX35" fmla="*/ 550324 w 4097252"/>
              <a:gd name="connsiteY35" fmla="*/ 1302195 h 1317393"/>
              <a:gd name="connsiteX0" fmla="*/ 565443 w 4097252"/>
              <a:gd name="connsiteY0" fmla="*/ 1279517 h 1317393"/>
              <a:gd name="connsiteX1" fmla="*/ 950971 w 4097252"/>
              <a:gd name="connsiteY1" fmla="*/ 1203926 h 1317393"/>
              <a:gd name="connsiteX2" fmla="*/ 1177752 w 4097252"/>
              <a:gd name="connsiteY2" fmla="*/ 931799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91006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02594 w 4097252"/>
              <a:gd name="connsiteY33" fmla="*/ 1173690 h 1317393"/>
              <a:gd name="connsiteX34" fmla="*/ 309934 w 4097252"/>
              <a:gd name="connsiteY34" fmla="*/ 1234164 h 1317393"/>
              <a:gd name="connsiteX35" fmla="*/ 565443 w 4097252"/>
              <a:gd name="connsiteY35" fmla="*/ 1279517 h 1317393"/>
              <a:gd name="connsiteX0" fmla="*/ 565443 w 4097252"/>
              <a:gd name="connsiteY0" fmla="*/ 1279517 h 1317393"/>
              <a:gd name="connsiteX1" fmla="*/ 935853 w 4097252"/>
              <a:gd name="connsiteY1" fmla="*/ 1143454 h 1317393"/>
              <a:gd name="connsiteX2" fmla="*/ 1177752 w 4097252"/>
              <a:gd name="connsiteY2" fmla="*/ 931799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91006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02594 w 4097252"/>
              <a:gd name="connsiteY33" fmla="*/ 1173690 h 1317393"/>
              <a:gd name="connsiteX34" fmla="*/ 309934 w 4097252"/>
              <a:gd name="connsiteY34" fmla="*/ 1234164 h 1317393"/>
              <a:gd name="connsiteX35" fmla="*/ 565443 w 4097252"/>
              <a:gd name="connsiteY35" fmla="*/ 1279517 h 1317393"/>
              <a:gd name="connsiteX0" fmla="*/ 565443 w 4097252"/>
              <a:gd name="connsiteY0" fmla="*/ 1279517 h 1317393"/>
              <a:gd name="connsiteX1" fmla="*/ 935853 w 4097252"/>
              <a:gd name="connsiteY1" fmla="*/ 1143454 h 1317393"/>
              <a:gd name="connsiteX2" fmla="*/ 1064361 w 4097252"/>
              <a:gd name="connsiteY2" fmla="*/ 886444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91006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02594 w 4097252"/>
              <a:gd name="connsiteY33" fmla="*/ 1173690 h 1317393"/>
              <a:gd name="connsiteX34" fmla="*/ 309934 w 4097252"/>
              <a:gd name="connsiteY34" fmla="*/ 1234164 h 1317393"/>
              <a:gd name="connsiteX35" fmla="*/ 565443 w 4097252"/>
              <a:gd name="connsiteY35" fmla="*/ 1279517 h 1317393"/>
              <a:gd name="connsiteX0" fmla="*/ 565443 w 4097252"/>
              <a:gd name="connsiteY0" fmla="*/ 1279517 h 1317393"/>
              <a:gd name="connsiteX1" fmla="*/ 928294 w 4097252"/>
              <a:gd name="connsiteY1" fmla="*/ 1113218 h 1317393"/>
              <a:gd name="connsiteX2" fmla="*/ 1064361 w 4097252"/>
              <a:gd name="connsiteY2" fmla="*/ 886444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91006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02594 w 4097252"/>
              <a:gd name="connsiteY33" fmla="*/ 1173690 h 1317393"/>
              <a:gd name="connsiteX34" fmla="*/ 309934 w 4097252"/>
              <a:gd name="connsiteY34" fmla="*/ 1234164 h 1317393"/>
              <a:gd name="connsiteX35" fmla="*/ 565443 w 4097252"/>
              <a:gd name="connsiteY35" fmla="*/ 1279517 h 1317393"/>
              <a:gd name="connsiteX0" fmla="*/ 565443 w 4097252"/>
              <a:gd name="connsiteY0" fmla="*/ 1279517 h 1317393"/>
              <a:gd name="connsiteX1" fmla="*/ 928294 w 4097252"/>
              <a:gd name="connsiteY1" fmla="*/ 1113218 h 1317393"/>
              <a:gd name="connsiteX2" fmla="*/ 1064361 w 4097252"/>
              <a:gd name="connsiteY2" fmla="*/ 886444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564789 w 4097252"/>
              <a:gd name="connsiteY23" fmla="*/ 425340 h 1317393"/>
              <a:gd name="connsiteX24" fmla="*/ 1381855 w 4097252"/>
              <a:gd name="connsiteY24" fmla="*/ 523607 h 1317393"/>
              <a:gd name="connsiteX25" fmla="*/ 1155074 w 4097252"/>
              <a:gd name="connsiteY25" fmla="*/ 538725 h 1317393"/>
              <a:gd name="connsiteX26" fmla="*/ 1034124 w 4097252"/>
              <a:gd name="connsiteY26" fmla="*/ 448015 h 1317393"/>
              <a:gd name="connsiteX27" fmla="*/ 898055 w 4097252"/>
              <a:gd name="connsiteY27" fmla="*/ 281715 h 1317393"/>
              <a:gd name="connsiteX28" fmla="*/ 784665 w 4097252"/>
              <a:gd name="connsiteY28" fmla="*/ 183447 h 1317393"/>
              <a:gd name="connsiteX29" fmla="*/ 467171 w 4097252"/>
              <a:gd name="connsiteY29" fmla="*/ 153211 h 1317393"/>
              <a:gd name="connsiteX30" fmla="*/ 225271 w 4097252"/>
              <a:gd name="connsiteY30" fmla="*/ 191006 h 1317393"/>
              <a:gd name="connsiteX31" fmla="*/ 74084 w 4097252"/>
              <a:gd name="connsiteY31" fmla="*/ 357307 h 1317393"/>
              <a:gd name="connsiteX32" fmla="*/ 0 w 4097252"/>
              <a:gd name="connsiteY32" fmla="*/ 667230 h 1317393"/>
              <a:gd name="connsiteX33" fmla="*/ 28728 w 4097252"/>
              <a:gd name="connsiteY33" fmla="*/ 977153 h 1317393"/>
              <a:gd name="connsiteX34" fmla="*/ 202594 w 4097252"/>
              <a:gd name="connsiteY34" fmla="*/ 1173690 h 1317393"/>
              <a:gd name="connsiteX35" fmla="*/ 309934 w 4097252"/>
              <a:gd name="connsiteY35" fmla="*/ 1234164 h 1317393"/>
              <a:gd name="connsiteX36" fmla="*/ 565443 w 4097252"/>
              <a:gd name="connsiteY36" fmla="*/ 1279517 h 1317393"/>
              <a:gd name="connsiteX0" fmla="*/ 565443 w 4097252"/>
              <a:gd name="connsiteY0" fmla="*/ 1279517 h 1317393"/>
              <a:gd name="connsiteX1" fmla="*/ 928294 w 4097252"/>
              <a:gd name="connsiteY1" fmla="*/ 1113218 h 1317393"/>
              <a:gd name="connsiteX2" fmla="*/ 1064361 w 4097252"/>
              <a:gd name="connsiteY2" fmla="*/ 886444 h 1317393"/>
              <a:gd name="connsiteX3" fmla="*/ 1253345 w 4097252"/>
              <a:gd name="connsiteY3" fmla="*/ 780616 h 1317393"/>
              <a:gd name="connsiteX4" fmla="*/ 1563280 w 4097252"/>
              <a:gd name="connsiteY4" fmla="*/ 750380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564789 w 4097252"/>
              <a:gd name="connsiteY23" fmla="*/ 425340 h 1317393"/>
              <a:gd name="connsiteX24" fmla="*/ 1381855 w 4097252"/>
              <a:gd name="connsiteY24" fmla="*/ 523607 h 1317393"/>
              <a:gd name="connsiteX25" fmla="*/ 1155074 w 4097252"/>
              <a:gd name="connsiteY25" fmla="*/ 538725 h 1317393"/>
              <a:gd name="connsiteX26" fmla="*/ 1034124 w 4097252"/>
              <a:gd name="connsiteY26" fmla="*/ 448015 h 1317393"/>
              <a:gd name="connsiteX27" fmla="*/ 898055 w 4097252"/>
              <a:gd name="connsiteY27" fmla="*/ 281715 h 1317393"/>
              <a:gd name="connsiteX28" fmla="*/ 784665 w 4097252"/>
              <a:gd name="connsiteY28" fmla="*/ 183447 h 1317393"/>
              <a:gd name="connsiteX29" fmla="*/ 467171 w 4097252"/>
              <a:gd name="connsiteY29" fmla="*/ 153211 h 1317393"/>
              <a:gd name="connsiteX30" fmla="*/ 225271 w 4097252"/>
              <a:gd name="connsiteY30" fmla="*/ 191006 h 1317393"/>
              <a:gd name="connsiteX31" fmla="*/ 74084 w 4097252"/>
              <a:gd name="connsiteY31" fmla="*/ 357307 h 1317393"/>
              <a:gd name="connsiteX32" fmla="*/ 0 w 4097252"/>
              <a:gd name="connsiteY32" fmla="*/ 667230 h 1317393"/>
              <a:gd name="connsiteX33" fmla="*/ 28728 w 4097252"/>
              <a:gd name="connsiteY33" fmla="*/ 977153 h 1317393"/>
              <a:gd name="connsiteX34" fmla="*/ 202594 w 4097252"/>
              <a:gd name="connsiteY34" fmla="*/ 1173690 h 1317393"/>
              <a:gd name="connsiteX35" fmla="*/ 309934 w 4097252"/>
              <a:gd name="connsiteY35" fmla="*/ 1234164 h 1317393"/>
              <a:gd name="connsiteX36" fmla="*/ 565443 w 4097252"/>
              <a:gd name="connsiteY36" fmla="*/ 1279517 h 1317393"/>
              <a:gd name="connsiteX0" fmla="*/ 565443 w 4097252"/>
              <a:gd name="connsiteY0" fmla="*/ 1279517 h 1317393"/>
              <a:gd name="connsiteX1" fmla="*/ 928294 w 4097252"/>
              <a:gd name="connsiteY1" fmla="*/ 1113218 h 1317393"/>
              <a:gd name="connsiteX2" fmla="*/ 1064361 w 4097252"/>
              <a:gd name="connsiteY2" fmla="*/ 886444 h 1317393"/>
              <a:gd name="connsiteX3" fmla="*/ 1253345 w 4097252"/>
              <a:gd name="connsiteY3" fmla="*/ 780616 h 1317393"/>
              <a:gd name="connsiteX4" fmla="*/ 1563280 w 4097252"/>
              <a:gd name="connsiteY4" fmla="*/ 750380 h 1317393"/>
              <a:gd name="connsiteX5" fmla="*/ 1759823 w 4097252"/>
              <a:gd name="connsiteY5" fmla="*/ 74282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564789 w 4097252"/>
              <a:gd name="connsiteY23" fmla="*/ 425340 h 1317393"/>
              <a:gd name="connsiteX24" fmla="*/ 1381855 w 4097252"/>
              <a:gd name="connsiteY24" fmla="*/ 523607 h 1317393"/>
              <a:gd name="connsiteX25" fmla="*/ 1155074 w 4097252"/>
              <a:gd name="connsiteY25" fmla="*/ 538725 h 1317393"/>
              <a:gd name="connsiteX26" fmla="*/ 1034124 w 4097252"/>
              <a:gd name="connsiteY26" fmla="*/ 448015 h 1317393"/>
              <a:gd name="connsiteX27" fmla="*/ 898055 w 4097252"/>
              <a:gd name="connsiteY27" fmla="*/ 281715 h 1317393"/>
              <a:gd name="connsiteX28" fmla="*/ 784665 w 4097252"/>
              <a:gd name="connsiteY28" fmla="*/ 183447 h 1317393"/>
              <a:gd name="connsiteX29" fmla="*/ 467171 w 4097252"/>
              <a:gd name="connsiteY29" fmla="*/ 153211 h 1317393"/>
              <a:gd name="connsiteX30" fmla="*/ 225271 w 4097252"/>
              <a:gd name="connsiteY30" fmla="*/ 191006 h 1317393"/>
              <a:gd name="connsiteX31" fmla="*/ 74084 w 4097252"/>
              <a:gd name="connsiteY31" fmla="*/ 357307 h 1317393"/>
              <a:gd name="connsiteX32" fmla="*/ 0 w 4097252"/>
              <a:gd name="connsiteY32" fmla="*/ 667230 h 1317393"/>
              <a:gd name="connsiteX33" fmla="*/ 28728 w 4097252"/>
              <a:gd name="connsiteY33" fmla="*/ 977153 h 1317393"/>
              <a:gd name="connsiteX34" fmla="*/ 202594 w 4097252"/>
              <a:gd name="connsiteY34" fmla="*/ 1173690 h 1317393"/>
              <a:gd name="connsiteX35" fmla="*/ 309934 w 4097252"/>
              <a:gd name="connsiteY35" fmla="*/ 1234164 h 1317393"/>
              <a:gd name="connsiteX36" fmla="*/ 565443 w 4097252"/>
              <a:gd name="connsiteY36" fmla="*/ 1279517 h 1317393"/>
              <a:gd name="connsiteX0" fmla="*/ 565443 w 4097252"/>
              <a:gd name="connsiteY0" fmla="*/ 1279517 h 1317393"/>
              <a:gd name="connsiteX1" fmla="*/ 928294 w 4097252"/>
              <a:gd name="connsiteY1" fmla="*/ 1113218 h 1317393"/>
              <a:gd name="connsiteX2" fmla="*/ 1064361 w 4097252"/>
              <a:gd name="connsiteY2" fmla="*/ 886444 h 1317393"/>
              <a:gd name="connsiteX3" fmla="*/ 1253345 w 4097252"/>
              <a:gd name="connsiteY3" fmla="*/ 780616 h 1317393"/>
              <a:gd name="connsiteX4" fmla="*/ 1563280 w 4097252"/>
              <a:gd name="connsiteY4" fmla="*/ 750380 h 1317393"/>
              <a:gd name="connsiteX5" fmla="*/ 1759823 w 4097252"/>
              <a:gd name="connsiteY5" fmla="*/ 74282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526993 w 4097252"/>
              <a:gd name="connsiteY23" fmla="*/ 523608 h 1317393"/>
              <a:gd name="connsiteX24" fmla="*/ 1381855 w 4097252"/>
              <a:gd name="connsiteY24" fmla="*/ 523607 h 1317393"/>
              <a:gd name="connsiteX25" fmla="*/ 1155074 w 4097252"/>
              <a:gd name="connsiteY25" fmla="*/ 538725 h 1317393"/>
              <a:gd name="connsiteX26" fmla="*/ 1034124 w 4097252"/>
              <a:gd name="connsiteY26" fmla="*/ 448015 h 1317393"/>
              <a:gd name="connsiteX27" fmla="*/ 898055 w 4097252"/>
              <a:gd name="connsiteY27" fmla="*/ 281715 h 1317393"/>
              <a:gd name="connsiteX28" fmla="*/ 784665 w 4097252"/>
              <a:gd name="connsiteY28" fmla="*/ 183447 h 1317393"/>
              <a:gd name="connsiteX29" fmla="*/ 467171 w 4097252"/>
              <a:gd name="connsiteY29" fmla="*/ 153211 h 1317393"/>
              <a:gd name="connsiteX30" fmla="*/ 225271 w 4097252"/>
              <a:gd name="connsiteY30" fmla="*/ 191006 h 1317393"/>
              <a:gd name="connsiteX31" fmla="*/ 74084 w 4097252"/>
              <a:gd name="connsiteY31" fmla="*/ 357307 h 1317393"/>
              <a:gd name="connsiteX32" fmla="*/ 0 w 4097252"/>
              <a:gd name="connsiteY32" fmla="*/ 667230 h 1317393"/>
              <a:gd name="connsiteX33" fmla="*/ 28728 w 4097252"/>
              <a:gd name="connsiteY33" fmla="*/ 977153 h 1317393"/>
              <a:gd name="connsiteX34" fmla="*/ 202594 w 4097252"/>
              <a:gd name="connsiteY34" fmla="*/ 1173690 h 1317393"/>
              <a:gd name="connsiteX35" fmla="*/ 309934 w 4097252"/>
              <a:gd name="connsiteY35" fmla="*/ 1234164 h 1317393"/>
              <a:gd name="connsiteX36" fmla="*/ 565443 w 4097252"/>
              <a:gd name="connsiteY36" fmla="*/ 1279517 h 1317393"/>
              <a:gd name="connsiteX0" fmla="*/ 565443 w 4097252"/>
              <a:gd name="connsiteY0" fmla="*/ 1279517 h 1317393"/>
              <a:gd name="connsiteX1" fmla="*/ 928294 w 4097252"/>
              <a:gd name="connsiteY1" fmla="*/ 1113218 h 1317393"/>
              <a:gd name="connsiteX2" fmla="*/ 1064361 w 4097252"/>
              <a:gd name="connsiteY2" fmla="*/ 886444 h 1317393"/>
              <a:gd name="connsiteX3" fmla="*/ 1253345 w 4097252"/>
              <a:gd name="connsiteY3" fmla="*/ 780616 h 1317393"/>
              <a:gd name="connsiteX4" fmla="*/ 1563280 w 4097252"/>
              <a:gd name="connsiteY4" fmla="*/ 750380 h 1317393"/>
              <a:gd name="connsiteX5" fmla="*/ 1759823 w 4097252"/>
              <a:gd name="connsiteY5" fmla="*/ 74282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84230 w 4097252"/>
              <a:gd name="connsiteY22" fmla="*/ 516047 h 1317393"/>
              <a:gd name="connsiteX23" fmla="*/ 1526993 w 4097252"/>
              <a:gd name="connsiteY23" fmla="*/ 523608 h 1317393"/>
              <a:gd name="connsiteX24" fmla="*/ 1381855 w 4097252"/>
              <a:gd name="connsiteY24" fmla="*/ 523607 h 1317393"/>
              <a:gd name="connsiteX25" fmla="*/ 1155074 w 4097252"/>
              <a:gd name="connsiteY25" fmla="*/ 538725 h 1317393"/>
              <a:gd name="connsiteX26" fmla="*/ 1034124 w 4097252"/>
              <a:gd name="connsiteY26" fmla="*/ 448015 h 1317393"/>
              <a:gd name="connsiteX27" fmla="*/ 898055 w 4097252"/>
              <a:gd name="connsiteY27" fmla="*/ 281715 h 1317393"/>
              <a:gd name="connsiteX28" fmla="*/ 784665 w 4097252"/>
              <a:gd name="connsiteY28" fmla="*/ 183447 h 1317393"/>
              <a:gd name="connsiteX29" fmla="*/ 467171 w 4097252"/>
              <a:gd name="connsiteY29" fmla="*/ 153211 h 1317393"/>
              <a:gd name="connsiteX30" fmla="*/ 225271 w 4097252"/>
              <a:gd name="connsiteY30" fmla="*/ 191006 h 1317393"/>
              <a:gd name="connsiteX31" fmla="*/ 74084 w 4097252"/>
              <a:gd name="connsiteY31" fmla="*/ 357307 h 1317393"/>
              <a:gd name="connsiteX32" fmla="*/ 0 w 4097252"/>
              <a:gd name="connsiteY32" fmla="*/ 667230 h 1317393"/>
              <a:gd name="connsiteX33" fmla="*/ 28728 w 4097252"/>
              <a:gd name="connsiteY33" fmla="*/ 977153 h 1317393"/>
              <a:gd name="connsiteX34" fmla="*/ 202594 w 4097252"/>
              <a:gd name="connsiteY34" fmla="*/ 1173690 h 1317393"/>
              <a:gd name="connsiteX35" fmla="*/ 309934 w 4097252"/>
              <a:gd name="connsiteY35" fmla="*/ 1234164 h 1317393"/>
              <a:gd name="connsiteX36" fmla="*/ 565443 w 4097252"/>
              <a:gd name="connsiteY36" fmla="*/ 1279517 h 1317393"/>
              <a:gd name="connsiteX0" fmla="*/ 565443 w 4097252"/>
              <a:gd name="connsiteY0" fmla="*/ 1247716 h 1285592"/>
              <a:gd name="connsiteX1" fmla="*/ 928294 w 4097252"/>
              <a:gd name="connsiteY1" fmla="*/ 1081417 h 1285592"/>
              <a:gd name="connsiteX2" fmla="*/ 1064361 w 4097252"/>
              <a:gd name="connsiteY2" fmla="*/ 854643 h 1285592"/>
              <a:gd name="connsiteX3" fmla="*/ 1253345 w 4097252"/>
              <a:gd name="connsiteY3" fmla="*/ 748815 h 1285592"/>
              <a:gd name="connsiteX4" fmla="*/ 1563280 w 4097252"/>
              <a:gd name="connsiteY4" fmla="*/ 718579 h 1285592"/>
              <a:gd name="connsiteX5" fmla="*/ 1759823 w 4097252"/>
              <a:gd name="connsiteY5" fmla="*/ 711020 h 1285592"/>
              <a:gd name="connsiteX6" fmla="*/ 1971485 w 4097252"/>
              <a:gd name="connsiteY6" fmla="*/ 756375 h 1285592"/>
              <a:gd name="connsiteX7" fmla="*/ 2122673 w 4097252"/>
              <a:gd name="connsiteY7" fmla="*/ 1036061 h 1285592"/>
              <a:gd name="connsiteX8" fmla="*/ 2281419 w 4097252"/>
              <a:gd name="connsiteY8" fmla="*/ 1225039 h 1285592"/>
              <a:gd name="connsiteX9" fmla="*/ 2545997 w 4097252"/>
              <a:gd name="connsiteY9" fmla="*/ 1262835 h 1285592"/>
              <a:gd name="connsiteX10" fmla="*/ 2863491 w 4097252"/>
              <a:gd name="connsiteY10" fmla="*/ 1285512 h 1285592"/>
              <a:gd name="connsiteX11" fmla="*/ 3317053 w 4097252"/>
              <a:gd name="connsiteY11" fmla="*/ 1255276 h 1285592"/>
              <a:gd name="connsiteX12" fmla="*/ 3823530 w 4097252"/>
              <a:gd name="connsiteY12" fmla="*/ 1187244 h 1285592"/>
              <a:gd name="connsiteX13" fmla="*/ 4088108 w 4097252"/>
              <a:gd name="connsiteY13" fmla="*/ 816847 h 1285592"/>
              <a:gd name="connsiteX14" fmla="*/ 4004955 w 4097252"/>
              <a:gd name="connsiteY14" fmla="*/ 234796 h 1285592"/>
              <a:gd name="connsiteX15" fmla="*/ 3702580 w 4097252"/>
              <a:gd name="connsiteY15" fmla="*/ 83614 h 1285592"/>
              <a:gd name="connsiteX16" fmla="*/ 3407765 w 4097252"/>
              <a:gd name="connsiteY16" fmla="*/ 30700 h 1285592"/>
              <a:gd name="connsiteX17" fmla="*/ 2954203 w 4097252"/>
              <a:gd name="connsiteY17" fmla="*/ 464 h 1285592"/>
              <a:gd name="connsiteX18" fmla="*/ 2402370 w 4097252"/>
              <a:gd name="connsiteY18" fmla="*/ 53377 h 1285592"/>
              <a:gd name="connsiteX19" fmla="*/ 2099995 w 4097252"/>
              <a:gd name="connsiteY19" fmla="*/ 60937 h 1285592"/>
              <a:gd name="connsiteX20" fmla="*/ 1994163 w 4097252"/>
              <a:gd name="connsiteY20" fmla="*/ 197001 h 1285592"/>
              <a:gd name="connsiteX21" fmla="*/ 1880773 w 4097252"/>
              <a:gd name="connsiteY21" fmla="*/ 408656 h 1285592"/>
              <a:gd name="connsiteX22" fmla="*/ 1684230 w 4097252"/>
              <a:gd name="connsiteY22" fmla="*/ 484246 h 1285592"/>
              <a:gd name="connsiteX23" fmla="*/ 1526993 w 4097252"/>
              <a:gd name="connsiteY23" fmla="*/ 491807 h 1285592"/>
              <a:gd name="connsiteX24" fmla="*/ 1381855 w 4097252"/>
              <a:gd name="connsiteY24" fmla="*/ 491806 h 1285592"/>
              <a:gd name="connsiteX25" fmla="*/ 1155074 w 4097252"/>
              <a:gd name="connsiteY25" fmla="*/ 506924 h 1285592"/>
              <a:gd name="connsiteX26" fmla="*/ 1034124 w 4097252"/>
              <a:gd name="connsiteY26" fmla="*/ 416214 h 1285592"/>
              <a:gd name="connsiteX27" fmla="*/ 898055 w 4097252"/>
              <a:gd name="connsiteY27" fmla="*/ 249914 h 1285592"/>
              <a:gd name="connsiteX28" fmla="*/ 784665 w 4097252"/>
              <a:gd name="connsiteY28" fmla="*/ 151646 h 1285592"/>
              <a:gd name="connsiteX29" fmla="*/ 467171 w 4097252"/>
              <a:gd name="connsiteY29" fmla="*/ 121410 h 1285592"/>
              <a:gd name="connsiteX30" fmla="*/ 225271 w 4097252"/>
              <a:gd name="connsiteY30" fmla="*/ 159205 h 1285592"/>
              <a:gd name="connsiteX31" fmla="*/ 74084 w 4097252"/>
              <a:gd name="connsiteY31" fmla="*/ 325506 h 1285592"/>
              <a:gd name="connsiteX32" fmla="*/ 0 w 4097252"/>
              <a:gd name="connsiteY32" fmla="*/ 635429 h 1285592"/>
              <a:gd name="connsiteX33" fmla="*/ 28728 w 4097252"/>
              <a:gd name="connsiteY33" fmla="*/ 945352 h 1285592"/>
              <a:gd name="connsiteX34" fmla="*/ 202594 w 4097252"/>
              <a:gd name="connsiteY34" fmla="*/ 1141889 h 1285592"/>
              <a:gd name="connsiteX35" fmla="*/ 309934 w 4097252"/>
              <a:gd name="connsiteY35" fmla="*/ 1202363 h 1285592"/>
              <a:gd name="connsiteX36" fmla="*/ 565443 w 4097252"/>
              <a:gd name="connsiteY36" fmla="*/ 1247716 h 1285592"/>
              <a:gd name="connsiteX0" fmla="*/ 565443 w 4097252"/>
              <a:gd name="connsiteY0" fmla="*/ 1247716 h 1285592"/>
              <a:gd name="connsiteX1" fmla="*/ 928294 w 4097252"/>
              <a:gd name="connsiteY1" fmla="*/ 1081417 h 1285592"/>
              <a:gd name="connsiteX2" fmla="*/ 1064361 w 4097252"/>
              <a:gd name="connsiteY2" fmla="*/ 854643 h 1285592"/>
              <a:gd name="connsiteX3" fmla="*/ 1253345 w 4097252"/>
              <a:gd name="connsiteY3" fmla="*/ 748815 h 1285592"/>
              <a:gd name="connsiteX4" fmla="*/ 1563280 w 4097252"/>
              <a:gd name="connsiteY4" fmla="*/ 718579 h 1285592"/>
              <a:gd name="connsiteX5" fmla="*/ 1759823 w 4097252"/>
              <a:gd name="connsiteY5" fmla="*/ 711020 h 1285592"/>
              <a:gd name="connsiteX6" fmla="*/ 1971485 w 4097252"/>
              <a:gd name="connsiteY6" fmla="*/ 756375 h 1285592"/>
              <a:gd name="connsiteX7" fmla="*/ 2122673 w 4097252"/>
              <a:gd name="connsiteY7" fmla="*/ 1036061 h 1285592"/>
              <a:gd name="connsiteX8" fmla="*/ 2281419 w 4097252"/>
              <a:gd name="connsiteY8" fmla="*/ 1225039 h 1285592"/>
              <a:gd name="connsiteX9" fmla="*/ 2545997 w 4097252"/>
              <a:gd name="connsiteY9" fmla="*/ 1262835 h 1285592"/>
              <a:gd name="connsiteX10" fmla="*/ 2863491 w 4097252"/>
              <a:gd name="connsiteY10" fmla="*/ 1285512 h 1285592"/>
              <a:gd name="connsiteX11" fmla="*/ 3317053 w 4097252"/>
              <a:gd name="connsiteY11" fmla="*/ 1255276 h 1285592"/>
              <a:gd name="connsiteX12" fmla="*/ 3823530 w 4097252"/>
              <a:gd name="connsiteY12" fmla="*/ 1187244 h 1285592"/>
              <a:gd name="connsiteX13" fmla="*/ 4088108 w 4097252"/>
              <a:gd name="connsiteY13" fmla="*/ 816847 h 1285592"/>
              <a:gd name="connsiteX14" fmla="*/ 4004955 w 4097252"/>
              <a:gd name="connsiteY14" fmla="*/ 234796 h 1285592"/>
              <a:gd name="connsiteX15" fmla="*/ 3702580 w 4097252"/>
              <a:gd name="connsiteY15" fmla="*/ 83614 h 1285592"/>
              <a:gd name="connsiteX16" fmla="*/ 3407765 w 4097252"/>
              <a:gd name="connsiteY16" fmla="*/ 30700 h 1285592"/>
              <a:gd name="connsiteX17" fmla="*/ 2954203 w 4097252"/>
              <a:gd name="connsiteY17" fmla="*/ 464 h 1285592"/>
              <a:gd name="connsiteX18" fmla="*/ 2402370 w 4097252"/>
              <a:gd name="connsiteY18" fmla="*/ 53377 h 1285592"/>
              <a:gd name="connsiteX19" fmla="*/ 2168029 w 4097252"/>
              <a:gd name="connsiteY19" fmla="*/ 121410 h 1285592"/>
              <a:gd name="connsiteX20" fmla="*/ 1994163 w 4097252"/>
              <a:gd name="connsiteY20" fmla="*/ 197001 h 1285592"/>
              <a:gd name="connsiteX21" fmla="*/ 1880773 w 4097252"/>
              <a:gd name="connsiteY21" fmla="*/ 408656 h 1285592"/>
              <a:gd name="connsiteX22" fmla="*/ 1684230 w 4097252"/>
              <a:gd name="connsiteY22" fmla="*/ 484246 h 1285592"/>
              <a:gd name="connsiteX23" fmla="*/ 1526993 w 4097252"/>
              <a:gd name="connsiteY23" fmla="*/ 491807 h 1285592"/>
              <a:gd name="connsiteX24" fmla="*/ 1381855 w 4097252"/>
              <a:gd name="connsiteY24" fmla="*/ 491806 h 1285592"/>
              <a:gd name="connsiteX25" fmla="*/ 1155074 w 4097252"/>
              <a:gd name="connsiteY25" fmla="*/ 506924 h 1285592"/>
              <a:gd name="connsiteX26" fmla="*/ 1034124 w 4097252"/>
              <a:gd name="connsiteY26" fmla="*/ 416214 h 1285592"/>
              <a:gd name="connsiteX27" fmla="*/ 898055 w 4097252"/>
              <a:gd name="connsiteY27" fmla="*/ 249914 h 1285592"/>
              <a:gd name="connsiteX28" fmla="*/ 784665 w 4097252"/>
              <a:gd name="connsiteY28" fmla="*/ 151646 h 1285592"/>
              <a:gd name="connsiteX29" fmla="*/ 467171 w 4097252"/>
              <a:gd name="connsiteY29" fmla="*/ 121410 h 1285592"/>
              <a:gd name="connsiteX30" fmla="*/ 225271 w 4097252"/>
              <a:gd name="connsiteY30" fmla="*/ 159205 h 1285592"/>
              <a:gd name="connsiteX31" fmla="*/ 74084 w 4097252"/>
              <a:gd name="connsiteY31" fmla="*/ 325506 h 1285592"/>
              <a:gd name="connsiteX32" fmla="*/ 0 w 4097252"/>
              <a:gd name="connsiteY32" fmla="*/ 635429 h 1285592"/>
              <a:gd name="connsiteX33" fmla="*/ 28728 w 4097252"/>
              <a:gd name="connsiteY33" fmla="*/ 945352 h 1285592"/>
              <a:gd name="connsiteX34" fmla="*/ 202594 w 4097252"/>
              <a:gd name="connsiteY34" fmla="*/ 1141889 h 1285592"/>
              <a:gd name="connsiteX35" fmla="*/ 309934 w 4097252"/>
              <a:gd name="connsiteY35" fmla="*/ 1202363 h 1285592"/>
              <a:gd name="connsiteX36" fmla="*/ 565443 w 4097252"/>
              <a:gd name="connsiteY36" fmla="*/ 1247716 h 1285592"/>
              <a:gd name="connsiteX0" fmla="*/ 565443 w 4097252"/>
              <a:gd name="connsiteY0" fmla="*/ 1247716 h 1285592"/>
              <a:gd name="connsiteX1" fmla="*/ 928294 w 4097252"/>
              <a:gd name="connsiteY1" fmla="*/ 1081417 h 1285592"/>
              <a:gd name="connsiteX2" fmla="*/ 1064361 w 4097252"/>
              <a:gd name="connsiteY2" fmla="*/ 854643 h 1285592"/>
              <a:gd name="connsiteX3" fmla="*/ 1253345 w 4097252"/>
              <a:gd name="connsiteY3" fmla="*/ 748815 h 1285592"/>
              <a:gd name="connsiteX4" fmla="*/ 1563280 w 4097252"/>
              <a:gd name="connsiteY4" fmla="*/ 718579 h 1285592"/>
              <a:gd name="connsiteX5" fmla="*/ 1759823 w 4097252"/>
              <a:gd name="connsiteY5" fmla="*/ 711020 h 1285592"/>
              <a:gd name="connsiteX6" fmla="*/ 1971485 w 4097252"/>
              <a:gd name="connsiteY6" fmla="*/ 756375 h 1285592"/>
              <a:gd name="connsiteX7" fmla="*/ 2122673 w 4097252"/>
              <a:gd name="connsiteY7" fmla="*/ 1036061 h 1285592"/>
              <a:gd name="connsiteX8" fmla="*/ 2281419 w 4097252"/>
              <a:gd name="connsiteY8" fmla="*/ 1225039 h 1285592"/>
              <a:gd name="connsiteX9" fmla="*/ 2545997 w 4097252"/>
              <a:gd name="connsiteY9" fmla="*/ 1262835 h 1285592"/>
              <a:gd name="connsiteX10" fmla="*/ 2863491 w 4097252"/>
              <a:gd name="connsiteY10" fmla="*/ 1285512 h 1285592"/>
              <a:gd name="connsiteX11" fmla="*/ 3317053 w 4097252"/>
              <a:gd name="connsiteY11" fmla="*/ 1255276 h 1285592"/>
              <a:gd name="connsiteX12" fmla="*/ 3823530 w 4097252"/>
              <a:gd name="connsiteY12" fmla="*/ 1187244 h 1285592"/>
              <a:gd name="connsiteX13" fmla="*/ 4088108 w 4097252"/>
              <a:gd name="connsiteY13" fmla="*/ 816847 h 1285592"/>
              <a:gd name="connsiteX14" fmla="*/ 4004955 w 4097252"/>
              <a:gd name="connsiteY14" fmla="*/ 234796 h 1285592"/>
              <a:gd name="connsiteX15" fmla="*/ 3702580 w 4097252"/>
              <a:gd name="connsiteY15" fmla="*/ 83614 h 1285592"/>
              <a:gd name="connsiteX16" fmla="*/ 3407765 w 4097252"/>
              <a:gd name="connsiteY16" fmla="*/ 30700 h 1285592"/>
              <a:gd name="connsiteX17" fmla="*/ 2954203 w 4097252"/>
              <a:gd name="connsiteY17" fmla="*/ 464 h 1285592"/>
              <a:gd name="connsiteX18" fmla="*/ 2402370 w 4097252"/>
              <a:gd name="connsiteY18" fmla="*/ 53377 h 1285592"/>
              <a:gd name="connsiteX19" fmla="*/ 2168029 w 4097252"/>
              <a:gd name="connsiteY19" fmla="*/ 121410 h 1285592"/>
              <a:gd name="connsiteX20" fmla="*/ 2084876 w 4097252"/>
              <a:gd name="connsiteY20" fmla="*/ 219678 h 1285592"/>
              <a:gd name="connsiteX21" fmla="*/ 1880773 w 4097252"/>
              <a:gd name="connsiteY21" fmla="*/ 408656 h 1285592"/>
              <a:gd name="connsiteX22" fmla="*/ 1684230 w 4097252"/>
              <a:gd name="connsiteY22" fmla="*/ 484246 h 1285592"/>
              <a:gd name="connsiteX23" fmla="*/ 1526993 w 4097252"/>
              <a:gd name="connsiteY23" fmla="*/ 491807 h 1285592"/>
              <a:gd name="connsiteX24" fmla="*/ 1381855 w 4097252"/>
              <a:gd name="connsiteY24" fmla="*/ 491806 h 1285592"/>
              <a:gd name="connsiteX25" fmla="*/ 1155074 w 4097252"/>
              <a:gd name="connsiteY25" fmla="*/ 506924 h 1285592"/>
              <a:gd name="connsiteX26" fmla="*/ 1034124 w 4097252"/>
              <a:gd name="connsiteY26" fmla="*/ 416214 h 1285592"/>
              <a:gd name="connsiteX27" fmla="*/ 898055 w 4097252"/>
              <a:gd name="connsiteY27" fmla="*/ 249914 h 1285592"/>
              <a:gd name="connsiteX28" fmla="*/ 784665 w 4097252"/>
              <a:gd name="connsiteY28" fmla="*/ 151646 h 1285592"/>
              <a:gd name="connsiteX29" fmla="*/ 467171 w 4097252"/>
              <a:gd name="connsiteY29" fmla="*/ 121410 h 1285592"/>
              <a:gd name="connsiteX30" fmla="*/ 225271 w 4097252"/>
              <a:gd name="connsiteY30" fmla="*/ 159205 h 1285592"/>
              <a:gd name="connsiteX31" fmla="*/ 74084 w 4097252"/>
              <a:gd name="connsiteY31" fmla="*/ 325506 h 1285592"/>
              <a:gd name="connsiteX32" fmla="*/ 0 w 4097252"/>
              <a:gd name="connsiteY32" fmla="*/ 635429 h 1285592"/>
              <a:gd name="connsiteX33" fmla="*/ 28728 w 4097252"/>
              <a:gd name="connsiteY33" fmla="*/ 945352 h 1285592"/>
              <a:gd name="connsiteX34" fmla="*/ 202594 w 4097252"/>
              <a:gd name="connsiteY34" fmla="*/ 1141889 h 1285592"/>
              <a:gd name="connsiteX35" fmla="*/ 309934 w 4097252"/>
              <a:gd name="connsiteY35" fmla="*/ 1202363 h 1285592"/>
              <a:gd name="connsiteX36" fmla="*/ 565443 w 4097252"/>
              <a:gd name="connsiteY36" fmla="*/ 1247716 h 1285592"/>
              <a:gd name="connsiteX0" fmla="*/ 565443 w 4097252"/>
              <a:gd name="connsiteY0" fmla="*/ 1247716 h 1285592"/>
              <a:gd name="connsiteX1" fmla="*/ 928294 w 4097252"/>
              <a:gd name="connsiteY1" fmla="*/ 1081417 h 1285592"/>
              <a:gd name="connsiteX2" fmla="*/ 1064361 w 4097252"/>
              <a:gd name="connsiteY2" fmla="*/ 854643 h 1285592"/>
              <a:gd name="connsiteX3" fmla="*/ 1253345 w 4097252"/>
              <a:gd name="connsiteY3" fmla="*/ 748815 h 1285592"/>
              <a:gd name="connsiteX4" fmla="*/ 1563280 w 4097252"/>
              <a:gd name="connsiteY4" fmla="*/ 718579 h 1285592"/>
              <a:gd name="connsiteX5" fmla="*/ 1759823 w 4097252"/>
              <a:gd name="connsiteY5" fmla="*/ 711020 h 1285592"/>
              <a:gd name="connsiteX6" fmla="*/ 1971485 w 4097252"/>
              <a:gd name="connsiteY6" fmla="*/ 756375 h 1285592"/>
              <a:gd name="connsiteX7" fmla="*/ 2099995 w 4097252"/>
              <a:gd name="connsiteY7" fmla="*/ 1066298 h 1285592"/>
              <a:gd name="connsiteX8" fmla="*/ 2281419 w 4097252"/>
              <a:gd name="connsiteY8" fmla="*/ 1225039 h 1285592"/>
              <a:gd name="connsiteX9" fmla="*/ 2545997 w 4097252"/>
              <a:gd name="connsiteY9" fmla="*/ 1262835 h 1285592"/>
              <a:gd name="connsiteX10" fmla="*/ 2863491 w 4097252"/>
              <a:gd name="connsiteY10" fmla="*/ 1285512 h 1285592"/>
              <a:gd name="connsiteX11" fmla="*/ 3317053 w 4097252"/>
              <a:gd name="connsiteY11" fmla="*/ 1255276 h 1285592"/>
              <a:gd name="connsiteX12" fmla="*/ 3823530 w 4097252"/>
              <a:gd name="connsiteY12" fmla="*/ 1187244 h 1285592"/>
              <a:gd name="connsiteX13" fmla="*/ 4088108 w 4097252"/>
              <a:gd name="connsiteY13" fmla="*/ 816847 h 1285592"/>
              <a:gd name="connsiteX14" fmla="*/ 4004955 w 4097252"/>
              <a:gd name="connsiteY14" fmla="*/ 234796 h 1285592"/>
              <a:gd name="connsiteX15" fmla="*/ 3702580 w 4097252"/>
              <a:gd name="connsiteY15" fmla="*/ 83614 h 1285592"/>
              <a:gd name="connsiteX16" fmla="*/ 3407765 w 4097252"/>
              <a:gd name="connsiteY16" fmla="*/ 30700 h 1285592"/>
              <a:gd name="connsiteX17" fmla="*/ 2954203 w 4097252"/>
              <a:gd name="connsiteY17" fmla="*/ 464 h 1285592"/>
              <a:gd name="connsiteX18" fmla="*/ 2402370 w 4097252"/>
              <a:gd name="connsiteY18" fmla="*/ 53377 h 1285592"/>
              <a:gd name="connsiteX19" fmla="*/ 2168029 w 4097252"/>
              <a:gd name="connsiteY19" fmla="*/ 121410 h 1285592"/>
              <a:gd name="connsiteX20" fmla="*/ 2084876 w 4097252"/>
              <a:gd name="connsiteY20" fmla="*/ 219678 h 1285592"/>
              <a:gd name="connsiteX21" fmla="*/ 1880773 w 4097252"/>
              <a:gd name="connsiteY21" fmla="*/ 408656 h 1285592"/>
              <a:gd name="connsiteX22" fmla="*/ 1684230 w 4097252"/>
              <a:gd name="connsiteY22" fmla="*/ 484246 h 1285592"/>
              <a:gd name="connsiteX23" fmla="*/ 1526993 w 4097252"/>
              <a:gd name="connsiteY23" fmla="*/ 491807 h 1285592"/>
              <a:gd name="connsiteX24" fmla="*/ 1381855 w 4097252"/>
              <a:gd name="connsiteY24" fmla="*/ 491806 h 1285592"/>
              <a:gd name="connsiteX25" fmla="*/ 1155074 w 4097252"/>
              <a:gd name="connsiteY25" fmla="*/ 506924 h 1285592"/>
              <a:gd name="connsiteX26" fmla="*/ 1034124 w 4097252"/>
              <a:gd name="connsiteY26" fmla="*/ 416214 h 1285592"/>
              <a:gd name="connsiteX27" fmla="*/ 898055 w 4097252"/>
              <a:gd name="connsiteY27" fmla="*/ 249914 h 1285592"/>
              <a:gd name="connsiteX28" fmla="*/ 784665 w 4097252"/>
              <a:gd name="connsiteY28" fmla="*/ 151646 h 1285592"/>
              <a:gd name="connsiteX29" fmla="*/ 467171 w 4097252"/>
              <a:gd name="connsiteY29" fmla="*/ 121410 h 1285592"/>
              <a:gd name="connsiteX30" fmla="*/ 225271 w 4097252"/>
              <a:gd name="connsiteY30" fmla="*/ 159205 h 1285592"/>
              <a:gd name="connsiteX31" fmla="*/ 74084 w 4097252"/>
              <a:gd name="connsiteY31" fmla="*/ 325506 h 1285592"/>
              <a:gd name="connsiteX32" fmla="*/ 0 w 4097252"/>
              <a:gd name="connsiteY32" fmla="*/ 635429 h 1285592"/>
              <a:gd name="connsiteX33" fmla="*/ 28728 w 4097252"/>
              <a:gd name="connsiteY33" fmla="*/ 945352 h 1285592"/>
              <a:gd name="connsiteX34" fmla="*/ 202594 w 4097252"/>
              <a:gd name="connsiteY34" fmla="*/ 1141889 h 1285592"/>
              <a:gd name="connsiteX35" fmla="*/ 309934 w 4097252"/>
              <a:gd name="connsiteY35" fmla="*/ 1202363 h 1285592"/>
              <a:gd name="connsiteX36" fmla="*/ 565443 w 4097252"/>
              <a:gd name="connsiteY36" fmla="*/ 1247716 h 1285592"/>
              <a:gd name="connsiteX0" fmla="*/ 565443 w 4097252"/>
              <a:gd name="connsiteY0" fmla="*/ 1247716 h 1285592"/>
              <a:gd name="connsiteX1" fmla="*/ 928294 w 4097252"/>
              <a:gd name="connsiteY1" fmla="*/ 1081417 h 1285592"/>
              <a:gd name="connsiteX2" fmla="*/ 1064361 w 4097252"/>
              <a:gd name="connsiteY2" fmla="*/ 854643 h 1285592"/>
              <a:gd name="connsiteX3" fmla="*/ 1253345 w 4097252"/>
              <a:gd name="connsiteY3" fmla="*/ 748815 h 1285592"/>
              <a:gd name="connsiteX4" fmla="*/ 1563280 w 4097252"/>
              <a:gd name="connsiteY4" fmla="*/ 718579 h 1285592"/>
              <a:gd name="connsiteX5" fmla="*/ 1759823 w 4097252"/>
              <a:gd name="connsiteY5" fmla="*/ 711020 h 1285592"/>
              <a:gd name="connsiteX6" fmla="*/ 1971485 w 4097252"/>
              <a:gd name="connsiteY6" fmla="*/ 756375 h 1285592"/>
              <a:gd name="connsiteX7" fmla="*/ 1965436 w 4097252"/>
              <a:gd name="connsiteY7" fmla="*/ 809288 h 1285592"/>
              <a:gd name="connsiteX8" fmla="*/ 2099995 w 4097252"/>
              <a:gd name="connsiteY8" fmla="*/ 1066298 h 1285592"/>
              <a:gd name="connsiteX9" fmla="*/ 2281419 w 4097252"/>
              <a:gd name="connsiteY9" fmla="*/ 1225039 h 1285592"/>
              <a:gd name="connsiteX10" fmla="*/ 2545997 w 4097252"/>
              <a:gd name="connsiteY10" fmla="*/ 1262835 h 1285592"/>
              <a:gd name="connsiteX11" fmla="*/ 2863491 w 4097252"/>
              <a:gd name="connsiteY11" fmla="*/ 1285512 h 1285592"/>
              <a:gd name="connsiteX12" fmla="*/ 3317053 w 4097252"/>
              <a:gd name="connsiteY12" fmla="*/ 1255276 h 1285592"/>
              <a:gd name="connsiteX13" fmla="*/ 3823530 w 4097252"/>
              <a:gd name="connsiteY13" fmla="*/ 1187244 h 1285592"/>
              <a:gd name="connsiteX14" fmla="*/ 4088108 w 4097252"/>
              <a:gd name="connsiteY14" fmla="*/ 816847 h 1285592"/>
              <a:gd name="connsiteX15" fmla="*/ 4004955 w 4097252"/>
              <a:gd name="connsiteY15" fmla="*/ 234796 h 1285592"/>
              <a:gd name="connsiteX16" fmla="*/ 3702580 w 4097252"/>
              <a:gd name="connsiteY16" fmla="*/ 83614 h 1285592"/>
              <a:gd name="connsiteX17" fmla="*/ 3407765 w 4097252"/>
              <a:gd name="connsiteY17" fmla="*/ 30700 h 1285592"/>
              <a:gd name="connsiteX18" fmla="*/ 2954203 w 4097252"/>
              <a:gd name="connsiteY18" fmla="*/ 464 h 1285592"/>
              <a:gd name="connsiteX19" fmla="*/ 2402370 w 4097252"/>
              <a:gd name="connsiteY19" fmla="*/ 53377 h 1285592"/>
              <a:gd name="connsiteX20" fmla="*/ 2168029 w 4097252"/>
              <a:gd name="connsiteY20" fmla="*/ 121410 h 1285592"/>
              <a:gd name="connsiteX21" fmla="*/ 2084876 w 4097252"/>
              <a:gd name="connsiteY21" fmla="*/ 219678 h 1285592"/>
              <a:gd name="connsiteX22" fmla="*/ 1880773 w 4097252"/>
              <a:gd name="connsiteY22" fmla="*/ 408656 h 1285592"/>
              <a:gd name="connsiteX23" fmla="*/ 1684230 w 4097252"/>
              <a:gd name="connsiteY23" fmla="*/ 484246 h 1285592"/>
              <a:gd name="connsiteX24" fmla="*/ 1526993 w 4097252"/>
              <a:gd name="connsiteY24" fmla="*/ 491807 h 1285592"/>
              <a:gd name="connsiteX25" fmla="*/ 1381855 w 4097252"/>
              <a:gd name="connsiteY25" fmla="*/ 491806 h 1285592"/>
              <a:gd name="connsiteX26" fmla="*/ 1155074 w 4097252"/>
              <a:gd name="connsiteY26" fmla="*/ 506924 h 1285592"/>
              <a:gd name="connsiteX27" fmla="*/ 1034124 w 4097252"/>
              <a:gd name="connsiteY27" fmla="*/ 416214 h 1285592"/>
              <a:gd name="connsiteX28" fmla="*/ 898055 w 4097252"/>
              <a:gd name="connsiteY28" fmla="*/ 249914 h 1285592"/>
              <a:gd name="connsiteX29" fmla="*/ 784665 w 4097252"/>
              <a:gd name="connsiteY29" fmla="*/ 151646 h 1285592"/>
              <a:gd name="connsiteX30" fmla="*/ 467171 w 4097252"/>
              <a:gd name="connsiteY30" fmla="*/ 121410 h 1285592"/>
              <a:gd name="connsiteX31" fmla="*/ 225271 w 4097252"/>
              <a:gd name="connsiteY31" fmla="*/ 159205 h 1285592"/>
              <a:gd name="connsiteX32" fmla="*/ 74084 w 4097252"/>
              <a:gd name="connsiteY32" fmla="*/ 325506 h 1285592"/>
              <a:gd name="connsiteX33" fmla="*/ 0 w 4097252"/>
              <a:gd name="connsiteY33" fmla="*/ 635429 h 1285592"/>
              <a:gd name="connsiteX34" fmla="*/ 28728 w 4097252"/>
              <a:gd name="connsiteY34" fmla="*/ 945352 h 1285592"/>
              <a:gd name="connsiteX35" fmla="*/ 202594 w 4097252"/>
              <a:gd name="connsiteY35" fmla="*/ 1141889 h 1285592"/>
              <a:gd name="connsiteX36" fmla="*/ 309934 w 4097252"/>
              <a:gd name="connsiteY36" fmla="*/ 1202363 h 1285592"/>
              <a:gd name="connsiteX37" fmla="*/ 565443 w 4097252"/>
              <a:gd name="connsiteY37" fmla="*/ 1247716 h 1285592"/>
              <a:gd name="connsiteX0" fmla="*/ 565443 w 4097252"/>
              <a:gd name="connsiteY0" fmla="*/ 1247716 h 1285592"/>
              <a:gd name="connsiteX1" fmla="*/ 928294 w 4097252"/>
              <a:gd name="connsiteY1" fmla="*/ 1081417 h 1285592"/>
              <a:gd name="connsiteX2" fmla="*/ 1064361 w 4097252"/>
              <a:gd name="connsiteY2" fmla="*/ 854643 h 1285592"/>
              <a:gd name="connsiteX3" fmla="*/ 1253345 w 4097252"/>
              <a:gd name="connsiteY3" fmla="*/ 748815 h 1285592"/>
              <a:gd name="connsiteX4" fmla="*/ 1563280 w 4097252"/>
              <a:gd name="connsiteY4" fmla="*/ 718579 h 1285592"/>
              <a:gd name="connsiteX5" fmla="*/ 1759823 w 4097252"/>
              <a:gd name="connsiteY5" fmla="*/ 711020 h 1285592"/>
              <a:gd name="connsiteX6" fmla="*/ 1965436 w 4097252"/>
              <a:gd name="connsiteY6" fmla="*/ 809288 h 1285592"/>
              <a:gd name="connsiteX7" fmla="*/ 2099995 w 4097252"/>
              <a:gd name="connsiteY7" fmla="*/ 1066298 h 1285592"/>
              <a:gd name="connsiteX8" fmla="*/ 2281419 w 4097252"/>
              <a:gd name="connsiteY8" fmla="*/ 1225039 h 1285592"/>
              <a:gd name="connsiteX9" fmla="*/ 2545997 w 4097252"/>
              <a:gd name="connsiteY9" fmla="*/ 1262835 h 1285592"/>
              <a:gd name="connsiteX10" fmla="*/ 2863491 w 4097252"/>
              <a:gd name="connsiteY10" fmla="*/ 1285512 h 1285592"/>
              <a:gd name="connsiteX11" fmla="*/ 3317053 w 4097252"/>
              <a:gd name="connsiteY11" fmla="*/ 1255276 h 1285592"/>
              <a:gd name="connsiteX12" fmla="*/ 3823530 w 4097252"/>
              <a:gd name="connsiteY12" fmla="*/ 1187244 h 1285592"/>
              <a:gd name="connsiteX13" fmla="*/ 4088108 w 4097252"/>
              <a:gd name="connsiteY13" fmla="*/ 816847 h 1285592"/>
              <a:gd name="connsiteX14" fmla="*/ 4004955 w 4097252"/>
              <a:gd name="connsiteY14" fmla="*/ 234796 h 1285592"/>
              <a:gd name="connsiteX15" fmla="*/ 3702580 w 4097252"/>
              <a:gd name="connsiteY15" fmla="*/ 83614 h 1285592"/>
              <a:gd name="connsiteX16" fmla="*/ 3407765 w 4097252"/>
              <a:gd name="connsiteY16" fmla="*/ 30700 h 1285592"/>
              <a:gd name="connsiteX17" fmla="*/ 2954203 w 4097252"/>
              <a:gd name="connsiteY17" fmla="*/ 464 h 1285592"/>
              <a:gd name="connsiteX18" fmla="*/ 2402370 w 4097252"/>
              <a:gd name="connsiteY18" fmla="*/ 53377 h 1285592"/>
              <a:gd name="connsiteX19" fmla="*/ 2168029 w 4097252"/>
              <a:gd name="connsiteY19" fmla="*/ 121410 h 1285592"/>
              <a:gd name="connsiteX20" fmla="*/ 2084876 w 4097252"/>
              <a:gd name="connsiteY20" fmla="*/ 219678 h 1285592"/>
              <a:gd name="connsiteX21" fmla="*/ 1880773 w 4097252"/>
              <a:gd name="connsiteY21" fmla="*/ 408656 h 1285592"/>
              <a:gd name="connsiteX22" fmla="*/ 1684230 w 4097252"/>
              <a:gd name="connsiteY22" fmla="*/ 484246 h 1285592"/>
              <a:gd name="connsiteX23" fmla="*/ 1526993 w 4097252"/>
              <a:gd name="connsiteY23" fmla="*/ 491807 h 1285592"/>
              <a:gd name="connsiteX24" fmla="*/ 1381855 w 4097252"/>
              <a:gd name="connsiteY24" fmla="*/ 491806 h 1285592"/>
              <a:gd name="connsiteX25" fmla="*/ 1155074 w 4097252"/>
              <a:gd name="connsiteY25" fmla="*/ 506924 h 1285592"/>
              <a:gd name="connsiteX26" fmla="*/ 1034124 w 4097252"/>
              <a:gd name="connsiteY26" fmla="*/ 416214 h 1285592"/>
              <a:gd name="connsiteX27" fmla="*/ 898055 w 4097252"/>
              <a:gd name="connsiteY27" fmla="*/ 249914 h 1285592"/>
              <a:gd name="connsiteX28" fmla="*/ 784665 w 4097252"/>
              <a:gd name="connsiteY28" fmla="*/ 151646 h 1285592"/>
              <a:gd name="connsiteX29" fmla="*/ 467171 w 4097252"/>
              <a:gd name="connsiteY29" fmla="*/ 121410 h 1285592"/>
              <a:gd name="connsiteX30" fmla="*/ 225271 w 4097252"/>
              <a:gd name="connsiteY30" fmla="*/ 159205 h 1285592"/>
              <a:gd name="connsiteX31" fmla="*/ 74084 w 4097252"/>
              <a:gd name="connsiteY31" fmla="*/ 325506 h 1285592"/>
              <a:gd name="connsiteX32" fmla="*/ 0 w 4097252"/>
              <a:gd name="connsiteY32" fmla="*/ 635429 h 1285592"/>
              <a:gd name="connsiteX33" fmla="*/ 28728 w 4097252"/>
              <a:gd name="connsiteY33" fmla="*/ 945352 h 1285592"/>
              <a:gd name="connsiteX34" fmla="*/ 202594 w 4097252"/>
              <a:gd name="connsiteY34" fmla="*/ 1141889 h 1285592"/>
              <a:gd name="connsiteX35" fmla="*/ 309934 w 4097252"/>
              <a:gd name="connsiteY35" fmla="*/ 1202363 h 1285592"/>
              <a:gd name="connsiteX36" fmla="*/ 565443 w 4097252"/>
              <a:gd name="connsiteY36" fmla="*/ 1247716 h 1285592"/>
              <a:gd name="connsiteX0" fmla="*/ 565443 w 4097252"/>
              <a:gd name="connsiteY0" fmla="*/ 1247716 h 1264118"/>
              <a:gd name="connsiteX1" fmla="*/ 928294 w 4097252"/>
              <a:gd name="connsiteY1" fmla="*/ 1081417 h 1264118"/>
              <a:gd name="connsiteX2" fmla="*/ 1064361 w 4097252"/>
              <a:gd name="connsiteY2" fmla="*/ 854643 h 1264118"/>
              <a:gd name="connsiteX3" fmla="*/ 1253345 w 4097252"/>
              <a:gd name="connsiteY3" fmla="*/ 748815 h 1264118"/>
              <a:gd name="connsiteX4" fmla="*/ 1563280 w 4097252"/>
              <a:gd name="connsiteY4" fmla="*/ 718579 h 1264118"/>
              <a:gd name="connsiteX5" fmla="*/ 1759823 w 4097252"/>
              <a:gd name="connsiteY5" fmla="*/ 711020 h 1264118"/>
              <a:gd name="connsiteX6" fmla="*/ 1965436 w 4097252"/>
              <a:gd name="connsiteY6" fmla="*/ 809288 h 1264118"/>
              <a:gd name="connsiteX7" fmla="*/ 2099995 w 4097252"/>
              <a:gd name="connsiteY7" fmla="*/ 1066298 h 1264118"/>
              <a:gd name="connsiteX8" fmla="*/ 2281419 w 4097252"/>
              <a:gd name="connsiteY8" fmla="*/ 1225039 h 1264118"/>
              <a:gd name="connsiteX9" fmla="*/ 2545997 w 4097252"/>
              <a:gd name="connsiteY9" fmla="*/ 1262835 h 1264118"/>
              <a:gd name="connsiteX10" fmla="*/ 2871050 w 4097252"/>
              <a:gd name="connsiteY10" fmla="*/ 1255276 h 1264118"/>
              <a:gd name="connsiteX11" fmla="*/ 3317053 w 4097252"/>
              <a:gd name="connsiteY11" fmla="*/ 1255276 h 1264118"/>
              <a:gd name="connsiteX12" fmla="*/ 3823530 w 4097252"/>
              <a:gd name="connsiteY12" fmla="*/ 1187244 h 1264118"/>
              <a:gd name="connsiteX13" fmla="*/ 4088108 w 4097252"/>
              <a:gd name="connsiteY13" fmla="*/ 816847 h 1264118"/>
              <a:gd name="connsiteX14" fmla="*/ 4004955 w 4097252"/>
              <a:gd name="connsiteY14" fmla="*/ 234796 h 1264118"/>
              <a:gd name="connsiteX15" fmla="*/ 3702580 w 4097252"/>
              <a:gd name="connsiteY15" fmla="*/ 83614 h 1264118"/>
              <a:gd name="connsiteX16" fmla="*/ 3407765 w 4097252"/>
              <a:gd name="connsiteY16" fmla="*/ 30700 h 1264118"/>
              <a:gd name="connsiteX17" fmla="*/ 2954203 w 4097252"/>
              <a:gd name="connsiteY17" fmla="*/ 464 h 1264118"/>
              <a:gd name="connsiteX18" fmla="*/ 2402370 w 4097252"/>
              <a:gd name="connsiteY18" fmla="*/ 53377 h 1264118"/>
              <a:gd name="connsiteX19" fmla="*/ 2168029 w 4097252"/>
              <a:gd name="connsiteY19" fmla="*/ 121410 h 1264118"/>
              <a:gd name="connsiteX20" fmla="*/ 2084876 w 4097252"/>
              <a:gd name="connsiteY20" fmla="*/ 219678 h 1264118"/>
              <a:gd name="connsiteX21" fmla="*/ 1880773 w 4097252"/>
              <a:gd name="connsiteY21" fmla="*/ 408656 h 1264118"/>
              <a:gd name="connsiteX22" fmla="*/ 1684230 w 4097252"/>
              <a:gd name="connsiteY22" fmla="*/ 484246 h 1264118"/>
              <a:gd name="connsiteX23" fmla="*/ 1526993 w 4097252"/>
              <a:gd name="connsiteY23" fmla="*/ 491807 h 1264118"/>
              <a:gd name="connsiteX24" fmla="*/ 1381855 w 4097252"/>
              <a:gd name="connsiteY24" fmla="*/ 491806 h 1264118"/>
              <a:gd name="connsiteX25" fmla="*/ 1155074 w 4097252"/>
              <a:gd name="connsiteY25" fmla="*/ 506924 h 1264118"/>
              <a:gd name="connsiteX26" fmla="*/ 1034124 w 4097252"/>
              <a:gd name="connsiteY26" fmla="*/ 416214 h 1264118"/>
              <a:gd name="connsiteX27" fmla="*/ 898055 w 4097252"/>
              <a:gd name="connsiteY27" fmla="*/ 249914 h 1264118"/>
              <a:gd name="connsiteX28" fmla="*/ 784665 w 4097252"/>
              <a:gd name="connsiteY28" fmla="*/ 151646 h 1264118"/>
              <a:gd name="connsiteX29" fmla="*/ 467171 w 4097252"/>
              <a:gd name="connsiteY29" fmla="*/ 121410 h 1264118"/>
              <a:gd name="connsiteX30" fmla="*/ 225271 w 4097252"/>
              <a:gd name="connsiteY30" fmla="*/ 159205 h 1264118"/>
              <a:gd name="connsiteX31" fmla="*/ 74084 w 4097252"/>
              <a:gd name="connsiteY31" fmla="*/ 325506 h 1264118"/>
              <a:gd name="connsiteX32" fmla="*/ 0 w 4097252"/>
              <a:gd name="connsiteY32" fmla="*/ 635429 h 1264118"/>
              <a:gd name="connsiteX33" fmla="*/ 28728 w 4097252"/>
              <a:gd name="connsiteY33" fmla="*/ 945352 h 1264118"/>
              <a:gd name="connsiteX34" fmla="*/ 202594 w 4097252"/>
              <a:gd name="connsiteY34" fmla="*/ 1141889 h 1264118"/>
              <a:gd name="connsiteX35" fmla="*/ 309934 w 4097252"/>
              <a:gd name="connsiteY35" fmla="*/ 1202363 h 1264118"/>
              <a:gd name="connsiteX36" fmla="*/ 565443 w 4097252"/>
              <a:gd name="connsiteY36" fmla="*/ 1247716 h 1264118"/>
              <a:gd name="connsiteX0" fmla="*/ 565443 w 4097252"/>
              <a:gd name="connsiteY0" fmla="*/ 1247716 h 1260923"/>
              <a:gd name="connsiteX1" fmla="*/ 928294 w 4097252"/>
              <a:gd name="connsiteY1" fmla="*/ 1081417 h 1260923"/>
              <a:gd name="connsiteX2" fmla="*/ 1064361 w 4097252"/>
              <a:gd name="connsiteY2" fmla="*/ 854643 h 1260923"/>
              <a:gd name="connsiteX3" fmla="*/ 1253345 w 4097252"/>
              <a:gd name="connsiteY3" fmla="*/ 748815 h 1260923"/>
              <a:gd name="connsiteX4" fmla="*/ 1563280 w 4097252"/>
              <a:gd name="connsiteY4" fmla="*/ 718579 h 1260923"/>
              <a:gd name="connsiteX5" fmla="*/ 1759823 w 4097252"/>
              <a:gd name="connsiteY5" fmla="*/ 711020 h 1260923"/>
              <a:gd name="connsiteX6" fmla="*/ 1965436 w 4097252"/>
              <a:gd name="connsiteY6" fmla="*/ 809288 h 1260923"/>
              <a:gd name="connsiteX7" fmla="*/ 2099995 w 4097252"/>
              <a:gd name="connsiteY7" fmla="*/ 1066298 h 1260923"/>
              <a:gd name="connsiteX8" fmla="*/ 2281419 w 4097252"/>
              <a:gd name="connsiteY8" fmla="*/ 1225039 h 1260923"/>
              <a:gd name="connsiteX9" fmla="*/ 2568675 w 4097252"/>
              <a:gd name="connsiteY9" fmla="*/ 1240157 h 1260923"/>
              <a:gd name="connsiteX10" fmla="*/ 2871050 w 4097252"/>
              <a:gd name="connsiteY10" fmla="*/ 1255276 h 1260923"/>
              <a:gd name="connsiteX11" fmla="*/ 3317053 w 4097252"/>
              <a:gd name="connsiteY11" fmla="*/ 1255276 h 1260923"/>
              <a:gd name="connsiteX12" fmla="*/ 3823530 w 4097252"/>
              <a:gd name="connsiteY12" fmla="*/ 1187244 h 1260923"/>
              <a:gd name="connsiteX13" fmla="*/ 4088108 w 4097252"/>
              <a:gd name="connsiteY13" fmla="*/ 816847 h 1260923"/>
              <a:gd name="connsiteX14" fmla="*/ 4004955 w 4097252"/>
              <a:gd name="connsiteY14" fmla="*/ 234796 h 1260923"/>
              <a:gd name="connsiteX15" fmla="*/ 3702580 w 4097252"/>
              <a:gd name="connsiteY15" fmla="*/ 83614 h 1260923"/>
              <a:gd name="connsiteX16" fmla="*/ 3407765 w 4097252"/>
              <a:gd name="connsiteY16" fmla="*/ 30700 h 1260923"/>
              <a:gd name="connsiteX17" fmla="*/ 2954203 w 4097252"/>
              <a:gd name="connsiteY17" fmla="*/ 464 h 1260923"/>
              <a:gd name="connsiteX18" fmla="*/ 2402370 w 4097252"/>
              <a:gd name="connsiteY18" fmla="*/ 53377 h 1260923"/>
              <a:gd name="connsiteX19" fmla="*/ 2168029 w 4097252"/>
              <a:gd name="connsiteY19" fmla="*/ 121410 h 1260923"/>
              <a:gd name="connsiteX20" fmla="*/ 2084876 w 4097252"/>
              <a:gd name="connsiteY20" fmla="*/ 219678 h 1260923"/>
              <a:gd name="connsiteX21" fmla="*/ 1880773 w 4097252"/>
              <a:gd name="connsiteY21" fmla="*/ 408656 h 1260923"/>
              <a:gd name="connsiteX22" fmla="*/ 1684230 w 4097252"/>
              <a:gd name="connsiteY22" fmla="*/ 484246 h 1260923"/>
              <a:gd name="connsiteX23" fmla="*/ 1526993 w 4097252"/>
              <a:gd name="connsiteY23" fmla="*/ 491807 h 1260923"/>
              <a:gd name="connsiteX24" fmla="*/ 1381855 w 4097252"/>
              <a:gd name="connsiteY24" fmla="*/ 491806 h 1260923"/>
              <a:gd name="connsiteX25" fmla="*/ 1155074 w 4097252"/>
              <a:gd name="connsiteY25" fmla="*/ 506924 h 1260923"/>
              <a:gd name="connsiteX26" fmla="*/ 1034124 w 4097252"/>
              <a:gd name="connsiteY26" fmla="*/ 416214 h 1260923"/>
              <a:gd name="connsiteX27" fmla="*/ 898055 w 4097252"/>
              <a:gd name="connsiteY27" fmla="*/ 249914 h 1260923"/>
              <a:gd name="connsiteX28" fmla="*/ 784665 w 4097252"/>
              <a:gd name="connsiteY28" fmla="*/ 151646 h 1260923"/>
              <a:gd name="connsiteX29" fmla="*/ 467171 w 4097252"/>
              <a:gd name="connsiteY29" fmla="*/ 121410 h 1260923"/>
              <a:gd name="connsiteX30" fmla="*/ 225271 w 4097252"/>
              <a:gd name="connsiteY30" fmla="*/ 159205 h 1260923"/>
              <a:gd name="connsiteX31" fmla="*/ 74084 w 4097252"/>
              <a:gd name="connsiteY31" fmla="*/ 325506 h 1260923"/>
              <a:gd name="connsiteX32" fmla="*/ 0 w 4097252"/>
              <a:gd name="connsiteY32" fmla="*/ 635429 h 1260923"/>
              <a:gd name="connsiteX33" fmla="*/ 28728 w 4097252"/>
              <a:gd name="connsiteY33" fmla="*/ 945352 h 1260923"/>
              <a:gd name="connsiteX34" fmla="*/ 202594 w 4097252"/>
              <a:gd name="connsiteY34" fmla="*/ 1141889 h 1260923"/>
              <a:gd name="connsiteX35" fmla="*/ 309934 w 4097252"/>
              <a:gd name="connsiteY35" fmla="*/ 1202363 h 1260923"/>
              <a:gd name="connsiteX36" fmla="*/ 565443 w 4097252"/>
              <a:gd name="connsiteY36" fmla="*/ 1247716 h 1260923"/>
              <a:gd name="connsiteX0" fmla="*/ 565443 w 4097252"/>
              <a:gd name="connsiteY0" fmla="*/ 1247716 h 1264117"/>
              <a:gd name="connsiteX1" fmla="*/ 928294 w 4097252"/>
              <a:gd name="connsiteY1" fmla="*/ 1081417 h 1264117"/>
              <a:gd name="connsiteX2" fmla="*/ 1064361 w 4097252"/>
              <a:gd name="connsiteY2" fmla="*/ 854643 h 1264117"/>
              <a:gd name="connsiteX3" fmla="*/ 1253345 w 4097252"/>
              <a:gd name="connsiteY3" fmla="*/ 748815 h 1264117"/>
              <a:gd name="connsiteX4" fmla="*/ 1563280 w 4097252"/>
              <a:gd name="connsiteY4" fmla="*/ 718579 h 1264117"/>
              <a:gd name="connsiteX5" fmla="*/ 1759823 w 4097252"/>
              <a:gd name="connsiteY5" fmla="*/ 711020 h 1264117"/>
              <a:gd name="connsiteX6" fmla="*/ 1965436 w 4097252"/>
              <a:gd name="connsiteY6" fmla="*/ 809288 h 1264117"/>
              <a:gd name="connsiteX7" fmla="*/ 2099995 w 4097252"/>
              <a:gd name="connsiteY7" fmla="*/ 1066298 h 1264117"/>
              <a:gd name="connsiteX8" fmla="*/ 2281419 w 4097252"/>
              <a:gd name="connsiteY8" fmla="*/ 1225039 h 1264117"/>
              <a:gd name="connsiteX9" fmla="*/ 2538437 w 4097252"/>
              <a:gd name="connsiteY9" fmla="*/ 1262834 h 1264117"/>
              <a:gd name="connsiteX10" fmla="*/ 2871050 w 4097252"/>
              <a:gd name="connsiteY10" fmla="*/ 1255276 h 1264117"/>
              <a:gd name="connsiteX11" fmla="*/ 3317053 w 4097252"/>
              <a:gd name="connsiteY11" fmla="*/ 1255276 h 1264117"/>
              <a:gd name="connsiteX12" fmla="*/ 3823530 w 4097252"/>
              <a:gd name="connsiteY12" fmla="*/ 1187244 h 1264117"/>
              <a:gd name="connsiteX13" fmla="*/ 4088108 w 4097252"/>
              <a:gd name="connsiteY13" fmla="*/ 816847 h 1264117"/>
              <a:gd name="connsiteX14" fmla="*/ 4004955 w 4097252"/>
              <a:gd name="connsiteY14" fmla="*/ 234796 h 1264117"/>
              <a:gd name="connsiteX15" fmla="*/ 3702580 w 4097252"/>
              <a:gd name="connsiteY15" fmla="*/ 83614 h 1264117"/>
              <a:gd name="connsiteX16" fmla="*/ 3407765 w 4097252"/>
              <a:gd name="connsiteY16" fmla="*/ 30700 h 1264117"/>
              <a:gd name="connsiteX17" fmla="*/ 2954203 w 4097252"/>
              <a:gd name="connsiteY17" fmla="*/ 464 h 1264117"/>
              <a:gd name="connsiteX18" fmla="*/ 2402370 w 4097252"/>
              <a:gd name="connsiteY18" fmla="*/ 53377 h 1264117"/>
              <a:gd name="connsiteX19" fmla="*/ 2168029 w 4097252"/>
              <a:gd name="connsiteY19" fmla="*/ 121410 h 1264117"/>
              <a:gd name="connsiteX20" fmla="*/ 2084876 w 4097252"/>
              <a:gd name="connsiteY20" fmla="*/ 219678 h 1264117"/>
              <a:gd name="connsiteX21" fmla="*/ 1880773 w 4097252"/>
              <a:gd name="connsiteY21" fmla="*/ 408656 h 1264117"/>
              <a:gd name="connsiteX22" fmla="*/ 1684230 w 4097252"/>
              <a:gd name="connsiteY22" fmla="*/ 484246 h 1264117"/>
              <a:gd name="connsiteX23" fmla="*/ 1526993 w 4097252"/>
              <a:gd name="connsiteY23" fmla="*/ 491807 h 1264117"/>
              <a:gd name="connsiteX24" fmla="*/ 1381855 w 4097252"/>
              <a:gd name="connsiteY24" fmla="*/ 491806 h 1264117"/>
              <a:gd name="connsiteX25" fmla="*/ 1155074 w 4097252"/>
              <a:gd name="connsiteY25" fmla="*/ 506924 h 1264117"/>
              <a:gd name="connsiteX26" fmla="*/ 1034124 w 4097252"/>
              <a:gd name="connsiteY26" fmla="*/ 416214 h 1264117"/>
              <a:gd name="connsiteX27" fmla="*/ 898055 w 4097252"/>
              <a:gd name="connsiteY27" fmla="*/ 249914 h 1264117"/>
              <a:gd name="connsiteX28" fmla="*/ 784665 w 4097252"/>
              <a:gd name="connsiteY28" fmla="*/ 151646 h 1264117"/>
              <a:gd name="connsiteX29" fmla="*/ 467171 w 4097252"/>
              <a:gd name="connsiteY29" fmla="*/ 121410 h 1264117"/>
              <a:gd name="connsiteX30" fmla="*/ 225271 w 4097252"/>
              <a:gd name="connsiteY30" fmla="*/ 159205 h 1264117"/>
              <a:gd name="connsiteX31" fmla="*/ 74084 w 4097252"/>
              <a:gd name="connsiteY31" fmla="*/ 325506 h 1264117"/>
              <a:gd name="connsiteX32" fmla="*/ 0 w 4097252"/>
              <a:gd name="connsiteY32" fmla="*/ 635429 h 1264117"/>
              <a:gd name="connsiteX33" fmla="*/ 28728 w 4097252"/>
              <a:gd name="connsiteY33" fmla="*/ 945352 h 1264117"/>
              <a:gd name="connsiteX34" fmla="*/ 202594 w 4097252"/>
              <a:gd name="connsiteY34" fmla="*/ 1141889 h 1264117"/>
              <a:gd name="connsiteX35" fmla="*/ 309934 w 4097252"/>
              <a:gd name="connsiteY35" fmla="*/ 1202363 h 1264117"/>
              <a:gd name="connsiteX36" fmla="*/ 565443 w 4097252"/>
              <a:gd name="connsiteY36" fmla="*/ 1247716 h 1264117"/>
              <a:gd name="connsiteX0" fmla="*/ 565443 w 4090333"/>
              <a:gd name="connsiteY0" fmla="*/ 1247716 h 1264117"/>
              <a:gd name="connsiteX1" fmla="*/ 928294 w 4090333"/>
              <a:gd name="connsiteY1" fmla="*/ 1081417 h 1264117"/>
              <a:gd name="connsiteX2" fmla="*/ 1064361 w 4090333"/>
              <a:gd name="connsiteY2" fmla="*/ 854643 h 1264117"/>
              <a:gd name="connsiteX3" fmla="*/ 1253345 w 4090333"/>
              <a:gd name="connsiteY3" fmla="*/ 748815 h 1264117"/>
              <a:gd name="connsiteX4" fmla="*/ 1563280 w 4090333"/>
              <a:gd name="connsiteY4" fmla="*/ 718579 h 1264117"/>
              <a:gd name="connsiteX5" fmla="*/ 1759823 w 4090333"/>
              <a:gd name="connsiteY5" fmla="*/ 711020 h 1264117"/>
              <a:gd name="connsiteX6" fmla="*/ 1965436 w 4090333"/>
              <a:gd name="connsiteY6" fmla="*/ 809288 h 1264117"/>
              <a:gd name="connsiteX7" fmla="*/ 2099995 w 4090333"/>
              <a:gd name="connsiteY7" fmla="*/ 1066298 h 1264117"/>
              <a:gd name="connsiteX8" fmla="*/ 2281419 w 4090333"/>
              <a:gd name="connsiteY8" fmla="*/ 1225039 h 1264117"/>
              <a:gd name="connsiteX9" fmla="*/ 2538437 w 4090333"/>
              <a:gd name="connsiteY9" fmla="*/ 1262834 h 1264117"/>
              <a:gd name="connsiteX10" fmla="*/ 2871050 w 4090333"/>
              <a:gd name="connsiteY10" fmla="*/ 1255276 h 1264117"/>
              <a:gd name="connsiteX11" fmla="*/ 3317053 w 4090333"/>
              <a:gd name="connsiteY11" fmla="*/ 1255276 h 1264117"/>
              <a:gd name="connsiteX12" fmla="*/ 3823530 w 4090333"/>
              <a:gd name="connsiteY12" fmla="*/ 1187244 h 1264117"/>
              <a:gd name="connsiteX13" fmla="*/ 4088108 w 4090333"/>
              <a:gd name="connsiteY13" fmla="*/ 816847 h 1264117"/>
              <a:gd name="connsiteX14" fmla="*/ 3936921 w 4090333"/>
              <a:gd name="connsiteY14" fmla="*/ 295269 h 1264117"/>
              <a:gd name="connsiteX15" fmla="*/ 3702580 w 4090333"/>
              <a:gd name="connsiteY15" fmla="*/ 83614 h 1264117"/>
              <a:gd name="connsiteX16" fmla="*/ 3407765 w 4090333"/>
              <a:gd name="connsiteY16" fmla="*/ 30700 h 1264117"/>
              <a:gd name="connsiteX17" fmla="*/ 2954203 w 4090333"/>
              <a:gd name="connsiteY17" fmla="*/ 464 h 1264117"/>
              <a:gd name="connsiteX18" fmla="*/ 2402370 w 4090333"/>
              <a:gd name="connsiteY18" fmla="*/ 53377 h 1264117"/>
              <a:gd name="connsiteX19" fmla="*/ 2168029 w 4090333"/>
              <a:gd name="connsiteY19" fmla="*/ 121410 h 1264117"/>
              <a:gd name="connsiteX20" fmla="*/ 2084876 w 4090333"/>
              <a:gd name="connsiteY20" fmla="*/ 219678 h 1264117"/>
              <a:gd name="connsiteX21" fmla="*/ 1880773 w 4090333"/>
              <a:gd name="connsiteY21" fmla="*/ 408656 h 1264117"/>
              <a:gd name="connsiteX22" fmla="*/ 1684230 w 4090333"/>
              <a:gd name="connsiteY22" fmla="*/ 484246 h 1264117"/>
              <a:gd name="connsiteX23" fmla="*/ 1526993 w 4090333"/>
              <a:gd name="connsiteY23" fmla="*/ 491807 h 1264117"/>
              <a:gd name="connsiteX24" fmla="*/ 1381855 w 4090333"/>
              <a:gd name="connsiteY24" fmla="*/ 491806 h 1264117"/>
              <a:gd name="connsiteX25" fmla="*/ 1155074 w 4090333"/>
              <a:gd name="connsiteY25" fmla="*/ 506924 h 1264117"/>
              <a:gd name="connsiteX26" fmla="*/ 1034124 w 4090333"/>
              <a:gd name="connsiteY26" fmla="*/ 416214 h 1264117"/>
              <a:gd name="connsiteX27" fmla="*/ 898055 w 4090333"/>
              <a:gd name="connsiteY27" fmla="*/ 249914 h 1264117"/>
              <a:gd name="connsiteX28" fmla="*/ 784665 w 4090333"/>
              <a:gd name="connsiteY28" fmla="*/ 151646 h 1264117"/>
              <a:gd name="connsiteX29" fmla="*/ 467171 w 4090333"/>
              <a:gd name="connsiteY29" fmla="*/ 121410 h 1264117"/>
              <a:gd name="connsiteX30" fmla="*/ 225271 w 4090333"/>
              <a:gd name="connsiteY30" fmla="*/ 159205 h 1264117"/>
              <a:gd name="connsiteX31" fmla="*/ 74084 w 4090333"/>
              <a:gd name="connsiteY31" fmla="*/ 325506 h 1264117"/>
              <a:gd name="connsiteX32" fmla="*/ 0 w 4090333"/>
              <a:gd name="connsiteY32" fmla="*/ 635429 h 1264117"/>
              <a:gd name="connsiteX33" fmla="*/ 28728 w 4090333"/>
              <a:gd name="connsiteY33" fmla="*/ 945352 h 1264117"/>
              <a:gd name="connsiteX34" fmla="*/ 202594 w 4090333"/>
              <a:gd name="connsiteY34" fmla="*/ 1141889 h 1264117"/>
              <a:gd name="connsiteX35" fmla="*/ 309934 w 4090333"/>
              <a:gd name="connsiteY35" fmla="*/ 1202363 h 1264117"/>
              <a:gd name="connsiteX36" fmla="*/ 565443 w 4090333"/>
              <a:gd name="connsiteY36" fmla="*/ 1247716 h 1264117"/>
              <a:gd name="connsiteX0" fmla="*/ 565443 w 4045972"/>
              <a:gd name="connsiteY0" fmla="*/ 1247716 h 1264117"/>
              <a:gd name="connsiteX1" fmla="*/ 928294 w 4045972"/>
              <a:gd name="connsiteY1" fmla="*/ 1081417 h 1264117"/>
              <a:gd name="connsiteX2" fmla="*/ 1064361 w 4045972"/>
              <a:gd name="connsiteY2" fmla="*/ 854643 h 1264117"/>
              <a:gd name="connsiteX3" fmla="*/ 1253345 w 4045972"/>
              <a:gd name="connsiteY3" fmla="*/ 748815 h 1264117"/>
              <a:gd name="connsiteX4" fmla="*/ 1563280 w 4045972"/>
              <a:gd name="connsiteY4" fmla="*/ 718579 h 1264117"/>
              <a:gd name="connsiteX5" fmla="*/ 1759823 w 4045972"/>
              <a:gd name="connsiteY5" fmla="*/ 711020 h 1264117"/>
              <a:gd name="connsiteX6" fmla="*/ 1965436 w 4045972"/>
              <a:gd name="connsiteY6" fmla="*/ 809288 h 1264117"/>
              <a:gd name="connsiteX7" fmla="*/ 2099995 w 4045972"/>
              <a:gd name="connsiteY7" fmla="*/ 1066298 h 1264117"/>
              <a:gd name="connsiteX8" fmla="*/ 2281419 w 4045972"/>
              <a:gd name="connsiteY8" fmla="*/ 1225039 h 1264117"/>
              <a:gd name="connsiteX9" fmla="*/ 2538437 w 4045972"/>
              <a:gd name="connsiteY9" fmla="*/ 1262834 h 1264117"/>
              <a:gd name="connsiteX10" fmla="*/ 2871050 w 4045972"/>
              <a:gd name="connsiteY10" fmla="*/ 1255276 h 1264117"/>
              <a:gd name="connsiteX11" fmla="*/ 3317053 w 4045972"/>
              <a:gd name="connsiteY11" fmla="*/ 1255276 h 1264117"/>
              <a:gd name="connsiteX12" fmla="*/ 3823530 w 4045972"/>
              <a:gd name="connsiteY12" fmla="*/ 1187244 h 1264117"/>
              <a:gd name="connsiteX13" fmla="*/ 4042752 w 4045972"/>
              <a:gd name="connsiteY13" fmla="*/ 816847 h 1264117"/>
              <a:gd name="connsiteX14" fmla="*/ 3936921 w 4045972"/>
              <a:gd name="connsiteY14" fmla="*/ 295269 h 1264117"/>
              <a:gd name="connsiteX15" fmla="*/ 3702580 w 4045972"/>
              <a:gd name="connsiteY15" fmla="*/ 83614 h 1264117"/>
              <a:gd name="connsiteX16" fmla="*/ 3407765 w 4045972"/>
              <a:gd name="connsiteY16" fmla="*/ 30700 h 1264117"/>
              <a:gd name="connsiteX17" fmla="*/ 2954203 w 4045972"/>
              <a:gd name="connsiteY17" fmla="*/ 464 h 1264117"/>
              <a:gd name="connsiteX18" fmla="*/ 2402370 w 4045972"/>
              <a:gd name="connsiteY18" fmla="*/ 53377 h 1264117"/>
              <a:gd name="connsiteX19" fmla="*/ 2168029 w 4045972"/>
              <a:gd name="connsiteY19" fmla="*/ 121410 h 1264117"/>
              <a:gd name="connsiteX20" fmla="*/ 2084876 w 4045972"/>
              <a:gd name="connsiteY20" fmla="*/ 219678 h 1264117"/>
              <a:gd name="connsiteX21" fmla="*/ 1880773 w 4045972"/>
              <a:gd name="connsiteY21" fmla="*/ 408656 h 1264117"/>
              <a:gd name="connsiteX22" fmla="*/ 1684230 w 4045972"/>
              <a:gd name="connsiteY22" fmla="*/ 484246 h 1264117"/>
              <a:gd name="connsiteX23" fmla="*/ 1526993 w 4045972"/>
              <a:gd name="connsiteY23" fmla="*/ 491807 h 1264117"/>
              <a:gd name="connsiteX24" fmla="*/ 1381855 w 4045972"/>
              <a:gd name="connsiteY24" fmla="*/ 491806 h 1264117"/>
              <a:gd name="connsiteX25" fmla="*/ 1155074 w 4045972"/>
              <a:gd name="connsiteY25" fmla="*/ 506924 h 1264117"/>
              <a:gd name="connsiteX26" fmla="*/ 1034124 w 4045972"/>
              <a:gd name="connsiteY26" fmla="*/ 416214 h 1264117"/>
              <a:gd name="connsiteX27" fmla="*/ 898055 w 4045972"/>
              <a:gd name="connsiteY27" fmla="*/ 249914 h 1264117"/>
              <a:gd name="connsiteX28" fmla="*/ 784665 w 4045972"/>
              <a:gd name="connsiteY28" fmla="*/ 151646 h 1264117"/>
              <a:gd name="connsiteX29" fmla="*/ 467171 w 4045972"/>
              <a:gd name="connsiteY29" fmla="*/ 121410 h 1264117"/>
              <a:gd name="connsiteX30" fmla="*/ 225271 w 4045972"/>
              <a:gd name="connsiteY30" fmla="*/ 159205 h 1264117"/>
              <a:gd name="connsiteX31" fmla="*/ 74084 w 4045972"/>
              <a:gd name="connsiteY31" fmla="*/ 325506 h 1264117"/>
              <a:gd name="connsiteX32" fmla="*/ 0 w 4045972"/>
              <a:gd name="connsiteY32" fmla="*/ 635429 h 1264117"/>
              <a:gd name="connsiteX33" fmla="*/ 28728 w 4045972"/>
              <a:gd name="connsiteY33" fmla="*/ 945352 h 1264117"/>
              <a:gd name="connsiteX34" fmla="*/ 202594 w 4045972"/>
              <a:gd name="connsiteY34" fmla="*/ 1141889 h 1264117"/>
              <a:gd name="connsiteX35" fmla="*/ 309934 w 4045972"/>
              <a:gd name="connsiteY35" fmla="*/ 1202363 h 1264117"/>
              <a:gd name="connsiteX36" fmla="*/ 565443 w 4045972"/>
              <a:gd name="connsiteY36" fmla="*/ 1247716 h 1264117"/>
              <a:gd name="connsiteX0" fmla="*/ 565443 w 4045308"/>
              <a:gd name="connsiteY0" fmla="*/ 1247716 h 1264117"/>
              <a:gd name="connsiteX1" fmla="*/ 928294 w 4045308"/>
              <a:gd name="connsiteY1" fmla="*/ 1081417 h 1264117"/>
              <a:gd name="connsiteX2" fmla="*/ 1064361 w 4045308"/>
              <a:gd name="connsiteY2" fmla="*/ 854643 h 1264117"/>
              <a:gd name="connsiteX3" fmla="*/ 1253345 w 4045308"/>
              <a:gd name="connsiteY3" fmla="*/ 748815 h 1264117"/>
              <a:gd name="connsiteX4" fmla="*/ 1563280 w 4045308"/>
              <a:gd name="connsiteY4" fmla="*/ 718579 h 1264117"/>
              <a:gd name="connsiteX5" fmla="*/ 1759823 w 4045308"/>
              <a:gd name="connsiteY5" fmla="*/ 711020 h 1264117"/>
              <a:gd name="connsiteX6" fmla="*/ 1965436 w 4045308"/>
              <a:gd name="connsiteY6" fmla="*/ 809288 h 1264117"/>
              <a:gd name="connsiteX7" fmla="*/ 2099995 w 4045308"/>
              <a:gd name="connsiteY7" fmla="*/ 1066298 h 1264117"/>
              <a:gd name="connsiteX8" fmla="*/ 2281419 w 4045308"/>
              <a:gd name="connsiteY8" fmla="*/ 1225039 h 1264117"/>
              <a:gd name="connsiteX9" fmla="*/ 2538437 w 4045308"/>
              <a:gd name="connsiteY9" fmla="*/ 1262834 h 1264117"/>
              <a:gd name="connsiteX10" fmla="*/ 2871050 w 4045308"/>
              <a:gd name="connsiteY10" fmla="*/ 1255276 h 1264117"/>
              <a:gd name="connsiteX11" fmla="*/ 3317053 w 4045308"/>
              <a:gd name="connsiteY11" fmla="*/ 1255276 h 1264117"/>
              <a:gd name="connsiteX12" fmla="*/ 3838649 w 4045308"/>
              <a:gd name="connsiteY12" fmla="*/ 1179685 h 1264117"/>
              <a:gd name="connsiteX13" fmla="*/ 4042752 w 4045308"/>
              <a:gd name="connsiteY13" fmla="*/ 816847 h 1264117"/>
              <a:gd name="connsiteX14" fmla="*/ 3936921 w 4045308"/>
              <a:gd name="connsiteY14" fmla="*/ 295269 h 1264117"/>
              <a:gd name="connsiteX15" fmla="*/ 3702580 w 4045308"/>
              <a:gd name="connsiteY15" fmla="*/ 83614 h 1264117"/>
              <a:gd name="connsiteX16" fmla="*/ 3407765 w 4045308"/>
              <a:gd name="connsiteY16" fmla="*/ 30700 h 1264117"/>
              <a:gd name="connsiteX17" fmla="*/ 2954203 w 4045308"/>
              <a:gd name="connsiteY17" fmla="*/ 464 h 1264117"/>
              <a:gd name="connsiteX18" fmla="*/ 2402370 w 4045308"/>
              <a:gd name="connsiteY18" fmla="*/ 53377 h 1264117"/>
              <a:gd name="connsiteX19" fmla="*/ 2168029 w 4045308"/>
              <a:gd name="connsiteY19" fmla="*/ 121410 h 1264117"/>
              <a:gd name="connsiteX20" fmla="*/ 2084876 w 4045308"/>
              <a:gd name="connsiteY20" fmla="*/ 219678 h 1264117"/>
              <a:gd name="connsiteX21" fmla="*/ 1880773 w 4045308"/>
              <a:gd name="connsiteY21" fmla="*/ 408656 h 1264117"/>
              <a:gd name="connsiteX22" fmla="*/ 1684230 w 4045308"/>
              <a:gd name="connsiteY22" fmla="*/ 484246 h 1264117"/>
              <a:gd name="connsiteX23" fmla="*/ 1526993 w 4045308"/>
              <a:gd name="connsiteY23" fmla="*/ 491807 h 1264117"/>
              <a:gd name="connsiteX24" fmla="*/ 1381855 w 4045308"/>
              <a:gd name="connsiteY24" fmla="*/ 491806 h 1264117"/>
              <a:gd name="connsiteX25" fmla="*/ 1155074 w 4045308"/>
              <a:gd name="connsiteY25" fmla="*/ 506924 h 1264117"/>
              <a:gd name="connsiteX26" fmla="*/ 1034124 w 4045308"/>
              <a:gd name="connsiteY26" fmla="*/ 416214 h 1264117"/>
              <a:gd name="connsiteX27" fmla="*/ 898055 w 4045308"/>
              <a:gd name="connsiteY27" fmla="*/ 249914 h 1264117"/>
              <a:gd name="connsiteX28" fmla="*/ 784665 w 4045308"/>
              <a:gd name="connsiteY28" fmla="*/ 151646 h 1264117"/>
              <a:gd name="connsiteX29" fmla="*/ 467171 w 4045308"/>
              <a:gd name="connsiteY29" fmla="*/ 121410 h 1264117"/>
              <a:gd name="connsiteX30" fmla="*/ 225271 w 4045308"/>
              <a:gd name="connsiteY30" fmla="*/ 159205 h 1264117"/>
              <a:gd name="connsiteX31" fmla="*/ 74084 w 4045308"/>
              <a:gd name="connsiteY31" fmla="*/ 325506 h 1264117"/>
              <a:gd name="connsiteX32" fmla="*/ 0 w 4045308"/>
              <a:gd name="connsiteY32" fmla="*/ 635429 h 1264117"/>
              <a:gd name="connsiteX33" fmla="*/ 28728 w 4045308"/>
              <a:gd name="connsiteY33" fmla="*/ 945352 h 1264117"/>
              <a:gd name="connsiteX34" fmla="*/ 202594 w 4045308"/>
              <a:gd name="connsiteY34" fmla="*/ 1141889 h 1264117"/>
              <a:gd name="connsiteX35" fmla="*/ 309934 w 4045308"/>
              <a:gd name="connsiteY35" fmla="*/ 1202363 h 1264117"/>
              <a:gd name="connsiteX36" fmla="*/ 565443 w 4045308"/>
              <a:gd name="connsiteY36" fmla="*/ 1247716 h 1264117"/>
              <a:gd name="connsiteX0" fmla="*/ 565443 w 4045308"/>
              <a:gd name="connsiteY0" fmla="*/ 1247716 h 1293127"/>
              <a:gd name="connsiteX1" fmla="*/ 928294 w 4045308"/>
              <a:gd name="connsiteY1" fmla="*/ 1081417 h 1293127"/>
              <a:gd name="connsiteX2" fmla="*/ 1064361 w 4045308"/>
              <a:gd name="connsiteY2" fmla="*/ 854643 h 1293127"/>
              <a:gd name="connsiteX3" fmla="*/ 1253345 w 4045308"/>
              <a:gd name="connsiteY3" fmla="*/ 748815 h 1293127"/>
              <a:gd name="connsiteX4" fmla="*/ 1563280 w 4045308"/>
              <a:gd name="connsiteY4" fmla="*/ 718579 h 1293127"/>
              <a:gd name="connsiteX5" fmla="*/ 1759823 w 4045308"/>
              <a:gd name="connsiteY5" fmla="*/ 711020 h 1293127"/>
              <a:gd name="connsiteX6" fmla="*/ 1965436 w 4045308"/>
              <a:gd name="connsiteY6" fmla="*/ 809288 h 1293127"/>
              <a:gd name="connsiteX7" fmla="*/ 2099995 w 4045308"/>
              <a:gd name="connsiteY7" fmla="*/ 1066298 h 1293127"/>
              <a:gd name="connsiteX8" fmla="*/ 2281419 w 4045308"/>
              <a:gd name="connsiteY8" fmla="*/ 1225039 h 1293127"/>
              <a:gd name="connsiteX9" fmla="*/ 2538437 w 4045308"/>
              <a:gd name="connsiteY9" fmla="*/ 1262834 h 1293127"/>
              <a:gd name="connsiteX10" fmla="*/ 2961762 w 4045308"/>
              <a:gd name="connsiteY10" fmla="*/ 1293071 h 1293127"/>
              <a:gd name="connsiteX11" fmla="*/ 3317053 w 4045308"/>
              <a:gd name="connsiteY11" fmla="*/ 1255276 h 1293127"/>
              <a:gd name="connsiteX12" fmla="*/ 3838649 w 4045308"/>
              <a:gd name="connsiteY12" fmla="*/ 1179685 h 1293127"/>
              <a:gd name="connsiteX13" fmla="*/ 4042752 w 4045308"/>
              <a:gd name="connsiteY13" fmla="*/ 816847 h 1293127"/>
              <a:gd name="connsiteX14" fmla="*/ 3936921 w 4045308"/>
              <a:gd name="connsiteY14" fmla="*/ 295269 h 1293127"/>
              <a:gd name="connsiteX15" fmla="*/ 3702580 w 4045308"/>
              <a:gd name="connsiteY15" fmla="*/ 83614 h 1293127"/>
              <a:gd name="connsiteX16" fmla="*/ 3407765 w 4045308"/>
              <a:gd name="connsiteY16" fmla="*/ 30700 h 1293127"/>
              <a:gd name="connsiteX17" fmla="*/ 2954203 w 4045308"/>
              <a:gd name="connsiteY17" fmla="*/ 464 h 1293127"/>
              <a:gd name="connsiteX18" fmla="*/ 2402370 w 4045308"/>
              <a:gd name="connsiteY18" fmla="*/ 53377 h 1293127"/>
              <a:gd name="connsiteX19" fmla="*/ 2168029 w 4045308"/>
              <a:gd name="connsiteY19" fmla="*/ 121410 h 1293127"/>
              <a:gd name="connsiteX20" fmla="*/ 2084876 w 4045308"/>
              <a:gd name="connsiteY20" fmla="*/ 219678 h 1293127"/>
              <a:gd name="connsiteX21" fmla="*/ 1880773 w 4045308"/>
              <a:gd name="connsiteY21" fmla="*/ 408656 h 1293127"/>
              <a:gd name="connsiteX22" fmla="*/ 1684230 w 4045308"/>
              <a:gd name="connsiteY22" fmla="*/ 484246 h 1293127"/>
              <a:gd name="connsiteX23" fmla="*/ 1526993 w 4045308"/>
              <a:gd name="connsiteY23" fmla="*/ 491807 h 1293127"/>
              <a:gd name="connsiteX24" fmla="*/ 1381855 w 4045308"/>
              <a:gd name="connsiteY24" fmla="*/ 491806 h 1293127"/>
              <a:gd name="connsiteX25" fmla="*/ 1155074 w 4045308"/>
              <a:gd name="connsiteY25" fmla="*/ 506924 h 1293127"/>
              <a:gd name="connsiteX26" fmla="*/ 1034124 w 4045308"/>
              <a:gd name="connsiteY26" fmla="*/ 416214 h 1293127"/>
              <a:gd name="connsiteX27" fmla="*/ 898055 w 4045308"/>
              <a:gd name="connsiteY27" fmla="*/ 249914 h 1293127"/>
              <a:gd name="connsiteX28" fmla="*/ 784665 w 4045308"/>
              <a:gd name="connsiteY28" fmla="*/ 151646 h 1293127"/>
              <a:gd name="connsiteX29" fmla="*/ 467171 w 4045308"/>
              <a:gd name="connsiteY29" fmla="*/ 121410 h 1293127"/>
              <a:gd name="connsiteX30" fmla="*/ 225271 w 4045308"/>
              <a:gd name="connsiteY30" fmla="*/ 159205 h 1293127"/>
              <a:gd name="connsiteX31" fmla="*/ 74084 w 4045308"/>
              <a:gd name="connsiteY31" fmla="*/ 325506 h 1293127"/>
              <a:gd name="connsiteX32" fmla="*/ 0 w 4045308"/>
              <a:gd name="connsiteY32" fmla="*/ 635429 h 1293127"/>
              <a:gd name="connsiteX33" fmla="*/ 28728 w 4045308"/>
              <a:gd name="connsiteY33" fmla="*/ 945352 h 1293127"/>
              <a:gd name="connsiteX34" fmla="*/ 202594 w 4045308"/>
              <a:gd name="connsiteY34" fmla="*/ 1141889 h 1293127"/>
              <a:gd name="connsiteX35" fmla="*/ 309934 w 4045308"/>
              <a:gd name="connsiteY35" fmla="*/ 1202363 h 1293127"/>
              <a:gd name="connsiteX36" fmla="*/ 565443 w 4045308"/>
              <a:gd name="connsiteY36" fmla="*/ 1247716 h 1293127"/>
              <a:gd name="connsiteX0" fmla="*/ 565443 w 4045308"/>
              <a:gd name="connsiteY0" fmla="*/ 1247716 h 1293071"/>
              <a:gd name="connsiteX1" fmla="*/ 928294 w 4045308"/>
              <a:gd name="connsiteY1" fmla="*/ 1081417 h 1293071"/>
              <a:gd name="connsiteX2" fmla="*/ 1064361 w 4045308"/>
              <a:gd name="connsiteY2" fmla="*/ 854643 h 1293071"/>
              <a:gd name="connsiteX3" fmla="*/ 1253345 w 4045308"/>
              <a:gd name="connsiteY3" fmla="*/ 748815 h 1293071"/>
              <a:gd name="connsiteX4" fmla="*/ 1563280 w 4045308"/>
              <a:gd name="connsiteY4" fmla="*/ 718579 h 1293071"/>
              <a:gd name="connsiteX5" fmla="*/ 1759823 w 4045308"/>
              <a:gd name="connsiteY5" fmla="*/ 711020 h 1293071"/>
              <a:gd name="connsiteX6" fmla="*/ 1965436 w 4045308"/>
              <a:gd name="connsiteY6" fmla="*/ 809288 h 1293071"/>
              <a:gd name="connsiteX7" fmla="*/ 2099995 w 4045308"/>
              <a:gd name="connsiteY7" fmla="*/ 1066298 h 1293071"/>
              <a:gd name="connsiteX8" fmla="*/ 2281419 w 4045308"/>
              <a:gd name="connsiteY8" fmla="*/ 1225039 h 1293071"/>
              <a:gd name="connsiteX9" fmla="*/ 2538437 w 4045308"/>
              <a:gd name="connsiteY9" fmla="*/ 1262834 h 1293071"/>
              <a:gd name="connsiteX10" fmla="*/ 2961762 w 4045308"/>
              <a:gd name="connsiteY10" fmla="*/ 1293071 h 1293071"/>
              <a:gd name="connsiteX11" fmla="*/ 3415325 w 4045308"/>
              <a:gd name="connsiteY11" fmla="*/ 1262835 h 1293071"/>
              <a:gd name="connsiteX12" fmla="*/ 3838649 w 4045308"/>
              <a:gd name="connsiteY12" fmla="*/ 1179685 h 1293071"/>
              <a:gd name="connsiteX13" fmla="*/ 4042752 w 4045308"/>
              <a:gd name="connsiteY13" fmla="*/ 816847 h 1293071"/>
              <a:gd name="connsiteX14" fmla="*/ 3936921 w 4045308"/>
              <a:gd name="connsiteY14" fmla="*/ 295269 h 1293071"/>
              <a:gd name="connsiteX15" fmla="*/ 3702580 w 4045308"/>
              <a:gd name="connsiteY15" fmla="*/ 83614 h 1293071"/>
              <a:gd name="connsiteX16" fmla="*/ 3407765 w 4045308"/>
              <a:gd name="connsiteY16" fmla="*/ 30700 h 1293071"/>
              <a:gd name="connsiteX17" fmla="*/ 2954203 w 4045308"/>
              <a:gd name="connsiteY17" fmla="*/ 464 h 1293071"/>
              <a:gd name="connsiteX18" fmla="*/ 2402370 w 4045308"/>
              <a:gd name="connsiteY18" fmla="*/ 53377 h 1293071"/>
              <a:gd name="connsiteX19" fmla="*/ 2168029 w 4045308"/>
              <a:gd name="connsiteY19" fmla="*/ 121410 h 1293071"/>
              <a:gd name="connsiteX20" fmla="*/ 2084876 w 4045308"/>
              <a:gd name="connsiteY20" fmla="*/ 219678 h 1293071"/>
              <a:gd name="connsiteX21" fmla="*/ 1880773 w 4045308"/>
              <a:gd name="connsiteY21" fmla="*/ 408656 h 1293071"/>
              <a:gd name="connsiteX22" fmla="*/ 1684230 w 4045308"/>
              <a:gd name="connsiteY22" fmla="*/ 484246 h 1293071"/>
              <a:gd name="connsiteX23" fmla="*/ 1526993 w 4045308"/>
              <a:gd name="connsiteY23" fmla="*/ 491807 h 1293071"/>
              <a:gd name="connsiteX24" fmla="*/ 1381855 w 4045308"/>
              <a:gd name="connsiteY24" fmla="*/ 491806 h 1293071"/>
              <a:gd name="connsiteX25" fmla="*/ 1155074 w 4045308"/>
              <a:gd name="connsiteY25" fmla="*/ 506924 h 1293071"/>
              <a:gd name="connsiteX26" fmla="*/ 1034124 w 4045308"/>
              <a:gd name="connsiteY26" fmla="*/ 416214 h 1293071"/>
              <a:gd name="connsiteX27" fmla="*/ 898055 w 4045308"/>
              <a:gd name="connsiteY27" fmla="*/ 249914 h 1293071"/>
              <a:gd name="connsiteX28" fmla="*/ 784665 w 4045308"/>
              <a:gd name="connsiteY28" fmla="*/ 151646 h 1293071"/>
              <a:gd name="connsiteX29" fmla="*/ 467171 w 4045308"/>
              <a:gd name="connsiteY29" fmla="*/ 121410 h 1293071"/>
              <a:gd name="connsiteX30" fmla="*/ 225271 w 4045308"/>
              <a:gd name="connsiteY30" fmla="*/ 159205 h 1293071"/>
              <a:gd name="connsiteX31" fmla="*/ 74084 w 4045308"/>
              <a:gd name="connsiteY31" fmla="*/ 325506 h 1293071"/>
              <a:gd name="connsiteX32" fmla="*/ 0 w 4045308"/>
              <a:gd name="connsiteY32" fmla="*/ 635429 h 1293071"/>
              <a:gd name="connsiteX33" fmla="*/ 28728 w 4045308"/>
              <a:gd name="connsiteY33" fmla="*/ 945352 h 1293071"/>
              <a:gd name="connsiteX34" fmla="*/ 202594 w 4045308"/>
              <a:gd name="connsiteY34" fmla="*/ 1141889 h 1293071"/>
              <a:gd name="connsiteX35" fmla="*/ 309934 w 4045308"/>
              <a:gd name="connsiteY35" fmla="*/ 1202363 h 1293071"/>
              <a:gd name="connsiteX36" fmla="*/ 565443 w 4045308"/>
              <a:gd name="connsiteY36" fmla="*/ 1247716 h 1293071"/>
              <a:gd name="connsiteX0" fmla="*/ 565443 w 4045308"/>
              <a:gd name="connsiteY0" fmla="*/ 1247716 h 1293071"/>
              <a:gd name="connsiteX1" fmla="*/ 928294 w 4045308"/>
              <a:gd name="connsiteY1" fmla="*/ 1081417 h 1293071"/>
              <a:gd name="connsiteX2" fmla="*/ 1064361 w 4045308"/>
              <a:gd name="connsiteY2" fmla="*/ 854643 h 1293071"/>
              <a:gd name="connsiteX3" fmla="*/ 1253345 w 4045308"/>
              <a:gd name="connsiteY3" fmla="*/ 748815 h 1293071"/>
              <a:gd name="connsiteX4" fmla="*/ 1563280 w 4045308"/>
              <a:gd name="connsiteY4" fmla="*/ 718579 h 1293071"/>
              <a:gd name="connsiteX5" fmla="*/ 1759823 w 4045308"/>
              <a:gd name="connsiteY5" fmla="*/ 711020 h 1293071"/>
              <a:gd name="connsiteX6" fmla="*/ 1965436 w 4045308"/>
              <a:gd name="connsiteY6" fmla="*/ 809288 h 1293071"/>
              <a:gd name="connsiteX7" fmla="*/ 2099995 w 4045308"/>
              <a:gd name="connsiteY7" fmla="*/ 1066298 h 1293071"/>
              <a:gd name="connsiteX8" fmla="*/ 2281419 w 4045308"/>
              <a:gd name="connsiteY8" fmla="*/ 1225039 h 1293071"/>
              <a:gd name="connsiteX9" fmla="*/ 2538437 w 4045308"/>
              <a:gd name="connsiteY9" fmla="*/ 1262834 h 1293071"/>
              <a:gd name="connsiteX10" fmla="*/ 2961762 w 4045308"/>
              <a:gd name="connsiteY10" fmla="*/ 1293071 h 1293071"/>
              <a:gd name="connsiteX11" fmla="*/ 3415325 w 4045308"/>
              <a:gd name="connsiteY11" fmla="*/ 1262835 h 1293071"/>
              <a:gd name="connsiteX12" fmla="*/ 3838649 w 4045308"/>
              <a:gd name="connsiteY12" fmla="*/ 1179685 h 1293071"/>
              <a:gd name="connsiteX13" fmla="*/ 4042752 w 4045308"/>
              <a:gd name="connsiteY13" fmla="*/ 816847 h 1293071"/>
              <a:gd name="connsiteX14" fmla="*/ 3936921 w 4045308"/>
              <a:gd name="connsiteY14" fmla="*/ 295269 h 1293071"/>
              <a:gd name="connsiteX15" fmla="*/ 3702580 w 4045308"/>
              <a:gd name="connsiteY15" fmla="*/ 83614 h 1293071"/>
              <a:gd name="connsiteX16" fmla="*/ 3407765 w 4045308"/>
              <a:gd name="connsiteY16" fmla="*/ 30700 h 1293071"/>
              <a:gd name="connsiteX17" fmla="*/ 2954203 w 4045308"/>
              <a:gd name="connsiteY17" fmla="*/ 464 h 1293071"/>
              <a:gd name="connsiteX18" fmla="*/ 2402370 w 4045308"/>
              <a:gd name="connsiteY18" fmla="*/ 53377 h 1293071"/>
              <a:gd name="connsiteX19" fmla="*/ 2168029 w 4045308"/>
              <a:gd name="connsiteY19" fmla="*/ 121410 h 1293071"/>
              <a:gd name="connsiteX20" fmla="*/ 2084876 w 4045308"/>
              <a:gd name="connsiteY20" fmla="*/ 219678 h 1293071"/>
              <a:gd name="connsiteX21" fmla="*/ 1880773 w 4045308"/>
              <a:gd name="connsiteY21" fmla="*/ 408656 h 1293071"/>
              <a:gd name="connsiteX22" fmla="*/ 1684230 w 4045308"/>
              <a:gd name="connsiteY22" fmla="*/ 484246 h 1293071"/>
              <a:gd name="connsiteX23" fmla="*/ 1526993 w 4045308"/>
              <a:gd name="connsiteY23" fmla="*/ 491807 h 1293071"/>
              <a:gd name="connsiteX24" fmla="*/ 1381855 w 4045308"/>
              <a:gd name="connsiteY24" fmla="*/ 514484 h 1293071"/>
              <a:gd name="connsiteX25" fmla="*/ 1155074 w 4045308"/>
              <a:gd name="connsiteY25" fmla="*/ 506924 h 1293071"/>
              <a:gd name="connsiteX26" fmla="*/ 1034124 w 4045308"/>
              <a:gd name="connsiteY26" fmla="*/ 416214 h 1293071"/>
              <a:gd name="connsiteX27" fmla="*/ 898055 w 4045308"/>
              <a:gd name="connsiteY27" fmla="*/ 249914 h 1293071"/>
              <a:gd name="connsiteX28" fmla="*/ 784665 w 4045308"/>
              <a:gd name="connsiteY28" fmla="*/ 151646 h 1293071"/>
              <a:gd name="connsiteX29" fmla="*/ 467171 w 4045308"/>
              <a:gd name="connsiteY29" fmla="*/ 121410 h 1293071"/>
              <a:gd name="connsiteX30" fmla="*/ 225271 w 4045308"/>
              <a:gd name="connsiteY30" fmla="*/ 159205 h 1293071"/>
              <a:gd name="connsiteX31" fmla="*/ 74084 w 4045308"/>
              <a:gd name="connsiteY31" fmla="*/ 325506 h 1293071"/>
              <a:gd name="connsiteX32" fmla="*/ 0 w 4045308"/>
              <a:gd name="connsiteY32" fmla="*/ 635429 h 1293071"/>
              <a:gd name="connsiteX33" fmla="*/ 28728 w 4045308"/>
              <a:gd name="connsiteY33" fmla="*/ 945352 h 1293071"/>
              <a:gd name="connsiteX34" fmla="*/ 202594 w 4045308"/>
              <a:gd name="connsiteY34" fmla="*/ 1141889 h 1293071"/>
              <a:gd name="connsiteX35" fmla="*/ 309934 w 4045308"/>
              <a:gd name="connsiteY35" fmla="*/ 1202363 h 1293071"/>
              <a:gd name="connsiteX36" fmla="*/ 565443 w 4045308"/>
              <a:gd name="connsiteY36" fmla="*/ 1247716 h 1293071"/>
              <a:gd name="connsiteX0" fmla="*/ 565443 w 4045308"/>
              <a:gd name="connsiteY0" fmla="*/ 1247716 h 1293071"/>
              <a:gd name="connsiteX1" fmla="*/ 928294 w 4045308"/>
              <a:gd name="connsiteY1" fmla="*/ 1081417 h 1293071"/>
              <a:gd name="connsiteX2" fmla="*/ 1064361 w 4045308"/>
              <a:gd name="connsiteY2" fmla="*/ 854643 h 1293071"/>
              <a:gd name="connsiteX3" fmla="*/ 1253345 w 4045308"/>
              <a:gd name="connsiteY3" fmla="*/ 748815 h 1293071"/>
              <a:gd name="connsiteX4" fmla="*/ 1563280 w 4045308"/>
              <a:gd name="connsiteY4" fmla="*/ 718579 h 1293071"/>
              <a:gd name="connsiteX5" fmla="*/ 1759823 w 4045308"/>
              <a:gd name="connsiteY5" fmla="*/ 711020 h 1293071"/>
              <a:gd name="connsiteX6" fmla="*/ 1965436 w 4045308"/>
              <a:gd name="connsiteY6" fmla="*/ 809288 h 1293071"/>
              <a:gd name="connsiteX7" fmla="*/ 2099995 w 4045308"/>
              <a:gd name="connsiteY7" fmla="*/ 1066298 h 1293071"/>
              <a:gd name="connsiteX8" fmla="*/ 2281419 w 4045308"/>
              <a:gd name="connsiteY8" fmla="*/ 1225039 h 1293071"/>
              <a:gd name="connsiteX9" fmla="*/ 2538437 w 4045308"/>
              <a:gd name="connsiteY9" fmla="*/ 1262834 h 1293071"/>
              <a:gd name="connsiteX10" fmla="*/ 2961762 w 4045308"/>
              <a:gd name="connsiteY10" fmla="*/ 1293071 h 1293071"/>
              <a:gd name="connsiteX11" fmla="*/ 3415325 w 4045308"/>
              <a:gd name="connsiteY11" fmla="*/ 1262835 h 1293071"/>
              <a:gd name="connsiteX12" fmla="*/ 3838649 w 4045308"/>
              <a:gd name="connsiteY12" fmla="*/ 1179685 h 1293071"/>
              <a:gd name="connsiteX13" fmla="*/ 4042752 w 4045308"/>
              <a:gd name="connsiteY13" fmla="*/ 816847 h 1293071"/>
              <a:gd name="connsiteX14" fmla="*/ 3936921 w 4045308"/>
              <a:gd name="connsiteY14" fmla="*/ 295269 h 1293071"/>
              <a:gd name="connsiteX15" fmla="*/ 3702580 w 4045308"/>
              <a:gd name="connsiteY15" fmla="*/ 83614 h 1293071"/>
              <a:gd name="connsiteX16" fmla="*/ 3407765 w 4045308"/>
              <a:gd name="connsiteY16" fmla="*/ 30700 h 1293071"/>
              <a:gd name="connsiteX17" fmla="*/ 2954203 w 4045308"/>
              <a:gd name="connsiteY17" fmla="*/ 464 h 1293071"/>
              <a:gd name="connsiteX18" fmla="*/ 2402370 w 4045308"/>
              <a:gd name="connsiteY18" fmla="*/ 53377 h 1293071"/>
              <a:gd name="connsiteX19" fmla="*/ 2168029 w 4045308"/>
              <a:gd name="connsiteY19" fmla="*/ 121410 h 1293071"/>
              <a:gd name="connsiteX20" fmla="*/ 2084876 w 4045308"/>
              <a:gd name="connsiteY20" fmla="*/ 219678 h 1293071"/>
              <a:gd name="connsiteX21" fmla="*/ 1880773 w 4045308"/>
              <a:gd name="connsiteY21" fmla="*/ 408656 h 1293071"/>
              <a:gd name="connsiteX22" fmla="*/ 1684230 w 4045308"/>
              <a:gd name="connsiteY22" fmla="*/ 484246 h 1293071"/>
              <a:gd name="connsiteX23" fmla="*/ 1549671 w 4045308"/>
              <a:gd name="connsiteY23" fmla="*/ 514485 h 1293071"/>
              <a:gd name="connsiteX24" fmla="*/ 1381855 w 4045308"/>
              <a:gd name="connsiteY24" fmla="*/ 514484 h 1293071"/>
              <a:gd name="connsiteX25" fmla="*/ 1155074 w 4045308"/>
              <a:gd name="connsiteY25" fmla="*/ 506924 h 1293071"/>
              <a:gd name="connsiteX26" fmla="*/ 1034124 w 4045308"/>
              <a:gd name="connsiteY26" fmla="*/ 416214 h 1293071"/>
              <a:gd name="connsiteX27" fmla="*/ 898055 w 4045308"/>
              <a:gd name="connsiteY27" fmla="*/ 249914 h 1293071"/>
              <a:gd name="connsiteX28" fmla="*/ 784665 w 4045308"/>
              <a:gd name="connsiteY28" fmla="*/ 151646 h 1293071"/>
              <a:gd name="connsiteX29" fmla="*/ 467171 w 4045308"/>
              <a:gd name="connsiteY29" fmla="*/ 121410 h 1293071"/>
              <a:gd name="connsiteX30" fmla="*/ 225271 w 4045308"/>
              <a:gd name="connsiteY30" fmla="*/ 159205 h 1293071"/>
              <a:gd name="connsiteX31" fmla="*/ 74084 w 4045308"/>
              <a:gd name="connsiteY31" fmla="*/ 325506 h 1293071"/>
              <a:gd name="connsiteX32" fmla="*/ 0 w 4045308"/>
              <a:gd name="connsiteY32" fmla="*/ 635429 h 1293071"/>
              <a:gd name="connsiteX33" fmla="*/ 28728 w 4045308"/>
              <a:gd name="connsiteY33" fmla="*/ 945352 h 1293071"/>
              <a:gd name="connsiteX34" fmla="*/ 202594 w 4045308"/>
              <a:gd name="connsiteY34" fmla="*/ 1141889 h 1293071"/>
              <a:gd name="connsiteX35" fmla="*/ 309934 w 4045308"/>
              <a:gd name="connsiteY35" fmla="*/ 1202363 h 1293071"/>
              <a:gd name="connsiteX36" fmla="*/ 565443 w 4045308"/>
              <a:gd name="connsiteY36" fmla="*/ 1247716 h 1293071"/>
              <a:gd name="connsiteX0" fmla="*/ 565443 w 4045308"/>
              <a:gd name="connsiteY0" fmla="*/ 1247716 h 1293071"/>
              <a:gd name="connsiteX1" fmla="*/ 928294 w 4045308"/>
              <a:gd name="connsiteY1" fmla="*/ 1081417 h 1293071"/>
              <a:gd name="connsiteX2" fmla="*/ 1064361 w 4045308"/>
              <a:gd name="connsiteY2" fmla="*/ 854643 h 1293071"/>
              <a:gd name="connsiteX3" fmla="*/ 1253345 w 4045308"/>
              <a:gd name="connsiteY3" fmla="*/ 748815 h 1293071"/>
              <a:gd name="connsiteX4" fmla="*/ 1563280 w 4045308"/>
              <a:gd name="connsiteY4" fmla="*/ 718579 h 1293071"/>
              <a:gd name="connsiteX5" fmla="*/ 1759823 w 4045308"/>
              <a:gd name="connsiteY5" fmla="*/ 711020 h 1293071"/>
              <a:gd name="connsiteX6" fmla="*/ 1965436 w 4045308"/>
              <a:gd name="connsiteY6" fmla="*/ 809288 h 1293071"/>
              <a:gd name="connsiteX7" fmla="*/ 2099995 w 4045308"/>
              <a:gd name="connsiteY7" fmla="*/ 1066298 h 1293071"/>
              <a:gd name="connsiteX8" fmla="*/ 2281419 w 4045308"/>
              <a:gd name="connsiteY8" fmla="*/ 1225039 h 1293071"/>
              <a:gd name="connsiteX9" fmla="*/ 2538437 w 4045308"/>
              <a:gd name="connsiteY9" fmla="*/ 1262834 h 1293071"/>
              <a:gd name="connsiteX10" fmla="*/ 2961762 w 4045308"/>
              <a:gd name="connsiteY10" fmla="*/ 1293071 h 1293071"/>
              <a:gd name="connsiteX11" fmla="*/ 3415325 w 4045308"/>
              <a:gd name="connsiteY11" fmla="*/ 1262835 h 1293071"/>
              <a:gd name="connsiteX12" fmla="*/ 3838649 w 4045308"/>
              <a:gd name="connsiteY12" fmla="*/ 1179685 h 1293071"/>
              <a:gd name="connsiteX13" fmla="*/ 4042752 w 4045308"/>
              <a:gd name="connsiteY13" fmla="*/ 816847 h 1293071"/>
              <a:gd name="connsiteX14" fmla="*/ 3936921 w 4045308"/>
              <a:gd name="connsiteY14" fmla="*/ 295269 h 1293071"/>
              <a:gd name="connsiteX15" fmla="*/ 3702580 w 4045308"/>
              <a:gd name="connsiteY15" fmla="*/ 83614 h 1293071"/>
              <a:gd name="connsiteX16" fmla="*/ 3407765 w 4045308"/>
              <a:gd name="connsiteY16" fmla="*/ 30700 h 1293071"/>
              <a:gd name="connsiteX17" fmla="*/ 2954203 w 4045308"/>
              <a:gd name="connsiteY17" fmla="*/ 464 h 1293071"/>
              <a:gd name="connsiteX18" fmla="*/ 2402370 w 4045308"/>
              <a:gd name="connsiteY18" fmla="*/ 53377 h 1293071"/>
              <a:gd name="connsiteX19" fmla="*/ 2168029 w 4045308"/>
              <a:gd name="connsiteY19" fmla="*/ 121410 h 1293071"/>
              <a:gd name="connsiteX20" fmla="*/ 2084876 w 4045308"/>
              <a:gd name="connsiteY20" fmla="*/ 219678 h 1293071"/>
              <a:gd name="connsiteX21" fmla="*/ 1880773 w 4045308"/>
              <a:gd name="connsiteY21" fmla="*/ 408656 h 1293071"/>
              <a:gd name="connsiteX22" fmla="*/ 1729586 w 4045308"/>
              <a:gd name="connsiteY22" fmla="*/ 491805 h 1293071"/>
              <a:gd name="connsiteX23" fmla="*/ 1549671 w 4045308"/>
              <a:gd name="connsiteY23" fmla="*/ 514485 h 1293071"/>
              <a:gd name="connsiteX24" fmla="*/ 1381855 w 4045308"/>
              <a:gd name="connsiteY24" fmla="*/ 514484 h 1293071"/>
              <a:gd name="connsiteX25" fmla="*/ 1155074 w 4045308"/>
              <a:gd name="connsiteY25" fmla="*/ 506924 h 1293071"/>
              <a:gd name="connsiteX26" fmla="*/ 1034124 w 4045308"/>
              <a:gd name="connsiteY26" fmla="*/ 416214 h 1293071"/>
              <a:gd name="connsiteX27" fmla="*/ 898055 w 4045308"/>
              <a:gd name="connsiteY27" fmla="*/ 249914 h 1293071"/>
              <a:gd name="connsiteX28" fmla="*/ 784665 w 4045308"/>
              <a:gd name="connsiteY28" fmla="*/ 151646 h 1293071"/>
              <a:gd name="connsiteX29" fmla="*/ 467171 w 4045308"/>
              <a:gd name="connsiteY29" fmla="*/ 121410 h 1293071"/>
              <a:gd name="connsiteX30" fmla="*/ 225271 w 4045308"/>
              <a:gd name="connsiteY30" fmla="*/ 159205 h 1293071"/>
              <a:gd name="connsiteX31" fmla="*/ 74084 w 4045308"/>
              <a:gd name="connsiteY31" fmla="*/ 325506 h 1293071"/>
              <a:gd name="connsiteX32" fmla="*/ 0 w 4045308"/>
              <a:gd name="connsiteY32" fmla="*/ 635429 h 1293071"/>
              <a:gd name="connsiteX33" fmla="*/ 28728 w 4045308"/>
              <a:gd name="connsiteY33" fmla="*/ 945352 h 1293071"/>
              <a:gd name="connsiteX34" fmla="*/ 202594 w 4045308"/>
              <a:gd name="connsiteY34" fmla="*/ 1141889 h 1293071"/>
              <a:gd name="connsiteX35" fmla="*/ 309934 w 4045308"/>
              <a:gd name="connsiteY35" fmla="*/ 1202363 h 1293071"/>
              <a:gd name="connsiteX36" fmla="*/ 565443 w 4045308"/>
              <a:gd name="connsiteY36" fmla="*/ 1247716 h 1293071"/>
              <a:gd name="connsiteX0" fmla="*/ 565443 w 4045308"/>
              <a:gd name="connsiteY0" fmla="*/ 1247716 h 1293071"/>
              <a:gd name="connsiteX1" fmla="*/ 928294 w 4045308"/>
              <a:gd name="connsiteY1" fmla="*/ 1081417 h 1293071"/>
              <a:gd name="connsiteX2" fmla="*/ 1064361 w 4045308"/>
              <a:gd name="connsiteY2" fmla="*/ 854643 h 1293071"/>
              <a:gd name="connsiteX3" fmla="*/ 1253345 w 4045308"/>
              <a:gd name="connsiteY3" fmla="*/ 748815 h 1293071"/>
              <a:gd name="connsiteX4" fmla="*/ 1563280 w 4045308"/>
              <a:gd name="connsiteY4" fmla="*/ 718579 h 1293071"/>
              <a:gd name="connsiteX5" fmla="*/ 1790060 w 4045308"/>
              <a:gd name="connsiteY5" fmla="*/ 741257 h 1293071"/>
              <a:gd name="connsiteX6" fmla="*/ 1965436 w 4045308"/>
              <a:gd name="connsiteY6" fmla="*/ 809288 h 1293071"/>
              <a:gd name="connsiteX7" fmla="*/ 2099995 w 4045308"/>
              <a:gd name="connsiteY7" fmla="*/ 1066298 h 1293071"/>
              <a:gd name="connsiteX8" fmla="*/ 2281419 w 4045308"/>
              <a:gd name="connsiteY8" fmla="*/ 1225039 h 1293071"/>
              <a:gd name="connsiteX9" fmla="*/ 2538437 w 4045308"/>
              <a:gd name="connsiteY9" fmla="*/ 1262834 h 1293071"/>
              <a:gd name="connsiteX10" fmla="*/ 2961762 w 4045308"/>
              <a:gd name="connsiteY10" fmla="*/ 1293071 h 1293071"/>
              <a:gd name="connsiteX11" fmla="*/ 3415325 w 4045308"/>
              <a:gd name="connsiteY11" fmla="*/ 1262835 h 1293071"/>
              <a:gd name="connsiteX12" fmla="*/ 3838649 w 4045308"/>
              <a:gd name="connsiteY12" fmla="*/ 1179685 h 1293071"/>
              <a:gd name="connsiteX13" fmla="*/ 4042752 w 4045308"/>
              <a:gd name="connsiteY13" fmla="*/ 816847 h 1293071"/>
              <a:gd name="connsiteX14" fmla="*/ 3936921 w 4045308"/>
              <a:gd name="connsiteY14" fmla="*/ 295269 h 1293071"/>
              <a:gd name="connsiteX15" fmla="*/ 3702580 w 4045308"/>
              <a:gd name="connsiteY15" fmla="*/ 83614 h 1293071"/>
              <a:gd name="connsiteX16" fmla="*/ 3407765 w 4045308"/>
              <a:gd name="connsiteY16" fmla="*/ 30700 h 1293071"/>
              <a:gd name="connsiteX17" fmla="*/ 2954203 w 4045308"/>
              <a:gd name="connsiteY17" fmla="*/ 464 h 1293071"/>
              <a:gd name="connsiteX18" fmla="*/ 2402370 w 4045308"/>
              <a:gd name="connsiteY18" fmla="*/ 53377 h 1293071"/>
              <a:gd name="connsiteX19" fmla="*/ 2168029 w 4045308"/>
              <a:gd name="connsiteY19" fmla="*/ 121410 h 1293071"/>
              <a:gd name="connsiteX20" fmla="*/ 2084876 w 4045308"/>
              <a:gd name="connsiteY20" fmla="*/ 219678 h 1293071"/>
              <a:gd name="connsiteX21" fmla="*/ 1880773 w 4045308"/>
              <a:gd name="connsiteY21" fmla="*/ 408656 h 1293071"/>
              <a:gd name="connsiteX22" fmla="*/ 1729586 w 4045308"/>
              <a:gd name="connsiteY22" fmla="*/ 491805 h 1293071"/>
              <a:gd name="connsiteX23" fmla="*/ 1549671 w 4045308"/>
              <a:gd name="connsiteY23" fmla="*/ 514485 h 1293071"/>
              <a:gd name="connsiteX24" fmla="*/ 1381855 w 4045308"/>
              <a:gd name="connsiteY24" fmla="*/ 514484 h 1293071"/>
              <a:gd name="connsiteX25" fmla="*/ 1155074 w 4045308"/>
              <a:gd name="connsiteY25" fmla="*/ 506924 h 1293071"/>
              <a:gd name="connsiteX26" fmla="*/ 1034124 w 4045308"/>
              <a:gd name="connsiteY26" fmla="*/ 416214 h 1293071"/>
              <a:gd name="connsiteX27" fmla="*/ 898055 w 4045308"/>
              <a:gd name="connsiteY27" fmla="*/ 249914 h 1293071"/>
              <a:gd name="connsiteX28" fmla="*/ 784665 w 4045308"/>
              <a:gd name="connsiteY28" fmla="*/ 151646 h 1293071"/>
              <a:gd name="connsiteX29" fmla="*/ 467171 w 4045308"/>
              <a:gd name="connsiteY29" fmla="*/ 121410 h 1293071"/>
              <a:gd name="connsiteX30" fmla="*/ 225271 w 4045308"/>
              <a:gd name="connsiteY30" fmla="*/ 159205 h 1293071"/>
              <a:gd name="connsiteX31" fmla="*/ 74084 w 4045308"/>
              <a:gd name="connsiteY31" fmla="*/ 325506 h 1293071"/>
              <a:gd name="connsiteX32" fmla="*/ 0 w 4045308"/>
              <a:gd name="connsiteY32" fmla="*/ 635429 h 1293071"/>
              <a:gd name="connsiteX33" fmla="*/ 28728 w 4045308"/>
              <a:gd name="connsiteY33" fmla="*/ 945352 h 1293071"/>
              <a:gd name="connsiteX34" fmla="*/ 202594 w 4045308"/>
              <a:gd name="connsiteY34" fmla="*/ 1141889 h 1293071"/>
              <a:gd name="connsiteX35" fmla="*/ 309934 w 4045308"/>
              <a:gd name="connsiteY35" fmla="*/ 1202363 h 1293071"/>
              <a:gd name="connsiteX36" fmla="*/ 565443 w 4045308"/>
              <a:gd name="connsiteY36" fmla="*/ 1247716 h 1293071"/>
              <a:gd name="connsiteX0" fmla="*/ 565443 w 4045308"/>
              <a:gd name="connsiteY0" fmla="*/ 1247716 h 1293071"/>
              <a:gd name="connsiteX1" fmla="*/ 928294 w 4045308"/>
              <a:gd name="connsiteY1" fmla="*/ 1081417 h 1293071"/>
              <a:gd name="connsiteX2" fmla="*/ 1064361 w 4045308"/>
              <a:gd name="connsiteY2" fmla="*/ 854643 h 1293071"/>
              <a:gd name="connsiteX3" fmla="*/ 1253345 w 4045308"/>
              <a:gd name="connsiteY3" fmla="*/ 748815 h 1293071"/>
              <a:gd name="connsiteX4" fmla="*/ 1563280 w 4045308"/>
              <a:gd name="connsiteY4" fmla="*/ 718579 h 1293071"/>
              <a:gd name="connsiteX5" fmla="*/ 1790060 w 4045308"/>
              <a:gd name="connsiteY5" fmla="*/ 741257 h 1293071"/>
              <a:gd name="connsiteX6" fmla="*/ 1965436 w 4045308"/>
              <a:gd name="connsiteY6" fmla="*/ 809288 h 1293071"/>
              <a:gd name="connsiteX7" fmla="*/ 2099995 w 4045308"/>
              <a:gd name="connsiteY7" fmla="*/ 1066298 h 1293071"/>
              <a:gd name="connsiteX8" fmla="*/ 2281419 w 4045308"/>
              <a:gd name="connsiteY8" fmla="*/ 1225039 h 1293071"/>
              <a:gd name="connsiteX9" fmla="*/ 2538437 w 4045308"/>
              <a:gd name="connsiteY9" fmla="*/ 1262834 h 1293071"/>
              <a:gd name="connsiteX10" fmla="*/ 2961762 w 4045308"/>
              <a:gd name="connsiteY10" fmla="*/ 1293071 h 1293071"/>
              <a:gd name="connsiteX11" fmla="*/ 3415325 w 4045308"/>
              <a:gd name="connsiteY11" fmla="*/ 1262835 h 1293071"/>
              <a:gd name="connsiteX12" fmla="*/ 3838649 w 4045308"/>
              <a:gd name="connsiteY12" fmla="*/ 1179685 h 1293071"/>
              <a:gd name="connsiteX13" fmla="*/ 4042752 w 4045308"/>
              <a:gd name="connsiteY13" fmla="*/ 816847 h 1293071"/>
              <a:gd name="connsiteX14" fmla="*/ 3936921 w 4045308"/>
              <a:gd name="connsiteY14" fmla="*/ 295269 h 1293071"/>
              <a:gd name="connsiteX15" fmla="*/ 3702580 w 4045308"/>
              <a:gd name="connsiteY15" fmla="*/ 83614 h 1293071"/>
              <a:gd name="connsiteX16" fmla="*/ 3407765 w 4045308"/>
              <a:gd name="connsiteY16" fmla="*/ 30700 h 1293071"/>
              <a:gd name="connsiteX17" fmla="*/ 2954203 w 4045308"/>
              <a:gd name="connsiteY17" fmla="*/ 464 h 1293071"/>
              <a:gd name="connsiteX18" fmla="*/ 2402370 w 4045308"/>
              <a:gd name="connsiteY18" fmla="*/ 53377 h 1293071"/>
              <a:gd name="connsiteX19" fmla="*/ 2228504 w 4045308"/>
              <a:gd name="connsiteY19" fmla="*/ 121410 h 1293071"/>
              <a:gd name="connsiteX20" fmla="*/ 2084876 w 4045308"/>
              <a:gd name="connsiteY20" fmla="*/ 219678 h 1293071"/>
              <a:gd name="connsiteX21" fmla="*/ 1880773 w 4045308"/>
              <a:gd name="connsiteY21" fmla="*/ 408656 h 1293071"/>
              <a:gd name="connsiteX22" fmla="*/ 1729586 w 4045308"/>
              <a:gd name="connsiteY22" fmla="*/ 491805 h 1293071"/>
              <a:gd name="connsiteX23" fmla="*/ 1549671 w 4045308"/>
              <a:gd name="connsiteY23" fmla="*/ 514485 h 1293071"/>
              <a:gd name="connsiteX24" fmla="*/ 1381855 w 4045308"/>
              <a:gd name="connsiteY24" fmla="*/ 514484 h 1293071"/>
              <a:gd name="connsiteX25" fmla="*/ 1155074 w 4045308"/>
              <a:gd name="connsiteY25" fmla="*/ 506924 h 1293071"/>
              <a:gd name="connsiteX26" fmla="*/ 1034124 w 4045308"/>
              <a:gd name="connsiteY26" fmla="*/ 416214 h 1293071"/>
              <a:gd name="connsiteX27" fmla="*/ 898055 w 4045308"/>
              <a:gd name="connsiteY27" fmla="*/ 249914 h 1293071"/>
              <a:gd name="connsiteX28" fmla="*/ 784665 w 4045308"/>
              <a:gd name="connsiteY28" fmla="*/ 151646 h 1293071"/>
              <a:gd name="connsiteX29" fmla="*/ 467171 w 4045308"/>
              <a:gd name="connsiteY29" fmla="*/ 121410 h 1293071"/>
              <a:gd name="connsiteX30" fmla="*/ 225271 w 4045308"/>
              <a:gd name="connsiteY30" fmla="*/ 159205 h 1293071"/>
              <a:gd name="connsiteX31" fmla="*/ 74084 w 4045308"/>
              <a:gd name="connsiteY31" fmla="*/ 325506 h 1293071"/>
              <a:gd name="connsiteX32" fmla="*/ 0 w 4045308"/>
              <a:gd name="connsiteY32" fmla="*/ 635429 h 1293071"/>
              <a:gd name="connsiteX33" fmla="*/ 28728 w 4045308"/>
              <a:gd name="connsiteY33" fmla="*/ 945352 h 1293071"/>
              <a:gd name="connsiteX34" fmla="*/ 202594 w 4045308"/>
              <a:gd name="connsiteY34" fmla="*/ 1141889 h 1293071"/>
              <a:gd name="connsiteX35" fmla="*/ 309934 w 4045308"/>
              <a:gd name="connsiteY35" fmla="*/ 1202363 h 1293071"/>
              <a:gd name="connsiteX36" fmla="*/ 565443 w 4045308"/>
              <a:gd name="connsiteY36" fmla="*/ 1247716 h 1293071"/>
              <a:gd name="connsiteX0" fmla="*/ 565443 w 4045270"/>
              <a:gd name="connsiteY0" fmla="*/ 1247800 h 1293155"/>
              <a:gd name="connsiteX1" fmla="*/ 928294 w 4045270"/>
              <a:gd name="connsiteY1" fmla="*/ 1081501 h 1293155"/>
              <a:gd name="connsiteX2" fmla="*/ 1064361 w 4045270"/>
              <a:gd name="connsiteY2" fmla="*/ 854727 h 1293155"/>
              <a:gd name="connsiteX3" fmla="*/ 1253345 w 4045270"/>
              <a:gd name="connsiteY3" fmla="*/ 748899 h 1293155"/>
              <a:gd name="connsiteX4" fmla="*/ 1563280 w 4045270"/>
              <a:gd name="connsiteY4" fmla="*/ 718663 h 1293155"/>
              <a:gd name="connsiteX5" fmla="*/ 1790060 w 4045270"/>
              <a:gd name="connsiteY5" fmla="*/ 741341 h 1293155"/>
              <a:gd name="connsiteX6" fmla="*/ 1965436 w 4045270"/>
              <a:gd name="connsiteY6" fmla="*/ 809372 h 1293155"/>
              <a:gd name="connsiteX7" fmla="*/ 2099995 w 4045270"/>
              <a:gd name="connsiteY7" fmla="*/ 1066382 h 1293155"/>
              <a:gd name="connsiteX8" fmla="*/ 2281419 w 4045270"/>
              <a:gd name="connsiteY8" fmla="*/ 1225123 h 1293155"/>
              <a:gd name="connsiteX9" fmla="*/ 2538437 w 4045270"/>
              <a:gd name="connsiteY9" fmla="*/ 1262918 h 1293155"/>
              <a:gd name="connsiteX10" fmla="*/ 2961762 w 4045270"/>
              <a:gd name="connsiteY10" fmla="*/ 1293155 h 1293155"/>
              <a:gd name="connsiteX11" fmla="*/ 3415325 w 4045270"/>
              <a:gd name="connsiteY11" fmla="*/ 1262919 h 1293155"/>
              <a:gd name="connsiteX12" fmla="*/ 3838649 w 4045270"/>
              <a:gd name="connsiteY12" fmla="*/ 1179769 h 1293155"/>
              <a:gd name="connsiteX13" fmla="*/ 4042752 w 4045270"/>
              <a:gd name="connsiteY13" fmla="*/ 816931 h 1293155"/>
              <a:gd name="connsiteX14" fmla="*/ 3936921 w 4045270"/>
              <a:gd name="connsiteY14" fmla="*/ 295353 h 1293155"/>
              <a:gd name="connsiteX15" fmla="*/ 3710140 w 4045270"/>
              <a:gd name="connsiteY15" fmla="*/ 106376 h 1293155"/>
              <a:gd name="connsiteX16" fmla="*/ 3407765 w 4045270"/>
              <a:gd name="connsiteY16" fmla="*/ 30784 h 1293155"/>
              <a:gd name="connsiteX17" fmla="*/ 2954203 w 4045270"/>
              <a:gd name="connsiteY17" fmla="*/ 548 h 1293155"/>
              <a:gd name="connsiteX18" fmla="*/ 2402370 w 4045270"/>
              <a:gd name="connsiteY18" fmla="*/ 53461 h 1293155"/>
              <a:gd name="connsiteX19" fmla="*/ 2228504 w 4045270"/>
              <a:gd name="connsiteY19" fmla="*/ 121494 h 1293155"/>
              <a:gd name="connsiteX20" fmla="*/ 2084876 w 4045270"/>
              <a:gd name="connsiteY20" fmla="*/ 219762 h 1293155"/>
              <a:gd name="connsiteX21" fmla="*/ 1880773 w 4045270"/>
              <a:gd name="connsiteY21" fmla="*/ 408740 h 1293155"/>
              <a:gd name="connsiteX22" fmla="*/ 1729586 w 4045270"/>
              <a:gd name="connsiteY22" fmla="*/ 491889 h 1293155"/>
              <a:gd name="connsiteX23" fmla="*/ 1549671 w 4045270"/>
              <a:gd name="connsiteY23" fmla="*/ 514569 h 1293155"/>
              <a:gd name="connsiteX24" fmla="*/ 1381855 w 4045270"/>
              <a:gd name="connsiteY24" fmla="*/ 514568 h 1293155"/>
              <a:gd name="connsiteX25" fmla="*/ 1155074 w 4045270"/>
              <a:gd name="connsiteY25" fmla="*/ 507008 h 1293155"/>
              <a:gd name="connsiteX26" fmla="*/ 1034124 w 4045270"/>
              <a:gd name="connsiteY26" fmla="*/ 416298 h 1293155"/>
              <a:gd name="connsiteX27" fmla="*/ 898055 w 4045270"/>
              <a:gd name="connsiteY27" fmla="*/ 249998 h 1293155"/>
              <a:gd name="connsiteX28" fmla="*/ 784665 w 4045270"/>
              <a:gd name="connsiteY28" fmla="*/ 151730 h 1293155"/>
              <a:gd name="connsiteX29" fmla="*/ 467171 w 4045270"/>
              <a:gd name="connsiteY29" fmla="*/ 121494 h 1293155"/>
              <a:gd name="connsiteX30" fmla="*/ 225271 w 4045270"/>
              <a:gd name="connsiteY30" fmla="*/ 159289 h 1293155"/>
              <a:gd name="connsiteX31" fmla="*/ 74084 w 4045270"/>
              <a:gd name="connsiteY31" fmla="*/ 325590 h 1293155"/>
              <a:gd name="connsiteX32" fmla="*/ 0 w 4045270"/>
              <a:gd name="connsiteY32" fmla="*/ 635513 h 1293155"/>
              <a:gd name="connsiteX33" fmla="*/ 28728 w 4045270"/>
              <a:gd name="connsiteY33" fmla="*/ 945436 h 1293155"/>
              <a:gd name="connsiteX34" fmla="*/ 202594 w 4045270"/>
              <a:gd name="connsiteY34" fmla="*/ 1141973 h 1293155"/>
              <a:gd name="connsiteX35" fmla="*/ 309934 w 4045270"/>
              <a:gd name="connsiteY35" fmla="*/ 1202447 h 1293155"/>
              <a:gd name="connsiteX36" fmla="*/ 565443 w 4045270"/>
              <a:gd name="connsiteY36" fmla="*/ 1247800 h 1293155"/>
              <a:gd name="connsiteX0" fmla="*/ 565443 w 4002000"/>
              <a:gd name="connsiteY0" fmla="*/ 1247800 h 1293155"/>
              <a:gd name="connsiteX1" fmla="*/ 928294 w 4002000"/>
              <a:gd name="connsiteY1" fmla="*/ 1081501 h 1293155"/>
              <a:gd name="connsiteX2" fmla="*/ 1064361 w 4002000"/>
              <a:gd name="connsiteY2" fmla="*/ 854727 h 1293155"/>
              <a:gd name="connsiteX3" fmla="*/ 1253345 w 4002000"/>
              <a:gd name="connsiteY3" fmla="*/ 748899 h 1293155"/>
              <a:gd name="connsiteX4" fmla="*/ 1563280 w 4002000"/>
              <a:gd name="connsiteY4" fmla="*/ 718663 h 1293155"/>
              <a:gd name="connsiteX5" fmla="*/ 1790060 w 4002000"/>
              <a:gd name="connsiteY5" fmla="*/ 741341 h 1293155"/>
              <a:gd name="connsiteX6" fmla="*/ 1965436 w 4002000"/>
              <a:gd name="connsiteY6" fmla="*/ 809372 h 1293155"/>
              <a:gd name="connsiteX7" fmla="*/ 2099995 w 4002000"/>
              <a:gd name="connsiteY7" fmla="*/ 1066382 h 1293155"/>
              <a:gd name="connsiteX8" fmla="*/ 2281419 w 4002000"/>
              <a:gd name="connsiteY8" fmla="*/ 1225123 h 1293155"/>
              <a:gd name="connsiteX9" fmla="*/ 2538437 w 4002000"/>
              <a:gd name="connsiteY9" fmla="*/ 1262918 h 1293155"/>
              <a:gd name="connsiteX10" fmla="*/ 2961762 w 4002000"/>
              <a:gd name="connsiteY10" fmla="*/ 1293155 h 1293155"/>
              <a:gd name="connsiteX11" fmla="*/ 3415325 w 4002000"/>
              <a:gd name="connsiteY11" fmla="*/ 1262919 h 1293155"/>
              <a:gd name="connsiteX12" fmla="*/ 3838649 w 4002000"/>
              <a:gd name="connsiteY12" fmla="*/ 1179769 h 1293155"/>
              <a:gd name="connsiteX13" fmla="*/ 3997395 w 4002000"/>
              <a:gd name="connsiteY13" fmla="*/ 801812 h 1293155"/>
              <a:gd name="connsiteX14" fmla="*/ 3936921 w 4002000"/>
              <a:gd name="connsiteY14" fmla="*/ 295353 h 1293155"/>
              <a:gd name="connsiteX15" fmla="*/ 3710140 w 4002000"/>
              <a:gd name="connsiteY15" fmla="*/ 106376 h 1293155"/>
              <a:gd name="connsiteX16" fmla="*/ 3407765 w 4002000"/>
              <a:gd name="connsiteY16" fmla="*/ 30784 h 1293155"/>
              <a:gd name="connsiteX17" fmla="*/ 2954203 w 4002000"/>
              <a:gd name="connsiteY17" fmla="*/ 548 h 1293155"/>
              <a:gd name="connsiteX18" fmla="*/ 2402370 w 4002000"/>
              <a:gd name="connsiteY18" fmla="*/ 53461 h 1293155"/>
              <a:gd name="connsiteX19" fmla="*/ 2228504 w 4002000"/>
              <a:gd name="connsiteY19" fmla="*/ 121494 h 1293155"/>
              <a:gd name="connsiteX20" fmla="*/ 2084876 w 4002000"/>
              <a:gd name="connsiteY20" fmla="*/ 219762 h 1293155"/>
              <a:gd name="connsiteX21" fmla="*/ 1880773 w 4002000"/>
              <a:gd name="connsiteY21" fmla="*/ 408740 h 1293155"/>
              <a:gd name="connsiteX22" fmla="*/ 1729586 w 4002000"/>
              <a:gd name="connsiteY22" fmla="*/ 491889 h 1293155"/>
              <a:gd name="connsiteX23" fmla="*/ 1549671 w 4002000"/>
              <a:gd name="connsiteY23" fmla="*/ 514569 h 1293155"/>
              <a:gd name="connsiteX24" fmla="*/ 1381855 w 4002000"/>
              <a:gd name="connsiteY24" fmla="*/ 514568 h 1293155"/>
              <a:gd name="connsiteX25" fmla="*/ 1155074 w 4002000"/>
              <a:gd name="connsiteY25" fmla="*/ 507008 h 1293155"/>
              <a:gd name="connsiteX26" fmla="*/ 1034124 w 4002000"/>
              <a:gd name="connsiteY26" fmla="*/ 416298 h 1293155"/>
              <a:gd name="connsiteX27" fmla="*/ 898055 w 4002000"/>
              <a:gd name="connsiteY27" fmla="*/ 249998 h 1293155"/>
              <a:gd name="connsiteX28" fmla="*/ 784665 w 4002000"/>
              <a:gd name="connsiteY28" fmla="*/ 151730 h 1293155"/>
              <a:gd name="connsiteX29" fmla="*/ 467171 w 4002000"/>
              <a:gd name="connsiteY29" fmla="*/ 121494 h 1293155"/>
              <a:gd name="connsiteX30" fmla="*/ 225271 w 4002000"/>
              <a:gd name="connsiteY30" fmla="*/ 159289 h 1293155"/>
              <a:gd name="connsiteX31" fmla="*/ 74084 w 4002000"/>
              <a:gd name="connsiteY31" fmla="*/ 325590 h 1293155"/>
              <a:gd name="connsiteX32" fmla="*/ 0 w 4002000"/>
              <a:gd name="connsiteY32" fmla="*/ 635513 h 1293155"/>
              <a:gd name="connsiteX33" fmla="*/ 28728 w 4002000"/>
              <a:gd name="connsiteY33" fmla="*/ 945436 h 1293155"/>
              <a:gd name="connsiteX34" fmla="*/ 202594 w 4002000"/>
              <a:gd name="connsiteY34" fmla="*/ 1141973 h 1293155"/>
              <a:gd name="connsiteX35" fmla="*/ 309934 w 4002000"/>
              <a:gd name="connsiteY35" fmla="*/ 1202447 h 1293155"/>
              <a:gd name="connsiteX36" fmla="*/ 565443 w 4002000"/>
              <a:gd name="connsiteY36" fmla="*/ 1247800 h 1293155"/>
              <a:gd name="connsiteX0" fmla="*/ 565443 w 4002000"/>
              <a:gd name="connsiteY0" fmla="*/ 1247800 h 1302789"/>
              <a:gd name="connsiteX1" fmla="*/ 928294 w 4002000"/>
              <a:gd name="connsiteY1" fmla="*/ 1081501 h 1302789"/>
              <a:gd name="connsiteX2" fmla="*/ 1064361 w 4002000"/>
              <a:gd name="connsiteY2" fmla="*/ 854727 h 1302789"/>
              <a:gd name="connsiteX3" fmla="*/ 1253345 w 4002000"/>
              <a:gd name="connsiteY3" fmla="*/ 748899 h 1302789"/>
              <a:gd name="connsiteX4" fmla="*/ 1563280 w 4002000"/>
              <a:gd name="connsiteY4" fmla="*/ 718663 h 1302789"/>
              <a:gd name="connsiteX5" fmla="*/ 1790060 w 4002000"/>
              <a:gd name="connsiteY5" fmla="*/ 741341 h 1302789"/>
              <a:gd name="connsiteX6" fmla="*/ 1965436 w 4002000"/>
              <a:gd name="connsiteY6" fmla="*/ 809372 h 1302789"/>
              <a:gd name="connsiteX7" fmla="*/ 2099995 w 4002000"/>
              <a:gd name="connsiteY7" fmla="*/ 1066382 h 1302789"/>
              <a:gd name="connsiteX8" fmla="*/ 2281419 w 4002000"/>
              <a:gd name="connsiteY8" fmla="*/ 1225123 h 1302789"/>
              <a:gd name="connsiteX9" fmla="*/ 2538437 w 4002000"/>
              <a:gd name="connsiteY9" fmla="*/ 1262918 h 1302789"/>
              <a:gd name="connsiteX10" fmla="*/ 2961762 w 4002000"/>
              <a:gd name="connsiteY10" fmla="*/ 1293155 h 1302789"/>
              <a:gd name="connsiteX11" fmla="*/ 3460681 w 4002000"/>
              <a:gd name="connsiteY11" fmla="*/ 1293155 h 1302789"/>
              <a:gd name="connsiteX12" fmla="*/ 3838649 w 4002000"/>
              <a:gd name="connsiteY12" fmla="*/ 1179769 h 1302789"/>
              <a:gd name="connsiteX13" fmla="*/ 3997395 w 4002000"/>
              <a:gd name="connsiteY13" fmla="*/ 801812 h 1302789"/>
              <a:gd name="connsiteX14" fmla="*/ 3936921 w 4002000"/>
              <a:gd name="connsiteY14" fmla="*/ 295353 h 1302789"/>
              <a:gd name="connsiteX15" fmla="*/ 3710140 w 4002000"/>
              <a:gd name="connsiteY15" fmla="*/ 106376 h 1302789"/>
              <a:gd name="connsiteX16" fmla="*/ 3407765 w 4002000"/>
              <a:gd name="connsiteY16" fmla="*/ 30784 h 1302789"/>
              <a:gd name="connsiteX17" fmla="*/ 2954203 w 4002000"/>
              <a:gd name="connsiteY17" fmla="*/ 548 h 1302789"/>
              <a:gd name="connsiteX18" fmla="*/ 2402370 w 4002000"/>
              <a:gd name="connsiteY18" fmla="*/ 53461 h 1302789"/>
              <a:gd name="connsiteX19" fmla="*/ 2228504 w 4002000"/>
              <a:gd name="connsiteY19" fmla="*/ 121494 h 1302789"/>
              <a:gd name="connsiteX20" fmla="*/ 2084876 w 4002000"/>
              <a:gd name="connsiteY20" fmla="*/ 219762 h 1302789"/>
              <a:gd name="connsiteX21" fmla="*/ 1880773 w 4002000"/>
              <a:gd name="connsiteY21" fmla="*/ 408740 h 1302789"/>
              <a:gd name="connsiteX22" fmla="*/ 1729586 w 4002000"/>
              <a:gd name="connsiteY22" fmla="*/ 491889 h 1302789"/>
              <a:gd name="connsiteX23" fmla="*/ 1549671 w 4002000"/>
              <a:gd name="connsiteY23" fmla="*/ 514569 h 1302789"/>
              <a:gd name="connsiteX24" fmla="*/ 1381855 w 4002000"/>
              <a:gd name="connsiteY24" fmla="*/ 514568 h 1302789"/>
              <a:gd name="connsiteX25" fmla="*/ 1155074 w 4002000"/>
              <a:gd name="connsiteY25" fmla="*/ 507008 h 1302789"/>
              <a:gd name="connsiteX26" fmla="*/ 1034124 w 4002000"/>
              <a:gd name="connsiteY26" fmla="*/ 416298 h 1302789"/>
              <a:gd name="connsiteX27" fmla="*/ 898055 w 4002000"/>
              <a:gd name="connsiteY27" fmla="*/ 249998 h 1302789"/>
              <a:gd name="connsiteX28" fmla="*/ 784665 w 4002000"/>
              <a:gd name="connsiteY28" fmla="*/ 151730 h 1302789"/>
              <a:gd name="connsiteX29" fmla="*/ 467171 w 4002000"/>
              <a:gd name="connsiteY29" fmla="*/ 121494 h 1302789"/>
              <a:gd name="connsiteX30" fmla="*/ 225271 w 4002000"/>
              <a:gd name="connsiteY30" fmla="*/ 159289 h 1302789"/>
              <a:gd name="connsiteX31" fmla="*/ 74084 w 4002000"/>
              <a:gd name="connsiteY31" fmla="*/ 325590 h 1302789"/>
              <a:gd name="connsiteX32" fmla="*/ 0 w 4002000"/>
              <a:gd name="connsiteY32" fmla="*/ 635513 h 1302789"/>
              <a:gd name="connsiteX33" fmla="*/ 28728 w 4002000"/>
              <a:gd name="connsiteY33" fmla="*/ 945436 h 1302789"/>
              <a:gd name="connsiteX34" fmla="*/ 202594 w 4002000"/>
              <a:gd name="connsiteY34" fmla="*/ 1141973 h 1302789"/>
              <a:gd name="connsiteX35" fmla="*/ 309934 w 4002000"/>
              <a:gd name="connsiteY35" fmla="*/ 1202447 h 1302789"/>
              <a:gd name="connsiteX36" fmla="*/ 565443 w 4002000"/>
              <a:gd name="connsiteY36" fmla="*/ 1247800 h 1302789"/>
              <a:gd name="connsiteX0" fmla="*/ 565443 w 4002000"/>
              <a:gd name="connsiteY0" fmla="*/ 1247800 h 1302789"/>
              <a:gd name="connsiteX1" fmla="*/ 928294 w 4002000"/>
              <a:gd name="connsiteY1" fmla="*/ 1081501 h 1302789"/>
              <a:gd name="connsiteX2" fmla="*/ 1064361 w 4002000"/>
              <a:gd name="connsiteY2" fmla="*/ 854727 h 1302789"/>
              <a:gd name="connsiteX3" fmla="*/ 1253345 w 4002000"/>
              <a:gd name="connsiteY3" fmla="*/ 748899 h 1302789"/>
              <a:gd name="connsiteX4" fmla="*/ 1563280 w 4002000"/>
              <a:gd name="connsiteY4" fmla="*/ 718663 h 1302789"/>
              <a:gd name="connsiteX5" fmla="*/ 1790060 w 4002000"/>
              <a:gd name="connsiteY5" fmla="*/ 741341 h 1302789"/>
              <a:gd name="connsiteX6" fmla="*/ 1965436 w 4002000"/>
              <a:gd name="connsiteY6" fmla="*/ 809372 h 1302789"/>
              <a:gd name="connsiteX7" fmla="*/ 2099995 w 4002000"/>
              <a:gd name="connsiteY7" fmla="*/ 1066382 h 1302789"/>
              <a:gd name="connsiteX8" fmla="*/ 2281419 w 4002000"/>
              <a:gd name="connsiteY8" fmla="*/ 1225123 h 1302789"/>
              <a:gd name="connsiteX9" fmla="*/ 2538437 w 4002000"/>
              <a:gd name="connsiteY9" fmla="*/ 1262918 h 1302789"/>
              <a:gd name="connsiteX10" fmla="*/ 2961762 w 4002000"/>
              <a:gd name="connsiteY10" fmla="*/ 1293155 h 1302789"/>
              <a:gd name="connsiteX11" fmla="*/ 3460681 w 4002000"/>
              <a:gd name="connsiteY11" fmla="*/ 1293155 h 1302789"/>
              <a:gd name="connsiteX12" fmla="*/ 3838649 w 4002000"/>
              <a:gd name="connsiteY12" fmla="*/ 1179769 h 1302789"/>
              <a:gd name="connsiteX13" fmla="*/ 3997395 w 4002000"/>
              <a:gd name="connsiteY13" fmla="*/ 801812 h 1302789"/>
              <a:gd name="connsiteX14" fmla="*/ 3936921 w 4002000"/>
              <a:gd name="connsiteY14" fmla="*/ 295353 h 1302789"/>
              <a:gd name="connsiteX15" fmla="*/ 3710140 w 4002000"/>
              <a:gd name="connsiteY15" fmla="*/ 106376 h 1302789"/>
              <a:gd name="connsiteX16" fmla="*/ 3407765 w 4002000"/>
              <a:gd name="connsiteY16" fmla="*/ 30784 h 1302789"/>
              <a:gd name="connsiteX17" fmla="*/ 2954203 w 4002000"/>
              <a:gd name="connsiteY17" fmla="*/ 548 h 1302789"/>
              <a:gd name="connsiteX18" fmla="*/ 2402370 w 4002000"/>
              <a:gd name="connsiteY18" fmla="*/ 53461 h 1302789"/>
              <a:gd name="connsiteX19" fmla="*/ 2228504 w 4002000"/>
              <a:gd name="connsiteY19" fmla="*/ 121494 h 1302789"/>
              <a:gd name="connsiteX20" fmla="*/ 2084876 w 4002000"/>
              <a:gd name="connsiteY20" fmla="*/ 219762 h 1302789"/>
              <a:gd name="connsiteX21" fmla="*/ 1880773 w 4002000"/>
              <a:gd name="connsiteY21" fmla="*/ 408740 h 1302789"/>
              <a:gd name="connsiteX22" fmla="*/ 1729586 w 4002000"/>
              <a:gd name="connsiteY22" fmla="*/ 491889 h 1302789"/>
              <a:gd name="connsiteX23" fmla="*/ 1549671 w 4002000"/>
              <a:gd name="connsiteY23" fmla="*/ 514569 h 1302789"/>
              <a:gd name="connsiteX24" fmla="*/ 1381855 w 4002000"/>
              <a:gd name="connsiteY24" fmla="*/ 514568 h 1302789"/>
              <a:gd name="connsiteX25" fmla="*/ 1155074 w 4002000"/>
              <a:gd name="connsiteY25" fmla="*/ 507008 h 1302789"/>
              <a:gd name="connsiteX26" fmla="*/ 1034124 w 4002000"/>
              <a:gd name="connsiteY26" fmla="*/ 416298 h 1302789"/>
              <a:gd name="connsiteX27" fmla="*/ 898055 w 4002000"/>
              <a:gd name="connsiteY27" fmla="*/ 249998 h 1302789"/>
              <a:gd name="connsiteX28" fmla="*/ 784665 w 4002000"/>
              <a:gd name="connsiteY28" fmla="*/ 151730 h 1302789"/>
              <a:gd name="connsiteX29" fmla="*/ 467171 w 4002000"/>
              <a:gd name="connsiteY29" fmla="*/ 121494 h 1302789"/>
              <a:gd name="connsiteX30" fmla="*/ 225271 w 4002000"/>
              <a:gd name="connsiteY30" fmla="*/ 159289 h 1302789"/>
              <a:gd name="connsiteX31" fmla="*/ 74084 w 4002000"/>
              <a:gd name="connsiteY31" fmla="*/ 325590 h 1302789"/>
              <a:gd name="connsiteX32" fmla="*/ 0 w 4002000"/>
              <a:gd name="connsiteY32" fmla="*/ 635513 h 1302789"/>
              <a:gd name="connsiteX33" fmla="*/ 28728 w 4002000"/>
              <a:gd name="connsiteY33" fmla="*/ 945436 h 1302789"/>
              <a:gd name="connsiteX34" fmla="*/ 202594 w 4002000"/>
              <a:gd name="connsiteY34" fmla="*/ 1141973 h 1302789"/>
              <a:gd name="connsiteX35" fmla="*/ 309934 w 4002000"/>
              <a:gd name="connsiteY35" fmla="*/ 1202447 h 1302789"/>
              <a:gd name="connsiteX36" fmla="*/ 565443 w 4002000"/>
              <a:gd name="connsiteY36" fmla="*/ 1247800 h 1302789"/>
              <a:gd name="connsiteX0" fmla="*/ 565443 w 4002000"/>
              <a:gd name="connsiteY0" fmla="*/ 1247800 h 1302789"/>
              <a:gd name="connsiteX1" fmla="*/ 928294 w 4002000"/>
              <a:gd name="connsiteY1" fmla="*/ 1081501 h 1302789"/>
              <a:gd name="connsiteX2" fmla="*/ 1064361 w 4002000"/>
              <a:gd name="connsiteY2" fmla="*/ 854727 h 1302789"/>
              <a:gd name="connsiteX3" fmla="*/ 1253345 w 4002000"/>
              <a:gd name="connsiteY3" fmla="*/ 748899 h 1302789"/>
              <a:gd name="connsiteX4" fmla="*/ 1563280 w 4002000"/>
              <a:gd name="connsiteY4" fmla="*/ 718663 h 1302789"/>
              <a:gd name="connsiteX5" fmla="*/ 1790060 w 4002000"/>
              <a:gd name="connsiteY5" fmla="*/ 741341 h 1302789"/>
              <a:gd name="connsiteX6" fmla="*/ 1965436 w 4002000"/>
              <a:gd name="connsiteY6" fmla="*/ 809372 h 1302789"/>
              <a:gd name="connsiteX7" fmla="*/ 2099995 w 4002000"/>
              <a:gd name="connsiteY7" fmla="*/ 1066382 h 1302789"/>
              <a:gd name="connsiteX8" fmla="*/ 2281419 w 4002000"/>
              <a:gd name="connsiteY8" fmla="*/ 1225123 h 1302789"/>
              <a:gd name="connsiteX9" fmla="*/ 2538437 w 4002000"/>
              <a:gd name="connsiteY9" fmla="*/ 1262918 h 1302789"/>
              <a:gd name="connsiteX10" fmla="*/ 2961762 w 4002000"/>
              <a:gd name="connsiteY10" fmla="*/ 1293155 h 1302789"/>
              <a:gd name="connsiteX11" fmla="*/ 3460681 w 4002000"/>
              <a:gd name="connsiteY11" fmla="*/ 1293155 h 1302789"/>
              <a:gd name="connsiteX12" fmla="*/ 3838649 w 4002000"/>
              <a:gd name="connsiteY12" fmla="*/ 1179769 h 1302789"/>
              <a:gd name="connsiteX13" fmla="*/ 3997395 w 4002000"/>
              <a:gd name="connsiteY13" fmla="*/ 801812 h 1302789"/>
              <a:gd name="connsiteX14" fmla="*/ 3936921 w 4002000"/>
              <a:gd name="connsiteY14" fmla="*/ 295353 h 1302789"/>
              <a:gd name="connsiteX15" fmla="*/ 3710140 w 4002000"/>
              <a:gd name="connsiteY15" fmla="*/ 106376 h 1302789"/>
              <a:gd name="connsiteX16" fmla="*/ 3407765 w 4002000"/>
              <a:gd name="connsiteY16" fmla="*/ 30784 h 1302789"/>
              <a:gd name="connsiteX17" fmla="*/ 2954203 w 4002000"/>
              <a:gd name="connsiteY17" fmla="*/ 548 h 1302789"/>
              <a:gd name="connsiteX18" fmla="*/ 2402370 w 4002000"/>
              <a:gd name="connsiteY18" fmla="*/ 53461 h 1302789"/>
              <a:gd name="connsiteX19" fmla="*/ 2228504 w 4002000"/>
              <a:gd name="connsiteY19" fmla="*/ 121494 h 1302789"/>
              <a:gd name="connsiteX20" fmla="*/ 2084876 w 4002000"/>
              <a:gd name="connsiteY20" fmla="*/ 219762 h 1302789"/>
              <a:gd name="connsiteX21" fmla="*/ 1880773 w 4002000"/>
              <a:gd name="connsiteY21" fmla="*/ 408740 h 1302789"/>
              <a:gd name="connsiteX22" fmla="*/ 1729586 w 4002000"/>
              <a:gd name="connsiteY22" fmla="*/ 491889 h 1302789"/>
              <a:gd name="connsiteX23" fmla="*/ 1549671 w 4002000"/>
              <a:gd name="connsiteY23" fmla="*/ 514569 h 1302789"/>
              <a:gd name="connsiteX24" fmla="*/ 1381855 w 4002000"/>
              <a:gd name="connsiteY24" fmla="*/ 514568 h 1302789"/>
              <a:gd name="connsiteX25" fmla="*/ 1155074 w 4002000"/>
              <a:gd name="connsiteY25" fmla="*/ 507008 h 1302789"/>
              <a:gd name="connsiteX26" fmla="*/ 1034124 w 4002000"/>
              <a:gd name="connsiteY26" fmla="*/ 416298 h 1302789"/>
              <a:gd name="connsiteX27" fmla="*/ 898055 w 4002000"/>
              <a:gd name="connsiteY27" fmla="*/ 249998 h 1302789"/>
              <a:gd name="connsiteX28" fmla="*/ 784665 w 4002000"/>
              <a:gd name="connsiteY28" fmla="*/ 151730 h 1302789"/>
              <a:gd name="connsiteX29" fmla="*/ 467171 w 4002000"/>
              <a:gd name="connsiteY29" fmla="*/ 121494 h 1302789"/>
              <a:gd name="connsiteX30" fmla="*/ 225271 w 4002000"/>
              <a:gd name="connsiteY30" fmla="*/ 159289 h 1302789"/>
              <a:gd name="connsiteX31" fmla="*/ 74084 w 4002000"/>
              <a:gd name="connsiteY31" fmla="*/ 325590 h 1302789"/>
              <a:gd name="connsiteX32" fmla="*/ 0 w 4002000"/>
              <a:gd name="connsiteY32" fmla="*/ 635513 h 1302789"/>
              <a:gd name="connsiteX33" fmla="*/ 28728 w 4002000"/>
              <a:gd name="connsiteY33" fmla="*/ 945436 h 1302789"/>
              <a:gd name="connsiteX34" fmla="*/ 202594 w 4002000"/>
              <a:gd name="connsiteY34" fmla="*/ 1141973 h 1302789"/>
              <a:gd name="connsiteX35" fmla="*/ 309934 w 4002000"/>
              <a:gd name="connsiteY35" fmla="*/ 1202447 h 1302789"/>
              <a:gd name="connsiteX36" fmla="*/ 565443 w 4002000"/>
              <a:gd name="connsiteY36" fmla="*/ 1247800 h 1302789"/>
              <a:gd name="connsiteX0" fmla="*/ 565443 w 4002000"/>
              <a:gd name="connsiteY0" fmla="*/ 1247800 h 1302789"/>
              <a:gd name="connsiteX1" fmla="*/ 928294 w 4002000"/>
              <a:gd name="connsiteY1" fmla="*/ 1081501 h 1302789"/>
              <a:gd name="connsiteX2" fmla="*/ 1064361 w 4002000"/>
              <a:gd name="connsiteY2" fmla="*/ 854727 h 1302789"/>
              <a:gd name="connsiteX3" fmla="*/ 1253345 w 4002000"/>
              <a:gd name="connsiteY3" fmla="*/ 748899 h 1302789"/>
              <a:gd name="connsiteX4" fmla="*/ 1563280 w 4002000"/>
              <a:gd name="connsiteY4" fmla="*/ 718663 h 1302789"/>
              <a:gd name="connsiteX5" fmla="*/ 1790060 w 4002000"/>
              <a:gd name="connsiteY5" fmla="*/ 741341 h 1302789"/>
              <a:gd name="connsiteX6" fmla="*/ 1965436 w 4002000"/>
              <a:gd name="connsiteY6" fmla="*/ 809372 h 1302789"/>
              <a:gd name="connsiteX7" fmla="*/ 2099995 w 4002000"/>
              <a:gd name="connsiteY7" fmla="*/ 1066382 h 1302789"/>
              <a:gd name="connsiteX8" fmla="*/ 2281419 w 4002000"/>
              <a:gd name="connsiteY8" fmla="*/ 1225123 h 1302789"/>
              <a:gd name="connsiteX9" fmla="*/ 2538437 w 4002000"/>
              <a:gd name="connsiteY9" fmla="*/ 1262918 h 1302789"/>
              <a:gd name="connsiteX10" fmla="*/ 2961762 w 4002000"/>
              <a:gd name="connsiteY10" fmla="*/ 1293155 h 1302789"/>
              <a:gd name="connsiteX11" fmla="*/ 3460681 w 4002000"/>
              <a:gd name="connsiteY11" fmla="*/ 1293155 h 1302789"/>
              <a:gd name="connsiteX12" fmla="*/ 3838649 w 4002000"/>
              <a:gd name="connsiteY12" fmla="*/ 1179769 h 1302789"/>
              <a:gd name="connsiteX13" fmla="*/ 3997395 w 4002000"/>
              <a:gd name="connsiteY13" fmla="*/ 801812 h 1302789"/>
              <a:gd name="connsiteX14" fmla="*/ 3936921 w 4002000"/>
              <a:gd name="connsiteY14" fmla="*/ 295353 h 1302789"/>
              <a:gd name="connsiteX15" fmla="*/ 3710140 w 4002000"/>
              <a:gd name="connsiteY15" fmla="*/ 106376 h 1302789"/>
              <a:gd name="connsiteX16" fmla="*/ 3407765 w 4002000"/>
              <a:gd name="connsiteY16" fmla="*/ 30784 h 1302789"/>
              <a:gd name="connsiteX17" fmla="*/ 2954203 w 4002000"/>
              <a:gd name="connsiteY17" fmla="*/ 548 h 1302789"/>
              <a:gd name="connsiteX18" fmla="*/ 2402370 w 4002000"/>
              <a:gd name="connsiteY18" fmla="*/ 53461 h 1302789"/>
              <a:gd name="connsiteX19" fmla="*/ 2228504 w 4002000"/>
              <a:gd name="connsiteY19" fmla="*/ 121494 h 1302789"/>
              <a:gd name="connsiteX20" fmla="*/ 2084876 w 4002000"/>
              <a:gd name="connsiteY20" fmla="*/ 219762 h 1302789"/>
              <a:gd name="connsiteX21" fmla="*/ 1880773 w 4002000"/>
              <a:gd name="connsiteY21" fmla="*/ 408740 h 1302789"/>
              <a:gd name="connsiteX22" fmla="*/ 1729586 w 4002000"/>
              <a:gd name="connsiteY22" fmla="*/ 491889 h 1302789"/>
              <a:gd name="connsiteX23" fmla="*/ 1549671 w 4002000"/>
              <a:gd name="connsiteY23" fmla="*/ 514569 h 1302789"/>
              <a:gd name="connsiteX24" fmla="*/ 1381855 w 4002000"/>
              <a:gd name="connsiteY24" fmla="*/ 514568 h 1302789"/>
              <a:gd name="connsiteX25" fmla="*/ 1155074 w 4002000"/>
              <a:gd name="connsiteY25" fmla="*/ 507008 h 1302789"/>
              <a:gd name="connsiteX26" fmla="*/ 1034124 w 4002000"/>
              <a:gd name="connsiteY26" fmla="*/ 416298 h 1302789"/>
              <a:gd name="connsiteX27" fmla="*/ 898055 w 4002000"/>
              <a:gd name="connsiteY27" fmla="*/ 249998 h 1302789"/>
              <a:gd name="connsiteX28" fmla="*/ 784665 w 4002000"/>
              <a:gd name="connsiteY28" fmla="*/ 151730 h 1302789"/>
              <a:gd name="connsiteX29" fmla="*/ 467171 w 4002000"/>
              <a:gd name="connsiteY29" fmla="*/ 121494 h 1302789"/>
              <a:gd name="connsiteX30" fmla="*/ 225271 w 4002000"/>
              <a:gd name="connsiteY30" fmla="*/ 159289 h 1302789"/>
              <a:gd name="connsiteX31" fmla="*/ 74084 w 4002000"/>
              <a:gd name="connsiteY31" fmla="*/ 325590 h 1302789"/>
              <a:gd name="connsiteX32" fmla="*/ 0 w 4002000"/>
              <a:gd name="connsiteY32" fmla="*/ 635513 h 1302789"/>
              <a:gd name="connsiteX33" fmla="*/ 28728 w 4002000"/>
              <a:gd name="connsiteY33" fmla="*/ 945436 h 1302789"/>
              <a:gd name="connsiteX34" fmla="*/ 202594 w 4002000"/>
              <a:gd name="connsiteY34" fmla="*/ 1141973 h 1302789"/>
              <a:gd name="connsiteX35" fmla="*/ 373434 w 4002000"/>
              <a:gd name="connsiteY35" fmla="*/ 1223613 h 1302789"/>
              <a:gd name="connsiteX36" fmla="*/ 565443 w 4002000"/>
              <a:gd name="connsiteY36" fmla="*/ 1247800 h 1302789"/>
              <a:gd name="connsiteX0" fmla="*/ 683977 w 4002000"/>
              <a:gd name="connsiteY0" fmla="*/ 1230866 h 1302789"/>
              <a:gd name="connsiteX1" fmla="*/ 928294 w 4002000"/>
              <a:gd name="connsiteY1" fmla="*/ 1081501 h 1302789"/>
              <a:gd name="connsiteX2" fmla="*/ 1064361 w 4002000"/>
              <a:gd name="connsiteY2" fmla="*/ 854727 h 1302789"/>
              <a:gd name="connsiteX3" fmla="*/ 1253345 w 4002000"/>
              <a:gd name="connsiteY3" fmla="*/ 748899 h 1302789"/>
              <a:gd name="connsiteX4" fmla="*/ 1563280 w 4002000"/>
              <a:gd name="connsiteY4" fmla="*/ 718663 h 1302789"/>
              <a:gd name="connsiteX5" fmla="*/ 1790060 w 4002000"/>
              <a:gd name="connsiteY5" fmla="*/ 741341 h 1302789"/>
              <a:gd name="connsiteX6" fmla="*/ 1965436 w 4002000"/>
              <a:gd name="connsiteY6" fmla="*/ 809372 h 1302789"/>
              <a:gd name="connsiteX7" fmla="*/ 2099995 w 4002000"/>
              <a:gd name="connsiteY7" fmla="*/ 1066382 h 1302789"/>
              <a:gd name="connsiteX8" fmla="*/ 2281419 w 4002000"/>
              <a:gd name="connsiteY8" fmla="*/ 1225123 h 1302789"/>
              <a:gd name="connsiteX9" fmla="*/ 2538437 w 4002000"/>
              <a:gd name="connsiteY9" fmla="*/ 1262918 h 1302789"/>
              <a:gd name="connsiteX10" fmla="*/ 2961762 w 4002000"/>
              <a:gd name="connsiteY10" fmla="*/ 1293155 h 1302789"/>
              <a:gd name="connsiteX11" fmla="*/ 3460681 w 4002000"/>
              <a:gd name="connsiteY11" fmla="*/ 1293155 h 1302789"/>
              <a:gd name="connsiteX12" fmla="*/ 3838649 w 4002000"/>
              <a:gd name="connsiteY12" fmla="*/ 1179769 h 1302789"/>
              <a:gd name="connsiteX13" fmla="*/ 3997395 w 4002000"/>
              <a:gd name="connsiteY13" fmla="*/ 801812 h 1302789"/>
              <a:gd name="connsiteX14" fmla="*/ 3936921 w 4002000"/>
              <a:gd name="connsiteY14" fmla="*/ 295353 h 1302789"/>
              <a:gd name="connsiteX15" fmla="*/ 3710140 w 4002000"/>
              <a:gd name="connsiteY15" fmla="*/ 106376 h 1302789"/>
              <a:gd name="connsiteX16" fmla="*/ 3407765 w 4002000"/>
              <a:gd name="connsiteY16" fmla="*/ 30784 h 1302789"/>
              <a:gd name="connsiteX17" fmla="*/ 2954203 w 4002000"/>
              <a:gd name="connsiteY17" fmla="*/ 548 h 1302789"/>
              <a:gd name="connsiteX18" fmla="*/ 2402370 w 4002000"/>
              <a:gd name="connsiteY18" fmla="*/ 53461 h 1302789"/>
              <a:gd name="connsiteX19" fmla="*/ 2228504 w 4002000"/>
              <a:gd name="connsiteY19" fmla="*/ 121494 h 1302789"/>
              <a:gd name="connsiteX20" fmla="*/ 2084876 w 4002000"/>
              <a:gd name="connsiteY20" fmla="*/ 219762 h 1302789"/>
              <a:gd name="connsiteX21" fmla="*/ 1880773 w 4002000"/>
              <a:gd name="connsiteY21" fmla="*/ 408740 h 1302789"/>
              <a:gd name="connsiteX22" fmla="*/ 1729586 w 4002000"/>
              <a:gd name="connsiteY22" fmla="*/ 491889 h 1302789"/>
              <a:gd name="connsiteX23" fmla="*/ 1549671 w 4002000"/>
              <a:gd name="connsiteY23" fmla="*/ 514569 h 1302789"/>
              <a:gd name="connsiteX24" fmla="*/ 1381855 w 4002000"/>
              <a:gd name="connsiteY24" fmla="*/ 514568 h 1302789"/>
              <a:gd name="connsiteX25" fmla="*/ 1155074 w 4002000"/>
              <a:gd name="connsiteY25" fmla="*/ 507008 h 1302789"/>
              <a:gd name="connsiteX26" fmla="*/ 1034124 w 4002000"/>
              <a:gd name="connsiteY26" fmla="*/ 416298 h 1302789"/>
              <a:gd name="connsiteX27" fmla="*/ 898055 w 4002000"/>
              <a:gd name="connsiteY27" fmla="*/ 249998 h 1302789"/>
              <a:gd name="connsiteX28" fmla="*/ 784665 w 4002000"/>
              <a:gd name="connsiteY28" fmla="*/ 151730 h 1302789"/>
              <a:gd name="connsiteX29" fmla="*/ 467171 w 4002000"/>
              <a:gd name="connsiteY29" fmla="*/ 121494 h 1302789"/>
              <a:gd name="connsiteX30" fmla="*/ 225271 w 4002000"/>
              <a:gd name="connsiteY30" fmla="*/ 159289 h 1302789"/>
              <a:gd name="connsiteX31" fmla="*/ 74084 w 4002000"/>
              <a:gd name="connsiteY31" fmla="*/ 325590 h 1302789"/>
              <a:gd name="connsiteX32" fmla="*/ 0 w 4002000"/>
              <a:gd name="connsiteY32" fmla="*/ 635513 h 1302789"/>
              <a:gd name="connsiteX33" fmla="*/ 28728 w 4002000"/>
              <a:gd name="connsiteY33" fmla="*/ 945436 h 1302789"/>
              <a:gd name="connsiteX34" fmla="*/ 202594 w 4002000"/>
              <a:gd name="connsiteY34" fmla="*/ 1141973 h 1302789"/>
              <a:gd name="connsiteX35" fmla="*/ 373434 w 4002000"/>
              <a:gd name="connsiteY35" fmla="*/ 1223613 h 1302789"/>
              <a:gd name="connsiteX36" fmla="*/ 683977 w 4002000"/>
              <a:gd name="connsiteY36" fmla="*/ 1230866 h 1302789"/>
              <a:gd name="connsiteX0" fmla="*/ 683977 w 4002000"/>
              <a:gd name="connsiteY0" fmla="*/ 1230866 h 1302789"/>
              <a:gd name="connsiteX1" fmla="*/ 928294 w 4002000"/>
              <a:gd name="connsiteY1" fmla="*/ 1081501 h 1302789"/>
              <a:gd name="connsiteX2" fmla="*/ 1064361 w 4002000"/>
              <a:gd name="connsiteY2" fmla="*/ 854727 h 1302789"/>
              <a:gd name="connsiteX3" fmla="*/ 1253345 w 4002000"/>
              <a:gd name="connsiteY3" fmla="*/ 748899 h 1302789"/>
              <a:gd name="connsiteX4" fmla="*/ 1563280 w 4002000"/>
              <a:gd name="connsiteY4" fmla="*/ 718663 h 1302789"/>
              <a:gd name="connsiteX5" fmla="*/ 1790060 w 4002000"/>
              <a:gd name="connsiteY5" fmla="*/ 741341 h 1302789"/>
              <a:gd name="connsiteX6" fmla="*/ 1965436 w 4002000"/>
              <a:gd name="connsiteY6" fmla="*/ 809372 h 1302789"/>
              <a:gd name="connsiteX7" fmla="*/ 2099995 w 4002000"/>
              <a:gd name="connsiteY7" fmla="*/ 1066382 h 1302789"/>
              <a:gd name="connsiteX8" fmla="*/ 2281419 w 4002000"/>
              <a:gd name="connsiteY8" fmla="*/ 1225123 h 1302789"/>
              <a:gd name="connsiteX9" fmla="*/ 2538437 w 4002000"/>
              <a:gd name="connsiteY9" fmla="*/ 1262918 h 1302789"/>
              <a:gd name="connsiteX10" fmla="*/ 2961762 w 4002000"/>
              <a:gd name="connsiteY10" fmla="*/ 1293155 h 1302789"/>
              <a:gd name="connsiteX11" fmla="*/ 3460681 w 4002000"/>
              <a:gd name="connsiteY11" fmla="*/ 1293155 h 1302789"/>
              <a:gd name="connsiteX12" fmla="*/ 3838649 w 4002000"/>
              <a:gd name="connsiteY12" fmla="*/ 1179769 h 1302789"/>
              <a:gd name="connsiteX13" fmla="*/ 3997395 w 4002000"/>
              <a:gd name="connsiteY13" fmla="*/ 801812 h 1302789"/>
              <a:gd name="connsiteX14" fmla="*/ 3936921 w 4002000"/>
              <a:gd name="connsiteY14" fmla="*/ 295353 h 1302789"/>
              <a:gd name="connsiteX15" fmla="*/ 3710140 w 4002000"/>
              <a:gd name="connsiteY15" fmla="*/ 106376 h 1302789"/>
              <a:gd name="connsiteX16" fmla="*/ 3407765 w 4002000"/>
              <a:gd name="connsiteY16" fmla="*/ 30784 h 1302789"/>
              <a:gd name="connsiteX17" fmla="*/ 2954203 w 4002000"/>
              <a:gd name="connsiteY17" fmla="*/ 548 h 1302789"/>
              <a:gd name="connsiteX18" fmla="*/ 2402370 w 4002000"/>
              <a:gd name="connsiteY18" fmla="*/ 53461 h 1302789"/>
              <a:gd name="connsiteX19" fmla="*/ 2228504 w 4002000"/>
              <a:gd name="connsiteY19" fmla="*/ 121494 h 1302789"/>
              <a:gd name="connsiteX20" fmla="*/ 2084876 w 4002000"/>
              <a:gd name="connsiteY20" fmla="*/ 219762 h 1302789"/>
              <a:gd name="connsiteX21" fmla="*/ 1880773 w 4002000"/>
              <a:gd name="connsiteY21" fmla="*/ 408740 h 1302789"/>
              <a:gd name="connsiteX22" fmla="*/ 1729586 w 4002000"/>
              <a:gd name="connsiteY22" fmla="*/ 491889 h 1302789"/>
              <a:gd name="connsiteX23" fmla="*/ 1549671 w 4002000"/>
              <a:gd name="connsiteY23" fmla="*/ 514569 h 1302789"/>
              <a:gd name="connsiteX24" fmla="*/ 1381855 w 4002000"/>
              <a:gd name="connsiteY24" fmla="*/ 514568 h 1302789"/>
              <a:gd name="connsiteX25" fmla="*/ 1155074 w 4002000"/>
              <a:gd name="connsiteY25" fmla="*/ 507008 h 1302789"/>
              <a:gd name="connsiteX26" fmla="*/ 1034124 w 4002000"/>
              <a:gd name="connsiteY26" fmla="*/ 416298 h 1302789"/>
              <a:gd name="connsiteX27" fmla="*/ 898055 w 4002000"/>
              <a:gd name="connsiteY27" fmla="*/ 249998 h 1302789"/>
              <a:gd name="connsiteX28" fmla="*/ 784665 w 4002000"/>
              <a:gd name="connsiteY28" fmla="*/ 151730 h 1302789"/>
              <a:gd name="connsiteX29" fmla="*/ 517971 w 4002000"/>
              <a:gd name="connsiteY29" fmla="*/ 108794 h 1302789"/>
              <a:gd name="connsiteX30" fmla="*/ 225271 w 4002000"/>
              <a:gd name="connsiteY30" fmla="*/ 159289 h 1302789"/>
              <a:gd name="connsiteX31" fmla="*/ 74084 w 4002000"/>
              <a:gd name="connsiteY31" fmla="*/ 325590 h 1302789"/>
              <a:gd name="connsiteX32" fmla="*/ 0 w 4002000"/>
              <a:gd name="connsiteY32" fmla="*/ 635513 h 1302789"/>
              <a:gd name="connsiteX33" fmla="*/ 28728 w 4002000"/>
              <a:gd name="connsiteY33" fmla="*/ 945436 h 1302789"/>
              <a:gd name="connsiteX34" fmla="*/ 202594 w 4002000"/>
              <a:gd name="connsiteY34" fmla="*/ 1141973 h 1302789"/>
              <a:gd name="connsiteX35" fmla="*/ 373434 w 4002000"/>
              <a:gd name="connsiteY35" fmla="*/ 1223613 h 1302789"/>
              <a:gd name="connsiteX36" fmla="*/ 683977 w 4002000"/>
              <a:gd name="connsiteY36" fmla="*/ 1230866 h 1302789"/>
              <a:gd name="connsiteX0" fmla="*/ 699096 w 4017119"/>
              <a:gd name="connsiteY0" fmla="*/ 1230866 h 1302789"/>
              <a:gd name="connsiteX1" fmla="*/ 943413 w 4017119"/>
              <a:gd name="connsiteY1" fmla="*/ 1081501 h 1302789"/>
              <a:gd name="connsiteX2" fmla="*/ 1079480 w 4017119"/>
              <a:gd name="connsiteY2" fmla="*/ 854727 h 1302789"/>
              <a:gd name="connsiteX3" fmla="*/ 1268464 w 4017119"/>
              <a:gd name="connsiteY3" fmla="*/ 748899 h 1302789"/>
              <a:gd name="connsiteX4" fmla="*/ 1578399 w 4017119"/>
              <a:gd name="connsiteY4" fmla="*/ 718663 h 1302789"/>
              <a:gd name="connsiteX5" fmla="*/ 1805179 w 4017119"/>
              <a:gd name="connsiteY5" fmla="*/ 741341 h 1302789"/>
              <a:gd name="connsiteX6" fmla="*/ 1980555 w 4017119"/>
              <a:gd name="connsiteY6" fmla="*/ 809372 h 1302789"/>
              <a:gd name="connsiteX7" fmla="*/ 2115114 w 4017119"/>
              <a:gd name="connsiteY7" fmla="*/ 1066382 h 1302789"/>
              <a:gd name="connsiteX8" fmla="*/ 2296538 w 4017119"/>
              <a:gd name="connsiteY8" fmla="*/ 1225123 h 1302789"/>
              <a:gd name="connsiteX9" fmla="*/ 2553556 w 4017119"/>
              <a:gd name="connsiteY9" fmla="*/ 1262918 h 1302789"/>
              <a:gd name="connsiteX10" fmla="*/ 2976881 w 4017119"/>
              <a:gd name="connsiteY10" fmla="*/ 1293155 h 1302789"/>
              <a:gd name="connsiteX11" fmla="*/ 3475800 w 4017119"/>
              <a:gd name="connsiteY11" fmla="*/ 1293155 h 1302789"/>
              <a:gd name="connsiteX12" fmla="*/ 3853768 w 4017119"/>
              <a:gd name="connsiteY12" fmla="*/ 1179769 h 1302789"/>
              <a:gd name="connsiteX13" fmla="*/ 4012514 w 4017119"/>
              <a:gd name="connsiteY13" fmla="*/ 801812 h 1302789"/>
              <a:gd name="connsiteX14" fmla="*/ 3952040 w 4017119"/>
              <a:gd name="connsiteY14" fmla="*/ 295353 h 1302789"/>
              <a:gd name="connsiteX15" fmla="*/ 3725259 w 4017119"/>
              <a:gd name="connsiteY15" fmla="*/ 106376 h 1302789"/>
              <a:gd name="connsiteX16" fmla="*/ 3422884 w 4017119"/>
              <a:gd name="connsiteY16" fmla="*/ 30784 h 1302789"/>
              <a:gd name="connsiteX17" fmla="*/ 2969322 w 4017119"/>
              <a:gd name="connsiteY17" fmla="*/ 548 h 1302789"/>
              <a:gd name="connsiteX18" fmla="*/ 2417489 w 4017119"/>
              <a:gd name="connsiteY18" fmla="*/ 53461 h 1302789"/>
              <a:gd name="connsiteX19" fmla="*/ 2243623 w 4017119"/>
              <a:gd name="connsiteY19" fmla="*/ 121494 h 1302789"/>
              <a:gd name="connsiteX20" fmla="*/ 2099995 w 4017119"/>
              <a:gd name="connsiteY20" fmla="*/ 219762 h 1302789"/>
              <a:gd name="connsiteX21" fmla="*/ 1895892 w 4017119"/>
              <a:gd name="connsiteY21" fmla="*/ 408740 h 1302789"/>
              <a:gd name="connsiteX22" fmla="*/ 1744705 w 4017119"/>
              <a:gd name="connsiteY22" fmla="*/ 491889 h 1302789"/>
              <a:gd name="connsiteX23" fmla="*/ 1564790 w 4017119"/>
              <a:gd name="connsiteY23" fmla="*/ 514569 h 1302789"/>
              <a:gd name="connsiteX24" fmla="*/ 1396974 w 4017119"/>
              <a:gd name="connsiteY24" fmla="*/ 514568 h 1302789"/>
              <a:gd name="connsiteX25" fmla="*/ 1170193 w 4017119"/>
              <a:gd name="connsiteY25" fmla="*/ 507008 h 1302789"/>
              <a:gd name="connsiteX26" fmla="*/ 1049243 w 4017119"/>
              <a:gd name="connsiteY26" fmla="*/ 416298 h 1302789"/>
              <a:gd name="connsiteX27" fmla="*/ 913174 w 4017119"/>
              <a:gd name="connsiteY27" fmla="*/ 249998 h 1302789"/>
              <a:gd name="connsiteX28" fmla="*/ 799784 w 4017119"/>
              <a:gd name="connsiteY28" fmla="*/ 151730 h 1302789"/>
              <a:gd name="connsiteX29" fmla="*/ 533090 w 4017119"/>
              <a:gd name="connsiteY29" fmla="*/ 108794 h 1302789"/>
              <a:gd name="connsiteX30" fmla="*/ 240390 w 4017119"/>
              <a:gd name="connsiteY30" fmla="*/ 159289 h 1302789"/>
              <a:gd name="connsiteX31" fmla="*/ 89203 w 4017119"/>
              <a:gd name="connsiteY31" fmla="*/ 325590 h 1302789"/>
              <a:gd name="connsiteX32" fmla="*/ 0 w 4017119"/>
              <a:gd name="connsiteY32" fmla="*/ 590158 h 1302789"/>
              <a:gd name="connsiteX33" fmla="*/ 43847 w 4017119"/>
              <a:gd name="connsiteY33" fmla="*/ 945436 h 1302789"/>
              <a:gd name="connsiteX34" fmla="*/ 217713 w 4017119"/>
              <a:gd name="connsiteY34" fmla="*/ 1141973 h 1302789"/>
              <a:gd name="connsiteX35" fmla="*/ 388553 w 4017119"/>
              <a:gd name="connsiteY35" fmla="*/ 1223613 h 1302789"/>
              <a:gd name="connsiteX36" fmla="*/ 699096 w 4017119"/>
              <a:gd name="connsiteY36" fmla="*/ 1230866 h 1302789"/>
              <a:gd name="connsiteX0" fmla="*/ 699096 w 4017119"/>
              <a:gd name="connsiteY0" fmla="*/ 1230866 h 1302789"/>
              <a:gd name="connsiteX1" fmla="*/ 943413 w 4017119"/>
              <a:gd name="connsiteY1" fmla="*/ 1081501 h 1302789"/>
              <a:gd name="connsiteX2" fmla="*/ 1079480 w 4017119"/>
              <a:gd name="connsiteY2" fmla="*/ 854727 h 1302789"/>
              <a:gd name="connsiteX3" fmla="*/ 1268464 w 4017119"/>
              <a:gd name="connsiteY3" fmla="*/ 748899 h 1302789"/>
              <a:gd name="connsiteX4" fmla="*/ 1578399 w 4017119"/>
              <a:gd name="connsiteY4" fmla="*/ 718663 h 1302789"/>
              <a:gd name="connsiteX5" fmla="*/ 1805179 w 4017119"/>
              <a:gd name="connsiteY5" fmla="*/ 741341 h 1302789"/>
              <a:gd name="connsiteX6" fmla="*/ 1980555 w 4017119"/>
              <a:gd name="connsiteY6" fmla="*/ 809372 h 1302789"/>
              <a:gd name="connsiteX7" fmla="*/ 2115114 w 4017119"/>
              <a:gd name="connsiteY7" fmla="*/ 1066382 h 1302789"/>
              <a:gd name="connsiteX8" fmla="*/ 2296538 w 4017119"/>
              <a:gd name="connsiteY8" fmla="*/ 1225123 h 1302789"/>
              <a:gd name="connsiteX9" fmla="*/ 2553556 w 4017119"/>
              <a:gd name="connsiteY9" fmla="*/ 1262918 h 1302789"/>
              <a:gd name="connsiteX10" fmla="*/ 2976881 w 4017119"/>
              <a:gd name="connsiteY10" fmla="*/ 1293155 h 1302789"/>
              <a:gd name="connsiteX11" fmla="*/ 3475800 w 4017119"/>
              <a:gd name="connsiteY11" fmla="*/ 1293155 h 1302789"/>
              <a:gd name="connsiteX12" fmla="*/ 3853768 w 4017119"/>
              <a:gd name="connsiteY12" fmla="*/ 1179769 h 1302789"/>
              <a:gd name="connsiteX13" fmla="*/ 4012514 w 4017119"/>
              <a:gd name="connsiteY13" fmla="*/ 801812 h 1302789"/>
              <a:gd name="connsiteX14" fmla="*/ 3952040 w 4017119"/>
              <a:gd name="connsiteY14" fmla="*/ 295353 h 1302789"/>
              <a:gd name="connsiteX15" fmla="*/ 3725259 w 4017119"/>
              <a:gd name="connsiteY15" fmla="*/ 106376 h 1302789"/>
              <a:gd name="connsiteX16" fmla="*/ 3422884 w 4017119"/>
              <a:gd name="connsiteY16" fmla="*/ 30784 h 1302789"/>
              <a:gd name="connsiteX17" fmla="*/ 2969322 w 4017119"/>
              <a:gd name="connsiteY17" fmla="*/ 548 h 1302789"/>
              <a:gd name="connsiteX18" fmla="*/ 2417489 w 4017119"/>
              <a:gd name="connsiteY18" fmla="*/ 53461 h 1302789"/>
              <a:gd name="connsiteX19" fmla="*/ 2243623 w 4017119"/>
              <a:gd name="connsiteY19" fmla="*/ 121494 h 1302789"/>
              <a:gd name="connsiteX20" fmla="*/ 2099995 w 4017119"/>
              <a:gd name="connsiteY20" fmla="*/ 219762 h 1302789"/>
              <a:gd name="connsiteX21" fmla="*/ 1895892 w 4017119"/>
              <a:gd name="connsiteY21" fmla="*/ 408740 h 1302789"/>
              <a:gd name="connsiteX22" fmla="*/ 1744705 w 4017119"/>
              <a:gd name="connsiteY22" fmla="*/ 491889 h 1302789"/>
              <a:gd name="connsiteX23" fmla="*/ 1564790 w 4017119"/>
              <a:gd name="connsiteY23" fmla="*/ 514569 h 1302789"/>
              <a:gd name="connsiteX24" fmla="*/ 1396974 w 4017119"/>
              <a:gd name="connsiteY24" fmla="*/ 514568 h 1302789"/>
              <a:gd name="connsiteX25" fmla="*/ 1170193 w 4017119"/>
              <a:gd name="connsiteY25" fmla="*/ 507008 h 1302789"/>
              <a:gd name="connsiteX26" fmla="*/ 1049243 w 4017119"/>
              <a:gd name="connsiteY26" fmla="*/ 416298 h 1302789"/>
              <a:gd name="connsiteX27" fmla="*/ 913174 w 4017119"/>
              <a:gd name="connsiteY27" fmla="*/ 249998 h 1302789"/>
              <a:gd name="connsiteX28" fmla="*/ 799784 w 4017119"/>
              <a:gd name="connsiteY28" fmla="*/ 151730 h 1302789"/>
              <a:gd name="connsiteX29" fmla="*/ 533090 w 4017119"/>
              <a:gd name="connsiteY29" fmla="*/ 108794 h 1302789"/>
              <a:gd name="connsiteX30" fmla="*/ 240390 w 4017119"/>
              <a:gd name="connsiteY30" fmla="*/ 159289 h 1302789"/>
              <a:gd name="connsiteX31" fmla="*/ 66525 w 4017119"/>
              <a:gd name="connsiteY31" fmla="*/ 265117 h 1302789"/>
              <a:gd name="connsiteX32" fmla="*/ 0 w 4017119"/>
              <a:gd name="connsiteY32" fmla="*/ 590158 h 1302789"/>
              <a:gd name="connsiteX33" fmla="*/ 43847 w 4017119"/>
              <a:gd name="connsiteY33" fmla="*/ 945436 h 1302789"/>
              <a:gd name="connsiteX34" fmla="*/ 217713 w 4017119"/>
              <a:gd name="connsiteY34" fmla="*/ 1141973 h 1302789"/>
              <a:gd name="connsiteX35" fmla="*/ 388553 w 4017119"/>
              <a:gd name="connsiteY35" fmla="*/ 1223613 h 1302789"/>
              <a:gd name="connsiteX36" fmla="*/ 699096 w 4017119"/>
              <a:gd name="connsiteY36" fmla="*/ 1230866 h 1302789"/>
              <a:gd name="connsiteX0" fmla="*/ 699096 w 4017119"/>
              <a:gd name="connsiteY0" fmla="*/ 1230866 h 1302789"/>
              <a:gd name="connsiteX1" fmla="*/ 943413 w 4017119"/>
              <a:gd name="connsiteY1" fmla="*/ 1081501 h 1302789"/>
              <a:gd name="connsiteX2" fmla="*/ 1079480 w 4017119"/>
              <a:gd name="connsiteY2" fmla="*/ 854727 h 1302789"/>
              <a:gd name="connsiteX3" fmla="*/ 1268464 w 4017119"/>
              <a:gd name="connsiteY3" fmla="*/ 748899 h 1302789"/>
              <a:gd name="connsiteX4" fmla="*/ 1578399 w 4017119"/>
              <a:gd name="connsiteY4" fmla="*/ 718663 h 1302789"/>
              <a:gd name="connsiteX5" fmla="*/ 1805179 w 4017119"/>
              <a:gd name="connsiteY5" fmla="*/ 741341 h 1302789"/>
              <a:gd name="connsiteX6" fmla="*/ 1980555 w 4017119"/>
              <a:gd name="connsiteY6" fmla="*/ 809372 h 1302789"/>
              <a:gd name="connsiteX7" fmla="*/ 2115114 w 4017119"/>
              <a:gd name="connsiteY7" fmla="*/ 1066382 h 1302789"/>
              <a:gd name="connsiteX8" fmla="*/ 2296538 w 4017119"/>
              <a:gd name="connsiteY8" fmla="*/ 1225123 h 1302789"/>
              <a:gd name="connsiteX9" fmla="*/ 2553556 w 4017119"/>
              <a:gd name="connsiteY9" fmla="*/ 1262918 h 1302789"/>
              <a:gd name="connsiteX10" fmla="*/ 2976881 w 4017119"/>
              <a:gd name="connsiteY10" fmla="*/ 1293155 h 1302789"/>
              <a:gd name="connsiteX11" fmla="*/ 3475800 w 4017119"/>
              <a:gd name="connsiteY11" fmla="*/ 1293155 h 1302789"/>
              <a:gd name="connsiteX12" fmla="*/ 3853768 w 4017119"/>
              <a:gd name="connsiteY12" fmla="*/ 1179769 h 1302789"/>
              <a:gd name="connsiteX13" fmla="*/ 4012514 w 4017119"/>
              <a:gd name="connsiteY13" fmla="*/ 801812 h 1302789"/>
              <a:gd name="connsiteX14" fmla="*/ 3952040 w 4017119"/>
              <a:gd name="connsiteY14" fmla="*/ 295353 h 1302789"/>
              <a:gd name="connsiteX15" fmla="*/ 3725259 w 4017119"/>
              <a:gd name="connsiteY15" fmla="*/ 106376 h 1302789"/>
              <a:gd name="connsiteX16" fmla="*/ 3422884 w 4017119"/>
              <a:gd name="connsiteY16" fmla="*/ 30784 h 1302789"/>
              <a:gd name="connsiteX17" fmla="*/ 2969322 w 4017119"/>
              <a:gd name="connsiteY17" fmla="*/ 548 h 1302789"/>
              <a:gd name="connsiteX18" fmla="*/ 2417489 w 4017119"/>
              <a:gd name="connsiteY18" fmla="*/ 53461 h 1302789"/>
              <a:gd name="connsiteX19" fmla="*/ 2243623 w 4017119"/>
              <a:gd name="connsiteY19" fmla="*/ 121494 h 1302789"/>
              <a:gd name="connsiteX20" fmla="*/ 2099995 w 4017119"/>
              <a:gd name="connsiteY20" fmla="*/ 219762 h 1302789"/>
              <a:gd name="connsiteX21" fmla="*/ 1895892 w 4017119"/>
              <a:gd name="connsiteY21" fmla="*/ 408740 h 1302789"/>
              <a:gd name="connsiteX22" fmla="*/ 1744705 w 4017119"/>
              <a:gd name="connsiteY22" fmla="*/ 491889 h 1302789"/>
              <a:gd name="connsiteX23" fmla="*/ 1564790 w 4017119"/>
              <a:gd name="connsiteY23" fmla="*/ 514569 h 1302789"/>
              <a:gd name="connsiteX24" fmla="*/ 1396974 w 4017119"/>
              <a:gd name="connsiteY24" fmla="*/ 514568 h 1302789"/>
              <a:gd name="connsiteX25" fmla="*/ 1170193 w 4017119"/>
              <a:gd name="connsiteY25" fmla="*/ 507008 h 1302789"/>
              <a:gd name="connsiteX26" fmla="*/ 1049243 w 4017119"/>
              <a:gd name="connsiteY26" fmla="*/ 416298 h 1302789"/>
              <a:gd name="connsiteX27" fmla="*/ 913174 w 4017119"/>
              <a:gd name="connsiteY27" fmla="*/ 249998 h 1302789"/>
              <a:gd name="connsiteX28" fmla="*/ 799784 w 4017119"/>
              <a:gd name="connsiteY28" fmla="*/ 151730 h 1302789"/>
              <a:gd name="connsiteX29" fmla="*/ 533090 w 4017119"/>
              <a:gd name="connsiteY29" fmla="*/ 108794 h 1302789"/>
              <a:gd name="connsiteX30" fmla="*/ 247949 w 4017119"/>
              <a:gd name="connsiteY30" fmla="*/ 129052 h 1302789"/>
              <a:gd name="connsiteX31" fmla="*/ 66525 w 4017119"/>
              <a:gd name="connsiteY31" fmla="*/ 265117 h 1302789"/>
              <a:gd name="connsiteX32" fmla="*/ 0 w 4017119"/>
              <a:gd name="connsiteY32" fmla="*/ 590158 h 1302789"/>
              <a:gd name="connsiteX33" fmla="*/ 43847 w 4017119"/>
              <a:gd name="connsiteY33" fmla="*/ 945436 h 1302789"/>
              <a:gd name="connsiteX34" fmla="*/ 217713 w 4017119"/>
              <a:gd name="connsiteY34" fmla="*/ 1141973 h 1302789"/>
              <a:gd name="connsiteX35" fmla="*/ 388553 w 4017119"/>
              <a:gd name="connsiteY35" fmla="*/ 1223613 h 1302789"/>
              <a:gd name="connsiteX36" fmla="*/ 699096 w 4017119"/>
              <a:gd name="connsiteY36" fmla="*/ 1230866 h 1302789"/>
              <a:gd name="connsiteX0" fmla="*/ 699096 w 4017119"/>
              <a:gd name="connsiteY0" fmla="*/ 1230866 h 1302789"/>
              <a:gd name="connsiteX1" fmla="*/ 943413 w 4017119"/>
              <a:gd name="connsiteY1" fmla="*/ 1081501 h 1302789"/>
              <a:gd name="connsiteX2" fmla="*/ 1079480 w 4017119"/>
              <a:gd name="connsiteY2" fmla="*/ 854727 h 1302789"/>
              <a:gd name="connsiteX3" fmla="*/ 1268464 w 4017119"/>
              <a:gd name="connsiteY3" fmla="*/ 748899 h 1302789"/>
              <a:gd name="connsiteX4" fmla="*/ 1578399 w 4017119"/>
              <a:gd name="connsiteY4" fmla="*/ 718663 h 1302789"/>
              <a:gd name="connsiteX5" fmla="*/ 1805179 w 4017119"/>
              <a:gd name="connsiteY5" fmla="*/ 741341 h 1302789"/>
              <a:gd name="connsiteX6" fmla="*/ 1980555 w 4017119"/>
              <a:gd name="connsiteY6" fmla="*/ 809372 h 1302789"/>
              <a:gd name="connsiteX7" fmla="*/ 2115114 w 4017119"/>
              <a:gd name="connsiteY7" fmla="*/ 1066382 h 1302789"/>
              <a:gd name="connsiteX8" fmla="*/ 2296538 w 4017119"/>
              <a:gd name="connsiteY8" fmla="*/ 1225123 h 1302789"/>
              <a:gd name="connsiteX9" fmla="*/ 2553556 w 4017119"/>
              <a:gd name="connsiteY9" fmla="*/ 1262918 h 1302789"/>
              <a:gd name="connsiteX10" fmla="*/ 2976881 w 4017119"/>
              <a:gd name="connsiteY10" fmla="*/ 1293155 h 1302789"/>
              <a:gd name="connsiteX11" fmla="*/ 3475800 w 4017119"/>
              <a:gd name="connsiteY11" fmla="*/ 1293155 h 1302789"/>
              <a:gd name="connsiteX12" fmla="*/ 3853768 w 4017119"/>
              <a:gd name="connsiteY12" fmla="*/ 1179769 h 1302789"/>
              <a:gd name="connsiteX13" fmla="*/ 4012514 w 4017119"/>
              <a:gd name="connsiteY13" fmla="*/ 801812 h 1302789"/>
              <a:gd name="connsiteX14" fmla="*/ 3952040 w 4017119"/>
              <a:gd name="connsiteY14" fmla="*/ 295353 h 1302789"/>
              <a:gd name="connsiteX15" fmla="*/ 3725259 w 4017119"/>
              <a:gd name="connsiteY15" fmla="*/ 106376 h 1302789"/>
              <a:gd name="connsiteX16" fmla="*/ 3422884 w 4017119"/>
              <a:gd name="connsiteY16" fmla="*/ 30784 h 1302789"/>
              <a:gd name="connsiteX17" fmla="*/ 2969322 w 4017119"/>
              <a:gd name="connsiteY17" fmla="*/ 548 h 1302789"/>
              <a:gd name="connsiteX18" fmla="*/ 2417489 w 4017119"/>
              <a:gd name="connsiteY18" fmla="*/ 53461 h 1302789"/>
              <a:gd name="connsiteX19" fmla="*/ 2243623 w 4017119"/>
              <a:gd name="connsiteY19" fmla="*/ 121494 h 1302789"/>
              <a:gd name="connsiteX20" fmla="*/ 2099995 w 4017119"/>
              <a:gd name="connsiteY20" fmla="*/ 219762 h 1302789"/>
              <a:gd name="connsiteX21" fmla="*/ 1895892 w 4017119"/>
              <a:gd name="connsiteY21" fmla="*/ 408740 h 1302789"/>
              <a:gd name="connsiteX22" fmla="*/ 1744705 w 4017119"/>
              <a:gd name="connsiteY22" fmla="*/ 491889 h 1302789"/>
              <a:gd name="connsiteX23" fmla="*/ 1564790 w 4017119"/>
              <a:gd name="connsiteY23" fmla="*/ 514569 h 1302789"/>
              <a:gd name="connsiteX24" fmla="*/ 1396974 w 4017119"/>
              <a:gd name="connsiteY24" fmla="*/ 514568 h 1302789"/>
              <a:gd name="connsiteX25" fmla="*/ 1170193 w 4017119"/>
              <a:gd name="connsiteY25" fmla="*/ 507008 h 1302789"/>
              <a:gd name="connsiteX26" fmla="*/ 1049243 w 4017119"/>
              <a:gd name="connsiteY26" fmla="*/ 416298 h 1302789"/>
              <a:gd name="connsiteX27" fmla="*/ 913174 w 4017119"/>
              <a:gd name="connsiteY27" fmla="*/ 249998 h 1302789"/>
              <a:gd name="connsiteX28" fmla="*/ 799784 w 4017119"/>
              <a:gd name="connsiteY28" fmla="*/ 151730 h 1302789"/>
              <a:gd name="connsiteX29" fmla="*/ 533090 w 4017119"/>
              <a:gd name="connsiteY29" fmla="*/ 108794 h 1302789"/>
              <a:gd name="connsiteX30" fmla="*/ 247949 w 4017119"/>
              <a:gd name="connsiteY30" fmla="*/ 129052 h 1302789"/>
              <a:gd name="connsiteX31" fmla="*/ 66525 w 4017119"/>
              <a:gd name="connsiteY31" fmla="*/ 265117 h 1302789"/>
              <a:gd name="connsiteX32" fmla="*/ 0 w 4017119"/>
              <a:gd name="connsiteY32" fmla="*/ 590158 h 1302789"/>
              <a:gd name="connsiteX33" fmla="*/ 21169 w 4017119"/>
              <a:gd name="connsiteY33" fmla="*/ 975672 h 1302789"/>
              <a:gd name="connsiteX34" fmla="*/ 217713 w 4017119"/>
              <a:gd name="connsiteY34" fmla="*/ 1141973 h 1302789"/>
              <a:gd name="connsiteX35" fmla="*/ 388553 w 4017119"/>
              <a:gd name="connsiteY35" fmla="*/ 1223613 h 1302789"/>
              <a:gd name="connsiteX36" fmla="*/ 699096 w 4017119"/>
              <a:gd name="connsiteY36" fmla="*/ 1230866 h 1302789"/>
              <a:gd name="connsiteX0" fmla="*/ 708782 w 4026805"/>
              <a:gd name="connsiteY0" fmla="*/ 1230866 h 1302789"/>
              <a:gd name="connsiteX1" fmla="*/ 953099 w 4026805"/>
              <a:gd name="connsiteY1" fmla="*/ 1081501 h 1302789"/>
              <a:gd name="connsiteX2" fmla="*/ 1089166 w 4026805"/>
              <a:gd name="connsiteY2" fmla="*/ 854727 h 1302789"/>
              <a:gd name="connsiteX3" fmla="*/ 1278150 w 4026805"/>
              <a:gd name="connsiteY3" fmla="*/ 748899 h 1302789"/>
              <a:gd name="connsiteX4" fmla="*/ 1588085 w 4026805"/>
              <a:gd name="connsiteY4" fmla="*/ 718663 h 1302789"/>
              <a:gd name="connsiteX5" fmla="*/ 1814865 w 4026805"/>
              <a:gd name="connsiteY5" fmla="*/ 741341 h 1302789"/>
              <a:gd name="connsiteX6" fmla="*/ 1990241 w 4026805"/>
              <a:gd name="connsiteY6" fmla="*/ 809372 h 1302789"/>
              <a:gd name="connsiteX7" fmla="*/ 2124800 w 4026805"/>
              <a:gd name="connsiteY7" fmla="*/ 1066382 h 1302789"/>
              <a:gd name="connsiteX8" fmla="*/ 2306224 w 4026805"/>
              <a:gd name="connsiteY8" fmla="*/ 1225123 h 1302789"/>
              <a:gd name="connsiteX9" fmla="*/ 2563242 w 4026805"/>
              <a:gd name="connsiteY9" fmla="*/ 1262918 h 1302789"/>
              <a:gd name="connsiteX10" fmla="*/ 2986567 w 4026805"/>
              <a:gd name="connsiteY10" fmla="*/ 1293155 h 1302789"/>
              <a:gd name="connsiteX11" fmla="*/ 3485486 w 4026805"/>
              <a:gd name="connsiteY11" fmla="*/ 1293155 h 1302789"/>
              <a:gd name="connsiteX12" fmla="*/ 3863454 w 4026805"/>
              <a:gd name="connsiteY12" fmla="*/ 1179769 h 1302789"/>
              <a:gd name="connsiteX13" fmla="*/ 4022200 w 4026805"/>
              <a:gd name="connsiteY13" fmla="*/ 801812 h 1302789"/>
              <a:gd name="connsiteX14" fmla="*/ 3961726 w 4026805"/>
              <a:gd name="connsiteY14" fmla="*/ 295353 h 1302789"/>
              <a:gd name="connsiteX15" fmla="*/ 3734945 w 4026805"/>
              <a:gd name="connsiteY15" fmla="*/ 106376 h 1302789"/>
              <a:gd name="connsiteX16" fmla="*/ 3432570 w 4026805"/>
              <a:gd name="connsiteY16" fmla="*/ 30784 h 1302789"/>
              <a:gd name="connsiteX17" fmla="*/ 2979008 w 4026805"/>
              <a:gd name="connsiteY17" fmla="*/ 548 h 1302789"/>
              <a:gd name="connsiteX18" fmla="*/ 2427175 w 4026805"/>
              <a:gd name="connsiteY18" fmla="*/ 53461 h 1302789"/>
              <a:gd name="connsiteX19" fmla="*/ 2253309 w 4026805"/>
              <a:gd name="connsiteY19" fmla="*/ 121494 h 1302789"/>
              <a:gd name="connsiteX20" fmla="*/ 2109681 w 4026805"/>
              <a:gd name="connsiteY20" fmla="*/ 219762 h 1302789"/>
              <a:gd name="connsiteX21" fmla="*/ 1905578 w 4026805"/>
              <a:gd name="connsiteY21" fmla="*/ 408740 h 1302789"/>
              <a:gd name="connsiteX22" fmla="*/ 1754391 w 4026805"/>
              <a:gd name="connsiteY22" fmla="*/ 491889 h 1302789"/>
              <a:gd name="connsiteX23" fmla="*/ 1574476 w 4026805"/>
              <a:gd name="connsiteY23" fmla="*/ 514569 h 1302789"/>
              <a:gd name="connsiteX24" fmla="*/ 1406660 w 4026805"/>
              <a:gd name="connsiteY24" fmla="*/ 514568 h 1302789"/>
              <a:gd name="connsiteX25" fmla="*/ 1179879 w 4026805"/>
              <a:gd name="connsiteY25" fmla="*/ 507008 h 1302789"/>
              <a:gd name="connsiteX26" fmla="*/ 1058929 w 4026805"/>
              <a:gd name="connsiteY26" fmla="*/ 416298 h 1302789"/>
              <a:gd name="connsiteX27" fmla="*/ 922860 w 4026805"/>
              <a:gd name="connsiteY27" fmla="*/ 249998 h 1302789"/>
              <a:gd name="connsiteX28" fmla="*/ 809470 w 4026805"/>
              <a:gd name="connsiteY28" fmla="*/ 151730 h 1302789"/>
              <a:gd name="connsiteX29" fmla="*/ 542776 w 4026805"/>
              <a:gd name="connsiteY29" fmla="*/ 108794 h 1302789"/>
              <a:gd name="connsiteX30" fmla="*/ 257635 w 4026805"/>
              <a:gd name="connsiteY30" fmla="*/ 129052 h 1302789"/>
              <a:gd name="connsiteX31" fmla="*/ 76211 w 4026805"/>
              <a:gd name="connsiteY31" fmla="*/ 265117 h 1302789"/>
              <a:gd name="connsiteX32" fmla="*/ 9686 w 4026805"/>
              <a:gd name="connsiteY32" fmla="*/ 590158 h 1302789"/>
              <a:gd name="connsiteX33" fmla="*/ 15737 w 4026805"/>
              <a:gd name="connsiteY33" fmla="*/ 869845 h 1302789"/>
              <a:gd name="connsiteX34" fmla="*/ 227399 w 4026805"/>
              <a:gd name="connsiteY34" fmla="*/ 1141973 h 1302789"/>
              <a:gd name="connsiteX35" fmla="*/ 398239 w 4026805"/>
              <a:gd name="connsiteY35" fmla="*/ 1223613 h 1302789"/>
              <a:gd name="connsiteX36" fmla="*/ 708782 w 4026805"/>
              <a:gd name="connsiteY36" fmla="*/ 1230866 h 1302789"/>
              <a:gd name="connsiteX0" fmla="*/ 729333 w 4047356"/>
              <a:gd name="connsiteY0" fmla="*/ 1230866 h 1302789"/>
              <a:gd name="connsiteX1" fmla="*/ 973650 w 4047356"/>
              <a:gd name="connsiteY1" fmla="*/ 1081501 h 1302789"/>
              <a:gd name="connsiteX2" fmla="*/ 1109717 w 4047356"/>
              <a:gd name="connsiteY2" fmla="*/ 854727 h 1302789"/>
              <a:gd name="connsiteX3" fmla="*/ 1298701 w 4047356"/>
              <a:gd name="connsiteY3" fmla="*/ 748899 h 1302789"/>
              <a:gd name="connsiteX4" fmla="*/ 1608636 w 4047356"/>
              <a:gd name="connsiteY4" fmla="*/ 718663 h 1302789"/>
              <a:gd name="connsiteX5" fmla="*/ 1835416 w 4047356"/>
              <a:gd name="connsiteY5" fmla="*/ 741341 h 1302789"/>
              <a:gd name="connsiteX6" fmla="*/ 2010792 w 4047356"/>
              <a:gd name="connsiteY6" fmla="*/ 809372 h 1302789"/>
              <a:gd name="connsiteX7" fmla="*/ 2145351 w 4047356"/>
              <a:gd name="connsiteY7" fmla="*/ 1066382 h 1302789"/>
              <a:gd name="connsiteX8" fmla="*/ 2326775 w 4047356"/>
              <a:gd name="connsiteY8" fmla="*/ 1225123 h 1302789"/>
              <a:gd name="connsiteX9" fmla="*/ 2583793 w 4047356"/>
              <a:gd name="connsiteY9" fmla="*/ 1262918 h 1302789"/>
              <a:gd name="connsiteX10" fmla="*/ 3007118 w 4047356"/>
              <a:gd name="connsiteY10" fmla="*/ 1293155 h 1302789"/>
              <a:gd name="connsiteX11" fmla="*/ 3506037 w 4047356"/>
              <a:gd name="connsiteY11" fmla="*/ 1293155 h 1302789"/>
              <a:gd name="connsiteX12" fmla="*/ 3884005 w 4047356"/>
              <a:gd name="connsiteY12" fmla="*/ 1179769 h 1302789"/>
              <a:gd name="connsiteX13" fmla="*/ 4042751 w 4047356"/>
              <a:gd name="connsiteY13" fmla="*/ 801812 h 1302789"/>
              <a:gd name="connsiteX14" fmla="*/ 3982277 w 4047356"/>
              <a:gd name="connsiteY14" fmla="*/ 295353 h 1302789"/>
              <a:gd name="connsiteX15" fmla="*/ 3755496 w 4047356"/>
              <a:gd name="connsiteY15" fmla="*/ 106376 h 1302789"/>
              <a:gd name="connsiteX16" fmla="*/ 3453121 w 4047356"/>
              <a:gd name="connsiteY16" fmla="*/ 30784 h 1302789"/>
              <a:gd name="connsiteX17" fmla="*/ 2999559 w 4047356"/>
              <a:gd name="connsiteY17" fmla="*/ 548 h 1302789"/>
              <a:gd name="connsiteX18" fmla="*/ 2447726 w 4047356"/>
              <a:gd name="connsiteY18" fmla="*/ 53461 h 1302789"/>
              <a:gd name="connsiteX19" fmla="*/ 2273860 w 4047356"/>
              <a:gd name="connsiteY19" fmla="*/ 121494 h 1302789"/>
              <a:gd name="connsiteX20" fmla="*/ 2130232 w 4047356"/>
              <a:gd name="connsiteY20" fmla="*/ 219762 h 1302789"/>
              <a:gd name="connsiteX21" fmla="*/ 1926129 w 4047356"/>
              <a:gd name="connsiteY21" fmla="*/ 408740 h 1302789"/>
              <a:gd name="connsiteX22" fmla="*/ 1774942 w 4047356"/>
              <a:gd name="connsiteY22" fmla="*/ 491889 h 1302789"/>
              <a:gd name="connsiteX23" fmla="*/ 1595027 w 4047356"/>
              <a:gd name="connsiteY23" fmla="*/ 514569 h 1302789"/>
              <a:gd name="connsiteX24" fmla="*/ 1427211 w 4047356"/>
              <a:gd name="connsiteY24" fmla="*/ 514568 h 1302789"/>
              <a:gd name="connsiteX25" fmla="*/ 1200430 w 4047356"/>
              <a:gd name="connsiteY25" fmla="*/ 507008 h 1302789"/>
              <a:gd name="connsiteX26" fmla="*/ 1079480 w 4047356"/>
              <a:gd name="connsiteY26" fmla="*/ 416298 h 1302789"/>
              <a:gd name="connsiteX27" fmla="*/ 943411 w 4047356"/>
              <a:gd name="connsiteY27" fmla="*/ 249998 h 1302789"/>
              <a:gd name="connsiteX28" fmla="*/ 830021 w 4047356"/>
              <a:gd name="connsiteY28" fmla="*/ 151730 h 1302789"/>
              <a:gd name="connsiteX29" fmla="*/ 563327 w 4047356"/>
              <a:gd name="connsiteY29" fmla="*/ 108794 h 1302789"/>
              <a:gd name="connsiteX30" fmla="*/ 278186 w 4047356"/>
              <a:gd name="connsiteY30" fmla="*/ 129052 h 1302789"/>
              <a:gd name="connsiteX31" fmla="*/ 96762 w 4047356"/>
              <a:gd name="connsiteY31" fmla="*/ 265117 h 1302789"/>
              <a:gd name="connsiteX32" fmla="*/ 0 w 4047356"/>
              <a:gd name="connsiteY32" fmla="*/ 544803 h 1302789"/>
              <a:gd name="connsiteX33" fmla="*/ 36288 w 4047356"/>
              <a:gd name="connsiteY33" fmla="*/ 869845 h 1302789"/>
              <a:gd name="connsiteX34" fmla="*/ 247950 w 4047356"/>
              <a:gd name="connsiteY34" fmla="*/ 1141973 h 1302789"/>
              <a:gd name="connsiteX35" fmla="*/ 418790 w 4047356"/>
              <a:gd name="connsiteY35" fmla="*/ 1223613 h 1302789"/>
              <a:gd name="connsiteX36" fmla="*/ 729333 w 4047356"/>
              <a:gd name="connsiteY36" fmla="*/ 1230866 h 1302789"/>
              <a:gd name="connsiteX0" fmla="*/ 729333 w 4047356"/>
              <a:gd name="connsiteY0" fmla="*/ 1230866 h 1302789"/>
              <a:gd name="connsiteX1" fmla="*/ 973650 w 4047356"/>
              <a:gd name="connsiteY1" fmla="*/ 1081501 h 1302789"/>
              <a:gd name="connsiteX2" fmla="*/ 1109717 w 4047356"/>
              <a:gd name="connsiteY2" fmla="*/ 854727 h 1302789"/>
              <a:gd name="connsiteX3" fmla="*/ 1298701 w 4047356"/>
              <a:gd name="connsiteY3" fmla="*/ 748899 h 1302789"/>
              <a:gd name="connsiteX4" fmla="*/ 1608636 w 4047356"/>
              <a:gd name="connsiteY4" fmla="*/ 718663 h 1302789"/>
              <a:gd name="connsiteX5" fmla="*/ 1835416 w 4047356"/>
              <a:gd name="connsiteY5" fmla="*/ 741341 h 1302789"/>
              <a:gd name="connsiteX6" fmla="*/ 1995673 w 4047356"/>
              <a:gd name="connsiteY6" fmla="*/ 854727 h 1302789"/>
              <a:gd name="connsiteX7" fmla="*/ 2145351 w 4047356"/>
              <a:gd name="connsiteY7" fmla="*/ 1066382 h 1302789"/>
              <a:gd name="connsiteX8" fmla="*/ 2326775 w 4047356"/>
              <a:gd name="connsiteY8" fmla="*/ 1225123 h 1302789"/>
              <a:gd name="connsiteX9" fmla="*/ 2583793 w 4047356"/>
              <a:gd name="connsiteY9" fmla="*/ 1262918 h 1302789"/>
              <a:gd name="connsiteX10" fmla="*/ 3007118 w 4047356"/>
              <a:gd name="connsiteY10" fmla="*/ 1293155 h 1302789"/>
              <a:gd name="connsiteX11" fmla="*/ 3506037 w 4047356"/>
              <a:gd name="connsiteY11" fmla="*/ 1293155 h 1302789"/>
              <a:gd name="connsiteX12" fmla="*/ 3884005 w 4047356"/>
              <a:gd name="connsiteY12" fmla="*/ 1179769 h 1302789"/>
              <a:gd name="connsiteX13" fmla="*/ 4042751 w 4047356"/>
              <a:gd name="connsiteY13" fmla="*/ 801812 h 1302789"/>
              <a:gd name="connsiteX14" fmla="*/ 3982277 w 4047356"/>
              <a:gd name="connsiteY14" fmla="*/ 295353 h 1302789"/>
              <a:gd name="connsiteX15" fmla="*/ 3755496 w 4047356"/>
              <a:gd name="connsiteY15" fmla="*/ 106376 h 1302789"/>
              <a:gd name="connsiteX16" fmla="*/ 3453121 w 4047356"/>
              <a:gd name="connsiteY16" fmla="*/ 30784 h 1302789"/>
              <a:gd name="connsiteX17" fmla="*/ 2999559 w 4047356"/>
              <a:gd name="connsiteY17" fmla="*/ 548 h 1302789"/>
              <a:gd name="connsiteX18" fmla="*/ 2447726 w 4047356"/>
              <a:gd name="connsiteY18" fmla="*/ 53461 h 1302789"/>
              <a:gd name="connsiteX19" fmla="*/ 2273860 w 4047356"/>
              <a:gd name="connsiteY19" fmla="*/ 121494 h 1302789"/>
              <a:gd name="connsiteX20" fmla="*/ 2130232 w 4047356"/>
              <a:gd name="connsiteY20" fmla="*/ 219762 h 1302789"/>
              <a:gd name="connsiteX21" fmla="*/ 1926129 w 4047356"/>
              <a:gd name="connsiteY21" fmla="*/ 408740 h 1302789"/>
              <a:gd name="connsiteX22" fmla="*/ 1774942 w 4047356"/>
              <a:gd name="connsiteY22" fmla="*/ 491889 h 1302789"/>
              <a:gd name="connsiteX23" fmla="*/ 1595027 w 4047356"/>
              <a:gd name="connsiteY23" fmla="*/ 514569 h 1302789"/>
              <a:gd name="connsiteX24" fmla="*/ 1427211 w 4047356"/>
              <a:gd name="connsiteY24" fmla="*/ 514568 h 1302789"/>
              <a:gd name="connsiteX25" fmla="*/ 1200430 w 4047356"/>
              <a:gd name="connsiteY25" fmla="*/ 507008 h 1302789"/>
              <a:gd name="connsiteX26" fmla="*/ 1079480 w 4047356"/>
              <a:gd name="connsiteY26" fmla="*/ 416298 h 1302789"/>
              <a:gd name="connsiteX27" fmla="*/ 943411 w 4047356"/>
              <a:gd name="connsiteY27" fmla="*/ 249998 h 1302789"/>
              <a:gd name="connsiteX28" fmla="*/ 830021 w 4047356"/>
              <a:gd name="connsiteY28" fmla="*/ 151730 h 1302789"/>
              <a:gd name="connsiteX29" fmla="*/ 563327 w 4047356"/>
              <a:gd name="connsiteY29" fmla="*/ 108794 h 1302789"/>
              <a:gd name="connsiteX30" fmla="*/ 278186 w 4047356"/>
              <a:gd name="connsiteY30" fmla="*/ 129052 h 1302789"/>
              <a:gd name="connsiteX31" fmla="*/ 96762 w 4047356"/>
              <a:gd name="connsiteY31" fmla="*/ 265117 h 1302789"/>
              <a:gd name="connsiteX32" fmla="*/ 0 w 4047356"/>
              <a:gd name="connsiteY32" fmla="*/ 544803 h 1302789"/>
              <a:gd name="connsiteX33" fmla="*/ 36288 w 4047356"/>
              <a:gd name="connsiteY33" fmla="*/ 869845 h 1302789"/>
              <a:gd name="connsiteX34" fmla="*/ 247950 w 4047356"/>
              <a:gd name="connsiteY34" fmla="*/ 1141973 h 1302789"/>
              <a:gd name="connsiteX35" fmla="*/ 418790 w 4047356"/>
              <a:gd name="connsiteY35" fmla="*/ 1223613 h 1302789"/>
              <a:gd name="connsiteX36" fmla="*/ 729333 w 4047356"/>
              <a:gd name="connsiteY36" fmla="*/ 1230866 h 1302789"/>
              <a:gd name="connsiteX0" fmla="*/ 729333 w 4047356"/>
              <a:gd name="connsiteY0" fmla="*/ 1230866 h 1302789"/>
              <a:gd name="connsiteX1" fmla="*/ 973650 w 4047356"/>
              <a:gd name="connsiteY1" fmla="*/ 1081501 h 1302789"/>
              <a:gd name="connsiteX2" fmla="*/ 1109717 w 4047356"/>
              <a:gd name="connsiteY2" fmla="*/ 854727 h 1302789"/>
              <a:gd name="connsiteX3" fmla="*/ 1298701 w 4047356"/>
              <a:gd name="connsiteY3" fmla="*/ 748899 h 1302789"/>
              <a:gd name="connsiteX4" fmla="*/ 1608636 w 4047356"/>
              <a:gd name="connsiteY4" fmla="*/ 718663 h 1302789"/>
              <a:gd name="connsiteX5" fmla="*/ 1835416 w 4047356"/>
              <a:gd name="connsiteY5" fmla="*/ 741341 h 1302789"/>
              <a:gd name="connsiteX6" fmla="*/ 1995673 w 4047356"/>
              <a:gd name="connsiteY6" fmla="*/ 854727 h 1302789"/>
              <a:gd name="connsiteX7" fmla="*/ 2122672 w 4047356"/>
              <a:gd name="connsiteY7" fmla="*/ 1089059 h 1302789"/>
              <a:gd name="connsiteX8" fmla="*/ 2326775 w 4047356"/>
              <a:gd name="connsiteY8" fmla="*/ 1225123 h 1302789"/>
              <a:gd name="connsiteX9" fmla="*/ 2583793 w 4047356"/>
              <a:gd name="connsiteY9" fmla="*/ 1262918 h 1302789"/>
              <a:gd name="connsiteX10" fmla="*/ 3007118 w 4047356"/>
              <a:gd name="connsiteY10" fmla="*/ 1293155 h 1302789"/>
              <a:gd name="connsiteX11" fmla="*/ 3506037 w 4047356"/>
              <a:gd name="connsiteY11" fmla="*/ 1293155 h 1302789"/>
              <a:gd name="connsiteX12" fmla="*/ 3884005 w 4047356"/>
              <a:gd name="connsiteY12" fmla="*/ 1179769 h 1302789"/>
              <a:gd name="connsiteX13" fmla="*/ 4042751 w 4047356"/>
              <a:gd name="connsiteY13" fmla="*/ 801812 h 1302789"/>
              <a:gd name="connsiteX14" fmla="*/ 3982277 w 4047356"/>
              <a:gd name="connsiteY14" fmla="*/ 295353 h 1302789"/>
              <a:gd name="connsiteX15" fmla="*/ 3755496 w 4047356"/>
              <a:gd name="connsiteY15" fmla="*/ 106376 h 1302789"/>
              <a:gd name="connsiteX16" fmla="*/ 3453121 w 4047356"/>
              <a:gd name="connsiteY16" fmla="*/ 30784 h 1302789"/>
              <a:gd name="connsiteX17" fmla="*/ 2999559 w 4047356"/>
              <a:gd name="connsiteY17" fmla="*/ 548 h 1302789"/>
              <a:gd name="connsiteX18" fmla="*/ 2447726 w 4047356"/>
              <a:gd name="connsiteY18" fmla="*/ 53461 h 1302789"/>
              <a:gd name="connsiteX19" fmla="*/ 2273860 w 4047356"/>
              <a:gd name="connsiteY19" fmla="*/ 121494 h 1302789"/>
              <a:gd name="connsiteX20" fmla="*/ 2130232 w 4047356"/>
              <a:gd name="connsiteY20" fmla="*/ 219762 h 1302789"/>
              <a:gd name="connsiteX21" fmla="*/ 1926129 w 4047356"/>
              <a:gd name="connsiteY21" fmla="*/ 408740 h 1302789"/>
              <a:gd name="connsiteX22" fmla="*/ 1774942 w 4047356"/>
              <a:gd name="connsiteY22" fmla="*/ 491889 h 1302789"/>
              <a:gd name="connsiteX23" fmla="*/ 1595027 w 4047356"/>
              <a:gd name="connsiteY23" fmla="*/ 514569 h 1302789"/>
              <a:gd name="connsiteX24" fmla="*/ 1427211 w 4047356"/>
              <a:gd name="connsiteY24" fmla="*/ 514568 h 1302789"/>
              <a:gd name="connsiteX25" fmla="*/ 1200430 w 4047356"/>
              <a:gd name="connsiteY25" fmla="*/ 507008 h 1302789"/>
              <a:gd name="connsiteX26" fmla="*/ 1079480 w 4047356"/>
              <a:gd name="connsiteY26" fmla="*/ 416298 h 1302789"/>
              <a:gd name="connsiteX27" fmla="*/ 943411 w 4047356"/>
              <a:gd name="connsiteY27" fmla="*/ 249998 h 1302789"/>
              <a:gd name="connsiteX28" fmla="*/ 830021 w 4047356"/>
              <a:gd name="connsiteY28" fmla="*/ 151730 h 1302789"/>
              <a:gd name="connsiteX29" fmla="*/ 563327 w 4047356"/>
              <a:gd name="connsiteY29" fmla="*/ 108794 h 1302789"/>
              <a:gd name="connsiteX30" fmla="*/ 278186 w 4047356"/>
              <a:gd name="connsiteY30" fmla="*/ 129052 h 1302789"/>
              <a:gd name="connsiteX31" fmla="*/ 96762 w 4047356"/>
              <a:gd name="connsiteY31" fmla="*/ 265117 h 1302789"/>
              <a:gd name="connsiteX32" fmla="*/ 0 w 4047356"/>
              <a:gd name="connsiteY32" fmla="*/ 544803 h 1302789"/>
              <a:gd name="connsiteX33" fmla="*/ 36288 w 4047356"/>
              <a:gd name="connsiteY33" fmla="*/ 869845 h 1302789"/>
              <a:gd name="connsiteX34" fmla="*/ 247950 w 4047356"/>
              <a:gd name="connsiteY34" fmla="*/ 1141973 h 1302789"/>
              <a:gd name="connsiteX35" fmla="*/ 418790 w 4047356"/>
              <a:gd name="connsiteY35" fmla="*/ 1223613 h 1302789"/>
              <a:gd name="connsiteX36" fmla="*/ 729333 w 4047356"/>
              <a:gd name="connsiteY36" fmla="*/ 1230866 h 1302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047356" h="1302789">
                <a:moveTo>
                  <a:pt x="729333" y="1230866"/>
                </a:moveTo>
                <a:cubicBezTo>
                  <a:pt x="821810" y="1207181"/>
                  <a:pt x="910253" y="1144191"/>
                  <a:pt x="973650" y="1081501"/>
                </a:cubicBezTo>
                <a:cubicBezTo>
                  <a:pt x="1037047" y="1018811"/>
                  <a:pt x="1055542" y="910161"/>
                  <a:pt x="1109717" y="854727"/>
                </a:cubicBezTo>
                <a:cubicBezTo>
                  <a:pt x="1163892" y="799293"/>
                  <a:pt x="1215548" y="771576"/>
                  <a:pt x="1298701" y="748899"/>
                </a:cubicBezTo>
                <a:cubicBezTo>
                  <a:pt x="1381854" y="726222"/>
                  <a:pt x="1519184" y="719923"/>
                  <a:pt x="1608636" y="718663"/>
                </a:cubicBezTo>
                <a:cubicBezTo>
                  <a:pt x="1698088" y="717403"/>
                  <a:pt x="1770910" y="718664"/>
                  <a:pt x="1835416" y="741341"/>
                </a:cubicBezTo>
                <a:cubicBezTo>
                  <a:pt x="1899922" y="764018"/>
                  <a:pt x="1947797" y="796774"/>
                  <a:pt x="1995673" y="854727"/>
                </a:cubicBezTo>
                <a:cubicBezTo>
                  <a:pt x="2043549" y="912680"/>
                  <a:pt x="2067488" y="1027326"/>
                  <a:pt x="2122672" y="1089059"/>
                </a:cubicBezTo>
                <a:cubicBezTo>
                  <a:pt x="2177856" y="1150792"/>
                  <a:pt x="2249922" y="1196147"/>
                  <a:pt x="2326775" y="1225123"/>
                </a:cubicBezTo>
                <a:cubicBezTo>
                  <a:pt x="2403628" y="1254099"/>
                  <a:pt x="2477962" y="1259138"/>
                  <a:pt x="2583793" y="1262918"/>
                </a:cubicBezTo>
                <a:cubicBezTo>
                  <a:pt x="2689624" y="1266698"/>
                  <a:pt x="2853411" y="1288116"/>
                  <a:pt x="3007118" y="1293155"/>
                </a:cubicBezTo>
                <a:cubicBezTo>
                  <a:pt x="3160825" y="1298194"/>
                  <a:pt x="3359889" y="1312053"/>
                  <a:pt x="3506037" y="1293155"/>
                </a:cubicBezTo>
                <a:cubicBezTo>
                  <a:pt x="3652185" y="1274257"/>
                  <a:pt x="3794553" y="1261659"/>
                  <a:pt x="3884005" y="1179769"/>
                </a:cubicBezTo>
                <a:cubicBezTo>
                  <a:pt x="3973457" y="1097879"/>
                  <a:pt x="4026372" y="949215"/>
                  <a:pt x="4042751" y="801812"/>
                </a:cubicBezTo>
                <a:cubicBezTo>
                  <a:pt x="4059130" y="654409"/>
                  <a:pt x="4030153" y="411259"/>
                  <a:pt x="3982277" y="295353"/>
                </a:cubicBezTo>
                <a:cubicBezTo>
                  <a:pt x="3934401" y="179447"/>
                  <a:pt x="3843689" y="150471"/>
                  <a:pt x="3755496" y="106376"/>
                </a:cubicBezTo>
                <a:cubicBezTo>
                  <a:pt x="3667303" y="62281"/>
                  <a:pt x="3579111" y="48422"/>
                  <a:pt x="3453121" y="30784"/>
                </a:cubicBezTo>
                <a:cubicBezTo>
                  <a:pt x="3327132" y="13146"/>
                  <a:pt x="3167125" y="-3231"/>
                  <a:pt x="2999559" y="548"/>
                </a:cubicBezTo>
                <a:cubicBezTo>
                  <a:pt x="2831993" y="4327"/>
                  <a:pt x="2568676" y="33303"/>
                  <a:pt x="2447726" y="53461"/>
                </a:cubicBezTo>
                <a:cubicBezTo>
                  <a:pt x="2326776" y="73619"/>
                  <a:pt x="2326776" y="93777"/>
                  <a:pt x="2273860" y="121494"/>
                </a:cubicBezTo>
                <a:cubicBezTo>
                  <a:pt x="2220944" y="149211"/>
                  <a:pt x="2188187" y="171888"/>
                  <a:pt x="2130232" y="219762"/>
                </a:cubicBezTo>
                <a:cubicBezTo>
                  <a:pt x="2072277" y="267636"/>
                  <a:pt x="1985344" y="363386"/>
                  <a:pt x="1926129" y="408740"/>
                </a:cubicBezTo>
                <a:cubicBezTo>
                  <a:pt x="1866914" y="454094"/>
                  <a:pt x="1830126" y="474251"/>
                  <a:pt x="1774942" y="491889"/>
                </a:cubicBezTo>
                <a:cubicBezTo>
                  <a:pt x="1719758" y="509527"/>
                  <a:pt x="1636603" y="508270"/>
                  <a:pt x="1595027" y="514569"/>
                </a:cubicBezTo>
                <a:cubicBezTo>
                  <a:pt x="1553451" y="520868"/>
                  <a:pt x="1492977" y="515828"/>
                  <a:pt x="1427211" y="514568"/>
                </a:cubicBezTo>
                <a:cubicBezTo>
                  <a:pt x="1361445" y="513308"/>
                  <a:pt x="1258385" y="523386"/>
                  <a:pt x="1200430" y="507008"/>
                </a:cubicBezTo>
                <a:cubicBezTo>
                  <a:pt x="1142475" y="490630"/>
                  <a:pt x="1122316" y="459133"/>
                  <a:pt x="1079480" y="416298"/>
                </a:cubicBezTo>
                <a:cubicBezTo>
                  <a:pt x="1036644" y="373463"/>
                  <a:pt x="984987" y="294093"/>
                  <a:pt x="943411" y="249998"/>
                </a:cubicBezTo>
                <a:cubicBezTo>
                  <a:pt x="901835" y="205903"/>
                  <a:pt x="893368" y="175264"/>
                  <a:pt x="830021" y="151730"/>
                </a:cubicBezTo>
                <a:cubicBezTo>
                  <a:pt x="766674" y="128196"/>
                  <a:pt x="655299" y="112574"/>
                  <a:pt x="563327" y="108794"/>
                </a:cubicBezTo>
                <a:cubicBezTo>
                  <a:pt x="471355" y="105014"/>
                  <a:pt x="355947" y="102998"/>
                  <a:pt x="278186" y="129052"/>
                </a:cubicBezTo>
                <a:cubicBezTo>
                  <a:pt x="200425" y="155106"/>
                  <a:pt x="143126" y="195825"/>
                  <a:pt x="96762" y="265117"/>
                </a:cubicBezTo>
                <a:cubicBezTo>
                  <a:pt x="50398" y="334409"/>
                  <a:pt x="7559" y="441495"/>
                  <a:pt x="0" y="544803"/>
                </a:cubicBezTo>
                <a:cubicBezTo>
                  <a:pt x="8819" y="595197"/>
                  <a:pt x="-5037" y="770317"/>
                  <a:pt x="36288" y="869845"/>
                </a:cubicBezTo>
                <a:cubicBezTo>
                  <a:pt x="77613" y="969373"/>
                  <a:pt x="190499" y="1095610"/>
                  <a:pt x="247950" y="1141973"/>
                </a:cubicBezTo>
                <a:cubicBezTo>
                  <a:pt x="305401" y="1188336"/>
                  <a:pt x="362095" y="1211015"/>
                  <a:pt x="418790" y="1223613"/>
                </a:cubicBezTo>
                <a:cubicBezTo>
                  <a:pt x="475485" y="1236212"/>
                  <a:pt x="636856" y="1254551"/>
                  <a:pt x="729333" y="1230866"/>
                </a:cubicBezTo>
                <a:close/>
              </a:path>
            </a:pathLst>
          </a:custGeom>
          <a:noFill/>
          <a:ln w="127000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23922" y="2109986"/>
            <a:ext cx="1525417" cy="71712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YARN RM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9" name="Straight Arrow Connector 48"/>
          <p:cNvCxnSpPr/>
          <p:nvPr/>
        </p:nvCxnSpPr>
        <p:spPr>
          <a:xfrm flipH="1">
            <a:off x="2093150" y="1988045"/>
            <a:ext cx="3106150" cy="362837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2101172" y="2563755"/>
            <a:ext cx="5008741" cy="0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non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4188213" y="2541276"/>
            <a:ext cx="0" cy="447813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6124624" y="2541276"/>
            <a:ext cx="0" cy="447813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7081212" y="2541276"/>
            <a:ext cx="0" cy="447813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62886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 Data from HDFS </a:t>
            </a:r>
            <a:r>
              <a:rPr lang="en-US" b="1" i="1" dirty="0" smtClean="0">
                <a:solidFill>
                  <a:srgbClr val="FF0000"/>
                </a:solidFill>
              </a:rPr>
              <a:t>Once</a:t>
            </a:r>
            <a:endParaRPr lang="en-US" b="1" i="1" dirty="0">
              <a:solidFill>
                <a:srgbClr val="FF0000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7641124" y="5623976"/>
            <a:ext cx="840486" cy="869298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575651" y="1248438"/>
            <a:ext cx="20138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Hadoop Gateway Node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155514" y="1831680"/>
            <a:ext cx="8821093" cy="489024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5247427" y="1571333"/>
            <a:ext cx="2799250" cy="47301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h</a:t>
            </a:r>
            <a:r>
              <a:rPr lang="en-US" dirty="0" err="1" smtClean="0">
                <a:solidFill>
                  <a:schemeClr val="tx1"/>
                </a:solidFill>
              </a:rPr>
              <a:t>adoop</a:t>
            </a:r>
            <a:r>
              <a:rPr lang="en-US" dirty="0" smtClean="0">
                <a:solidFill>
                  <a:schemeClr val="tx1"/>
                </a:solidFill>
              </a:rPr>
              <a:t> jar h2odriver.jar </a:t>
            </a:r>
            <a:r>
              <a:rPr lang="en-US" dirty="0" smtClean="0">
                <a:solidFill>
                  <a:srgbClr val="000000"/>
                </a:solidFill>
              </a:rPr>
              <a:t>…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6674738" y="5623976"/>
            <a:ext cx="840486" cy="869298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5699593" y="5623976"/>
            <a:ext cx="840486" cy="869298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4735247" y="5623976"/>
            <a:ext cx="840486" cy="869298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3772125" y="5623976"/>
            <a:ext cx="840486" cy="869298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805739" y="5623976"/>
            <a:ext cx="840486" cy="869298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/>
          <p:cNvSpPr/>
          <p:nvPr/>
        </p:nvSpPr>
        <p:spPr>
          <a:xfrm>
            <a:off x="3086946" y="5812954"/>
            <a:ext cx="4977573" cy="476224"/>
          </a:xfrm>
          <a:prstGeom prst="cloud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HDFS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856448" y="5797835"/>
            <a:ext cx="10322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HDFS</a:t>
            </a:r>
          </a:p>
          <a:p>
            <a:pPr algn="ctr"/>
            <a:r>
              <a:rPr lang="en-US" sz="1400" dirty="0" smtClean="0"/>
              <a:t>Data Nodes</a:t>
            </a:r>
            <a:endParaRPr lang="en-US" sz="1400" dirty="0"/>
          </a:p>
        </p:txBody>
      </p:sp>
      <p:sp>
        <p:nvSpPr>
          <p:cNvPr id="31" name="TextBox 30"/>
          <p:cNvSpPr txBox="1"/>
          <p:nvPr/>
        </p:nvSpPr>
        <p:spPr>
          <a:xfrm>
            <a:off x="675109" y="1462348"/>
            <a:ext cx="1637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Hadoop Cluster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3772125" y="2827106"/>
            <a:ext cx="840486" cy="2284069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5699593" y="2827106"/>
            <a:ext cx="840486" cy="2284069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/>
          <p:cNvSpPr/>
          <p:nvPr/>
        </p:nvSpPr>
        <p:spPr>
          <a:xfrm>
            <a:off x="6674738" y="2827106"/>
            <a:ext cx="840486" cy="2284069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3835400" y="4235809"/>
            <a:ext cx="722899" cy="740791"/>
          </a:xfrm>
          <a:prstGeom prst="ellipse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H</a:t>
            </a:r>
            <a:r>
              <a:rPr lang="en-US" sz="1600" baseline="-25000" dirty="0" smtClean="0"/>
              <a:t>2</a:t>
            </a:r>
            <a:r>
              <a:rPr lang="en-US" sz="1600" dirty="0" smtClean="0"/>
              <a:t>O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96108" y="4352031"/>
            <a:ext cx="15274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H2O Mappers</a:t>
            </a:r>
          </a:p>
          <a:p>
            <a:pPr algn="ctr"/>
            <a:r>
              <a:rPr lang="en-US" sz="1400" dirty="0" smtClean="0"/>
              <a:t>(YARN Containers)</a:t>
            </a:r>
            <a:endParaRPr lang="en-US" sz="1400" dirty="0"/>
          </a:p>
        </p:txBody>
      </p:sp>
      <p:sp>
        <p:nvSpPr>
          <p:cNvPr id="41" name="TextBox 40"/>
          <p:cNvSpPr txBox="1"/>
          <p:nvPr/>
        </p:nvSpPr>
        <p:spPr>
          <a:xfrm>
            <a:off x="7276778" y="2480803"/>
            <a:ext cx="14996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YARN Worker Nodes</a:t>
            </a:r>
            <a:endParaRPr lang="en-US" sz="1200" dirty="0"/>
          </a:p>
        </p:txBody>
      </p:sp>
      <p:sp>
        <p:nvSpPr>
          <p:cNvPr id="43" name="Oval 42"/>
          <p:cNvSpPr/>
          <p:nvPr/>
        </p:nvSpPr>
        <p:spPr>
          <a:xfrm>
            <a:off x="3835400" y="3034444"/>
            <a:ext cx="722899" cy="740791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NM</a:t>
            </a:r>
          </a:p>
        </p:txBody>
      </p:sp>
      <p:sp>
        <p:nvSpPr>
          <p:cNvPr id="45" name="Oval 44"/>
          <p:cNvSpPr/>
          <p:nvPr/>
        </p:nvSpPr>
        <p:spPr>
          <a:xfrm>
            <a:off x="5761567" y="3034444"/>
            <a:ext cx="722899" cy="740791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NM</a:t>
            </a:r>
          </a:p>
        </p:txBody>
      </p:sp>
      <p:sp>
        <p:nvSpPr>
          <p:cNvPr id="46" name="Oval 45"/>
          <p:cNvSpPr/>
          <p:nvPr/>
        </p:nvSpPr>
        <p:spPr>
          <a:xfrm>
            <a:off x="6735234" y="3034444"/>
            <a:ext cx="722899" cy="740791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NM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80465" y="3158008"/>
            <a:ext cx="13299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YARN Node</a:t>
            </a:r>
          </a:p>
          <a:p>
            <a:pPr algn="ctr"/>
            <a:r>
              <a:rPr lang="en-US" sz="1400" dirty="0" smtClean="0"/>
              <a:t>Managers (NM)</a:t>
            </a:r>
            <a:endParaRPr lang="en-US" sz="1400" dirty="0"/>
          </a:p>
        </p:txBody>
      </p:sp>
      <p:cxnSp>
        <p:nvCxnSpPr>
          <p:cNvPr id="68" name="Straight Arrow Connector 67"/>
          <p:cNvCxnSpPr/>
          <p:nvPr/>
        </p:nvCxnSpPr>
        <p:spPr>
          <a:xfrm>
            <a:off x="4188213" y="3825875"/>
            <a:ext cx="0" cy="364580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Oval 68"/>
          <p:cNvSpPr/>
          <p:nvPr/>
        </p:nvSpPr>
        <p:spPr>
          <a:xfrm>
            <a:off x="5767630" y="4235809"/>
            <a:ext cx="722899" cy="740791"/>
          </a:xfrm>
          <a:prstGeom prst="ellipse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H</a:t>
            </a:r>
            <a:r>
              <a:rPr lang="en-US" sz="1600" baseline="-25000" dirty="0" smtClean="0"/>
              <a:t>2</a:t>
            </a:r>
            <a:r>
              <a:rPr lang="en-US" sz="1600" dirty="0" smtClean="0"/>
              <a:t>O</a:t>
            </a:r>
          </a:p>
        </p:txBody>
      </p:sp>
      <p:sp>
        <p:nvSpPr>
          <p:cNvPr id="71" name="Oval 70"/>
          <p:cNvSpPr/>
          <p:nvPr/>
        </p:nvSpPr>
        <p:spPr>
          <a:xfrm>
            <a:off x="6735234" y="4235809"/>
            <a:ext cx="722899" cy="740791"/>
          </a:xfrm>
          <a:prstGeom prst="ellipse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H</a:t>
            </a:r>
            <a:r>
              <a:rPr lang="en-US" sz="1600" baseline="-25000" dirty="0" smtClean="0"/>
              <a:t>2</a:t>
            </a:r>
            <a:r>
              <a:rPr lang="en-US" sz="1600" dirty="0" smtClean="0"/>
              <a:t>O</a:t>
            </a:r>
          </a:p>
        </p:txBody>
      </p:sp>
      <p:cxnSp>
        <p:nvCxnSpPr>
          <p:cNvPr id="80" name="Straight Arrow Connector 79"/>
          <p:cNvCxnSpPr/>
          <p:nvPr/>
        </p:nvCxnSpPr>
        <p:spPr>
          <a:xfrm>
            <a:off x="6124624" y="3825875"/>
            <a:ext cx="0" cy="364580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7081212" y="3825875"/>
            <a:ext cx="0" cy="364580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Freeform 5"/>
          <p:cNvSpPr/>
          <p:nvPr/>
        </p:nvSpPr>
        <p:spPr>
          <a:xfrm>
            <a:off x="3643616" y="3945304"/>
            <a:ext cx="4047356" cy="1302789"/>
          </a:xfrm>
          <a:custGeom>
            <a:avLst/>
            <a:gdLst>
              <a:gd name="connsiteX0" fmla="*/ 635138 w 4182066"/>
              <a:gd name="connsiteY0" fmla="*/ 1302195 h 1317393"/>
              <a:gd name="connsiteX1" fmla="*/ 1035785 w 4182066"/>
              <a:gd name="connsiteY1" fmla="*/ 1203926 h 1317393"/>
              <a:gd name="connsiteX2" fmla="*/ 1262566 w 4182066"/>
              <a:gd name="connsiteY2" fmla="*/ 931799 h 1317393"/>
              <a:gd name="connsiteX3" fmla="*/ 1338159 w 4182066"/>
              <a:gd name="connsiteY3" fmla="*/ 780616 h 1317393"/>
              <a:gd name="connsiteX4" fmla="*/ 1617856 w 4182066"/>
              <a:gd name="connsiteY4" fmla="*/ 652112 h 1317393"/>
              <a:gd name="connsiteX5" fmla="*/ 1852196 w 4182066"/>
              <a:gd name="connsiteY5" fmla="*/ 659671 h 1317393"/>
              <a:gd name="connsiteX6" fmla="*/ 2056299 w 4182066"/>
              <a:gd name="connsiteY6" fmla="*/ 788176 h 1317393"/>
              <a:gd name="connsiteX7" fmla="*/ 2207487 w 4182066"/>
              <a:gd name="connsiteY7" fmla="*/ 1067862 h 1317393"/>
              <a:gd name="connsiteX8" fmla="*/ 2366233 w 4182066"/>
              <a:gd name="connsiteY8" fmla="*/ 1256840 h 1317393"/>
              <a:gd name="connsiteX9" fmla="*/ 2630811 w 4182066"/>
              <a:gd name="connsiteY9" fmla="*/ 1294636 h 1317393"/>
              <a:gd name="connsiteX10" fmla="*/ 2948305 w 4182066"/>
              <a:gd name="connsiteY10" fmla="*/ 1317313 h 1317393"/>
              <a:gd name="connsiteX11" fmla="*/ 3401867 w 4182066"/>
              <a:gd name="connsiteY11" fmla="*/ 1287077 h 1317393"/>
              <a:gd name="connsiteX12" fmla="*/ 3908344 w 4182066"/>
              <a:gd name="connsiteY12" fmla="*/ 1219045 h 1317393"/>
              <a:gd name="connsiteX13" fmla="*/ 4172922 w 4182066"/>
              <a:gd name="connsiteY13" fmla="*/ 848648 h 1317393"/>
              <a:gd name="connsiteX14" fmla="*/ 4089769 w 4182066"/>
              <a:gd name="connsiteY14" fmla="*/ 266597 h 1317393"/>
              <a:gd name="connsiteX15" fmla="*/ 3787394 w 4182066"/>
              <a:gd name="connsiteY15" fmla="*/ 115415 h 1317393"/>
              <a:gd name="connsiteX16" fmla="*/ 3492579 w 4182066"/>
              <a:gd name="connsiteY16" fmla="*/ 62501 h 1317393"/>
              <a:gd name="connsiteX17" fmla="*/ 3039017 w 4182066"/>
              <a:gd name="connsiteY17" fmla="*/ 32265 h 1317393"/>
              <a:gd name="connsiteX18" fmla="*/ 2456946 w 4182066"/>
              <a:gd name="connsiteY18" fmla="*/ 2028 h 1317393"/>
              <a:gd name="connsiteX19" fmla="*/ 2184809 w 4182066"/>
              <a:gd name="connsiteY19" fmla="*/ 92738 h 1317393"/>
              <a:gd name="connsiteX20" fmla="*/ 2078977 w 4182066"/>
              <a:gd name="connsiteY20" fmla="*/ 228802 h 1317393"/>
              <a:gd name="connsiteX21" fmla="*/ 1965587 w 4182066"/>
              <a:gd name="connsiteY21" fmla="*/ 440457 h 1317393"/>
              <a:gd name="connsiteX22" fmla="*/ 1716128 w 4182066"/>
              <a:gd name="connsiteY22" fmla="*/ 485811 h 1317393"/>
              <a:gd name="connsiteX23" fmla="*/ 1466669 w 4182066"/>
              <a:gd name="connsiteY23" fmla="*/ 523607 h 1317393"/>
              <a:gd name="connsiteX24" fmla="*/ 1239888 w 4182066"/>
              <a:gd name="connsiteY24" fmla="*/ 538725 h 1317393"/>
              <a:gd name="connsiteX25" fmla="*/ 1073582 w 4182066"/>
              <a:gd name="connsiteY25" fmla="*/ 493370 h 1317393"/>
              <a:gd name="connsiteX26" fmla="*/ 982869 w 4182066"/>
              <a:gd name="connsiteY26" fmla="*/ 281715 h 1317393"/>
              <a:gd name="connsiteX27" fmla="*/ 869479 w 4182066"/>
              <a:gd name="connsiteY27" fmla="*/ 183447 h 1317393"/>
              <a:gd name="connsiteX28" fmla="*/ 551985 w 4182066"/>
              <a:gd name="connsiteY28" fmla="*/ 153211 h 1317393"/>
              <a:gd name="connsiteX29" fmla="*/ 249610 w 4182066"/>
              <a:gd name="connsiteY29" fmla="*/ 191006 h 1317393"/>
              <a:gd name="connsiteX30" fmla="*/ 98423 w 4182066"/>
              <a:gd name="connsiteY30" fmla="*/ 327070 h 1317393"/>
              <a:gd name="connsiteX31" fmla="*/ 151 w 4182066"/>
              <a:gd name="connsiteY31" fmla="*/ 705025 h 1317393"/>
              <a:gd name="connsiteX32" fmla="*/ 83304 w 4182066"/>
              <a:gd name="connsiteY32" fmla="*/ 992271 h 1317393"/>
              <a:gd name="connsiteX33" fmla="*/ 340323 w 4182066"/>
              <a:gd name="connsiteY33" fmla="*/ 1143454 h 1317393"/>
              <a:gd name="connsiteX34" fmla="*/ 635138 w 4182066"/>
              <a:gd name="connsiteY34" fmla="*/ 1302195 h 1317393"/>
              <a:gd name="connsiteX0" fmla="*/ 635138 w 4182066"/>
              <a:gd name="connsiteY0" fmla="*/ 1302195 h 1317393"/>
              <a:gd name="connsiteX1" fmla="*/ 1035785 w 4182066"/>
              <a:gd name="connsiteY1" fmla="*/ 1203926 h 1317393"/>
              <a:gd name="connsiteX2" fmla="*/ 1262566 w 4182066"/>
              <a:gd name="connsiteY2" fmla="*/ 931799 h 1317393"/>
              <a:gd name="connsiteX3" fmla="*/ 1338159 w 4182066"/>
              <a:gd name="connsiteY3" fmla="*/ 780616 h 1317393"/>
              <a:gd name="connsiteX4" fmla="*/ 1617856 w 4182066"/>
              <a:gd name="connsiteY4" fmla="*/ 652112 h 1317393"/>
              <a:gd name="connsiteX5" fmla="*/ 1852196 w 4182066"/>
              <a:gd name="connsiteY5" fmla="*/ 659671 h 1317393"/>
              <a:gd name="connsiteX6" fmla="*/ 2056299 w 4182066"/>
              <a:gd name="connsiteY6" fmla="*/ 788176 h 1317393"/>
              <a:gd name="connsiteX7" fmla="*/ 2207487 w 4182066"/>
              <a:gd name="connsiteY7" fmla="*/ 1067862 h 1317393"/>
              <a:gd name="connsiteX8" fmla="*/ 2366233 w 4182066"/>
              <a:gd name="connsiteY8" fmla="*/ 1256840 h 1317393"/>
              <a:gd name="connsiteX9" fmla="*/ 2630811 w 4182066"/>
              <a:gd name="connsiteY9" fmla="*/ 1294636 h 1317393"/>
              <a:gd name="connsiteX10" fmla="*/ 2948305 w 4182066"/>
              <a:gd name="connsiteY10" fmla="*/ 1317313 h 1317393"/>
              <a:gd name="connsiteX11" fmla="*/ 3401867 w 4182066"/>
              <a:gd name="connsiteY11" fmla="*/ 1287077 h 1317393"/>
              <a:gd name="connsiteX12" fmla="*/ 3908344 w 4182066"/>
              <a:gd name="connsiteY12" fmla="*/ 1219045 h 1317393"/>
              <a:gd name="connsiteX13" fmla="*/ 4172922 w 4182066"/>
              <a:gd name="connsiteY13" fmla="*/ 848648 h 1317393"/>
              <a:gd name="connsiteX14" fmla="*/ 4089769 w 4182066"/>
              <a:gd name="connsiteY14" fmla="*/ 266597 h 1317393"/>
              <a:gd name="connsiteX15" fmla="*/ 3787394 w 4182066"/>
              <a:gd name="connsiteY15" fmla="*/ 115415 h 1317393"/>
              <a:gd name="connsiteX16" fmla="*/ 3492579 w 4182066"/>
              <a:gd name="connsiteY16" fmla="*/ 62501 h 1317393"/>
              <a:gd name="connsiteX17" fmla="*/ 3039017 w 4182066"/>
              <a:gd name="connsiteY17" fmla="*/ 32265 h 1317393"/>
              <a:gd name="connsiteX18" fmla="*/ 2456946 w 4182066"/>
              <a:gd name="connsiteY18" fmla="*/ 2028 h 1317393"/>
              <a:gd name="connsiteX19" fmla="*/ 2184809 w 4182066"/>
              <a:gd name="connsiteY19" fmla="*/ 92738 h 1317393"/>
              <a:gd name="connsiteX20" fmla="*/ 2078977 w 4182066"/>
              <a:gd name="connsiteY20" fmla="*/ 228802 h 1317393"/>
              <a:gd name="connsiteX21" fmla="*/ 1965587 w 4182066"/>
              <a:gd name="connsiteY21" fmla="*/ 440457 h 1317393"/>
              <a:gd name="connsiteX22" fmla="*/ 1716128 w 4182066"/>
              <a:gd name="connsiteY22" fmla="*/ 485811 h 1317393"/>
              <a:gd name="connsiteX23" fmla="*/ 1466669 w 4182066"/>
              <a:gd name="connsiteY23" fmla="*/ 523607 h 1317393"/>
              <a:gd name="connsiteX24" fmla="*/ 1239888 w 4182066"/>
              <a:gd name="connsiteY24" fmla="*/ 538725 h 1317393"/>
              <a:gd name="connsiteX25" fmla="*/ 1073582 w 4182066"/>
              <a:gd name="connsiteY25" fmla="*/ 493370 h 1317393"/>
              <a:gd name="connsiteX26" fmla="*/ 982869 w 4182066"/>
              <a:gd name="connsiteY26" fmla="*/ 281715 h 1317393"/>
              <a:gd name="connsiteX27" fmla="*/ 869479 w 4182066"/>
              <a:gd name="connsiteY27" fmla="*/ 183447 h 1317393"/>
              <a:gd name="connsiteX28" fmla="*/ 551985 w 4182066"/>
              <a:gd name="connsiteY28" fmla="*/ 153211 h 1317393"/>
              <a:gd name="connsiteX29" fmla="*/ 249610 w 4182066"/>
              <a:gd name="connsiteY29" fmla="*/ 191006 h 1317393"/>
              <a:gd name="connsiteX30" fmla="*/ 98423 w 4182066"/>
              <a:gd name="connsiteY30" fmla="*/ 327070 h 1317393"/>
              <a:gd name="connsiteX31" fmla="*/ 151 w 4182066"/>
              <a:gd name="connsiteY31" fmla="*/ 705025 h 1317393"/>
              <a:gd name="connsiteX32" fmla="*/ 83304 w 4182066"/>
              <a:gd name="connsiteY32" fmla="*/ 992271 h 1317393"/>
              <a:gd name="connsiteX33" fmla="*/ 294967 w 4182066"/>
              <a:gd name="connsiteY33" fmla="*/ 1226604 h 1317393"/>
              <a:gd name="connsiteX34" fmla="*/ 635138 w 4182066"/>
              <a:gd name="connsiteY34" fmla="*/ 1302195 h 1317393"/>
              <a:gd name="connsiteX0" fmla="*/ 635138 w 4182066"/>
              <a:gd name="connsiteY0" fmla="*/ 1302195 h 1317393"/>
              <a:gd name="connsiteX1" fmla="*/ 1035785 w 4182066"/>
              <a:gd name="connsiteY1" fmla="*/ 1203926 h 1317393"/>
              <a:gd name="connsiteX2" fmla="*/ 1262566 w 4182066"/>
              <a:gd name="connsiteY2" fmla="*/ 931799 h 1317393"/>
              <a:gd name="connsiteX3" fmla="*/ 1338159 w 4182066"/>
              <a:gd name="connsiteY3" fmla="*/ 780616 h 1317393"/>
              <a:gd name="connsiteX4" fmla="*/ 1617856 w 4182066"/>
              <a:gd name="connsiteY4" fmla="*/ 652112 h 1317393"/>
              <a:gd name="connsiteX5" fmla="*/ 1852196 w 4182066"/>
              <a:gd name="connsiteY5" fmla="*/ 659671 h 1317393"/>
              <a:gd name="connsiteX6" fmla="*/ 2056299 w 4182066"/>
              <a:gd name="connsiteY6" fmla="*/ 788176 h 1317393"/>
              <a:gd name="connsiteX7" fmla="*/ 2207487 w 4182066"/>
              <a:gd name="connsiteY7" fmla="*/ 1067862 h 1317393"/>
              <a:gd name="connsiteX8" fmla="*/ 2366233 w 4182066"/>
              <a:gd name="connsiteY8" fmla="*/ 1256840 h 1317393"/>
              <a:gd name="connsiteX9" fmla="*/ 2630811 w 4182066"/>
              <a:gd name="connsiteY9" fmla="*/ 1294636 h 1317393"/>
              <a:gd name="connsiteX10" fmla="*/ 2948305 w 4182066"/>
              <a:gd name="connsiteY10" fmla="*/ 1317313 h 1317393"/>
              <a:gd name="connsiteX11" fmla="*/ 3401867 w 4182066"/>
              <a:gd name="connsiteY11" fmla="*/ 1287077 h 1317393"/>
              <a:gd name="connsiteX12" fmla="*/ 3908344 w 4182066"/>
              <a:gd name="connsiteY12" fmla="*/ 1219045 h 1317393"/>
              <a:gd name="connsiteX13" fmla="*/ 4172922 w 4182066"/>
              <a:gd name="connsiteY13" fmla="*/ 848648 h 1317393"/>
              <a:gd name="connsiteX14" fmla="*/ 4089769 w 4182066"/>
              <a:gd name="connsiteY14" fmla="*/ 266597 h 1317393"/>
              <a:gd name="connsiteX15" fmla="*/ 3787394 w 4182066"/>
              <a:gd name="connsiteY15" fmla="*/ 115415 h 1317393"/>
              <a:gd name="connsiteX16" fmla="*/ 3492579 w 4182066"/>
              <a:gd name="connsiteY16" fmla="*/ 62501 h 1317393"/>
              <a:gd name="connsiteX17" fmla="*/ 3039017 w 4182066"/>
              <a:gd name="connsiteY17" fmla="*/ 32265 h 1317393"/>
              <a:gd name="connsiteX18" fmla="*/ 2456946 w 4182066"/>
              <a:gd name="connsiteY18" fmla="*/ 2028 h 1317393"/>
              <a:gd name="connsiteX19" fmla="*/ 2184809 w 4182066"/>
              <a:gd name="connsiteY19" fmla="*/ 92738 h 1317393"/>
              <a:gd name="connsiteX20" fmla="*/ 2078977 w 4182066"/>
              <a:gd name="connsiteY20" fmla="*/ 228802 h 1317393"/>
              <a:gd name="connsiteX21" fmla="*/ 1965587 w 4182066"/>
              <a:gd name="connsiteY21" fmla="*/ 440457 h 1317393"/>
              <a:gd name="connsiteX22" fmla="*/ 1716128 w 4182066"/>
              <a:gd name="connsiteY22" fmla="*/ 485811 h 1317393"/>
              <a:gd name="connsiteX23" fmla="*/ 1466669 w 4182066"/>
              <a:gd name="connsiteY23" fmla="*/ 523607 h 1317393"/>
              <a:gd name="connsiteX24" fmla="*/ 1239888 w 4182066"/>
              <a:gd name="connsiteY24" fmla="*/ 538725 h 1317393"/>
              <a:gd name="connsiteX25" fmla="*/ 1118938 w 4182066"/>
              <a:gd name="connsiteY25" fmla="*/ 448015 h 1317393"/>
              <a:gd name="connsiteX26" fmla="*/ 982869 w 4182066"/>
              <a:gd name="connsiteY26" fmla="*/ 281715 h 1317393"/>
              <a:gd name="connsiteX27" fmla="*/ 869479 w 4182066"/>
              <a:gd name="connsiteY27" fmla="*/ 183447 h 1317393"/>
              <a:gd name="connsiteX28" fmla="*/ 551985 w 4182066"/>
              <a:gd name="connsiteY28" fmla="*/ 153211 h 1317393"/>
              <a:gd name="connsiteX29" fmla="*/ 249610 w 4182066"/>
              <a:gd name="connsiteY29" fmla="*/ 191006 h 1317393"/>
              <a:gd name="connsiteX30" fmla="*/ 98423 w 4182066"/>
              <a:gd name="connsiteY30" fmla="*/ 327070 h 1317393"/>
              <a:gd name="connsiteX31" fmla="*/ 151 w 4182066"/>
              <a:gd name="connsiteY31" fmla="*/ 705025 h 1317393"/>
              <a:gd name="connsiteX32" fmla="*/ 83304 w 4182066"/>
              <a:gd name="connsiteY32" fmla="*/ 992271 h 1317393"/>
              <a:gd name="connsiteX33" fmla="*/ 294967 w 4182066"/>
              <a:gd name="connsiteY33" fmla="*/ 1226604 h 1317393"/>
              <a:gd name="connsiteX34" fmla="*/ 635138 w 4182066"/>
              <a:gd name="connsiteY34" fmla="*/ 1302195 h 1317393"/>
              <a:gd name="connsiteX0" fmla="*/ 585497 w 4132425"/>
              <a:gd name="connsiteY0" fmla="*/ 1302195 h 1317393"/>
              <a:gd name="connsiteX1" fmla="*/ 986144 w 4132425"/>
              <a:gd name="connsiteY1" fmla="*/ 1203926 h 1317393"/>
              <a:gd name="connsiteX2" fmla="*/ 1212925 w 4132425"/>
              <a:gd name="connsiteY2" fmla="*/ 931799 h 1317393"/>
              <a:gd name="connsiteX3" fmla="*/ 1288518 w 4132425"/>
              <a:gd name="connsiteY3" fmla="*/ 780616 h 1317393"/>
              <a:gd name="connsiteX4" fmla="*/ 1568215 w 4132425"/>
              <a:gd name="connsiteY4" fmla="*/ 652112 h 1317393"/>
              <a:gd name="connsiteX5" fmla="*/ 1802555 w 4132425"/>
              <a:gd name="connsiteY5" fmla="*/ 659671 h 1317393"/>
              <a:gd name="connsiteX6" fmla="*/ 2006658 w 4132425"/>
              <a:gd name="connsiteY6" fmla="*/ 788176 h 1317393"/>
              <a:gd name="connsiteX7" fmla="*/ 2157846 w 4132425"/>
              <a:gd name="connsiteY7" fmla="*/ 1067862 h 1317393"/>
              <a:gd name="connsiteX8" fmla="*/ 2316592 w 4132425"/>
              <a:gd name="connsiteY8" fmla="*/ 1256840 h 1317393"/>
              <a:gd name="connsiteX9" fmla="*/ 2581170 w 4132425"/>
              <a:gd name="connsiteY9" fmla="*/ 1294636 h 1317393"/>
              <a:gd name="connsiteX10" fmla="*/ 2898664 w 4132425"/>
              <a:gd name="connsiteY10" fmla="*/ 1317313 h 1317393"/>
              <a:gd name="connsiteX11" fmla="*/ 3352226 w 4132425"/>
              <a:gd name="connsiteY11" fmla="*/ 1287077 h 1317393"/>
              <a:gd name="connsiteX12" fmla="*/ 3858703 w 4132425"/>
              <a:gd name="connsiteY12" fmla="*/ 1219045 h 1317393"/>
              <a:gd name="connsiteX13" fmla="*/ 4123281 w 4132425"/>
              <a:gd name="connsiteY13" fmla="*/ 848648 h 1317393"/>
              <a:gd name="connsiteX14" fmla="*/ 4040128 w 4132425"/>
              <a:gd name="connsiteY14" fmla="*/ 266597 h 1317393"/>
              <a:gd name="connsiteX15" fmla="*/ 3737753 w 4132425"/>
              <a:gd name="connsiteY15" fmla="*/ 115415 h 1317393"/>
              <a:gd name="connsiteX16" fmla="*/ 3442938 w 4132425"/>
              <a:gd name="connsiteY16" fmla="*/ 62501 h 1317393"/>
              <a:gd name="connsiteX17" fmla="*/ 2989376 w 4132425"/>
              <a:gd name="connsiteY17" fmla="*/ 32265 h 1317393"/>
              <a:gd name="connsiteX18" fmla="*/ 2407305 w 4132425"/>
              <a:gd name="connsiteY18" fmla="*/ 2028 h 1317393"/>
              <a:gd name="connsiteX19" fmla="*/ 2135168 w 4132425"/>
              <a:gd name="connsiteY19" fmla="*/ 92738 h 1317393"/>
              <a:gd name="connsiteX20" fmla="*/ 2029336 w 4132425"/>
              <a:gd name="connsiteY20" fmla="*/ 228802 h 1317393"/>
              <a:gd name="connsiteX21" fmla="*/ 1915946 w 4132425"/>
              <a:gd name="connsiteY21" fmla="*/ 440457 h 1317393"/>
              <a:gd name="connsiteX22" fmla="*/ 1666487 w 4132425"/>
              <a:gd name="connsiteY22" fmla="*/ 485811 h 1317393"/>
              <a:gd name="connsiteX23" fmla="*/ 1417028 w 4132425"/>
              <a:gd name="connsiteY23" fmla="*/ 523607 h 1317393"/>
              <a:gd name="connsiteX24" fmla="*/ 1190247 w 4132425"/>
              <a:gd name="connsiteY24" fmla="*/ 538725 h 1317393"/>
              <a:gd name="connsiteX25" fmla="*/ 1069297 w 4132425"/>
              <a:gd name="connsiteY25" fmla="*/ 448015 h 1317393"/>
              <a:gd name="connsiteX26" fmla="*/ 933228 w 4132425"/>
              <a:gd name="connsiteY26" fmla="*/ 281715 h 1317393"/>
              <a:gd name="connsiteX27" fmla="*/ 819838 w 4132425"/>
              <a:gd name="connsiteY27" fmla="*/ 183447 h 1317393"/>
              <a:gd name="connsiteX28" fmla="*/ 502344 w 4132425"/>
              <a:gd name="connsiteY28" fmla="*/ 153211 h 1317393"/>
              <a:gd name="connsiteX29" fmla="*/ 199969 w 4132425"/>
              <a:gd name="connsiteY29" fmla="*/ 191006 h 1317393"/>
              <a:gd name="connsiteX30" fmla="*/ 48782 w 4132425"/>
              <a:gd name="connsiteY30" fmla="*/ 327070 h 1317393"/>
              <a:gd name="connsiteX31" fmla="*/ 10985 w 4132425"/>
              <a:gd name="connsiteY31" fmla="*/ 674789 h 1317393"/>
              <a:gd name="connsiteX32" fmla="*/ 33663 w 4132425"/>
              <a:gd name="connsiteY32" fmla="*/ 992271 h 1317393"/>
              <a:gd name="connsiteX33" fmla="*/ 245326 w 4132425"/>
              <a:gd name="connsiteY33" fmla="*/ 1226604 h 1317393"/>
              <a:gd name="connsiteX34" fmla="*/ 585497 w 4132425"/>
              <a:gd name="connsiteY34" fmla="*/ 1302195 h 1317393"/>
              <a:gd name="connsiteX0" fmla="*/ 574918 w 4121846"/>
              <a:gd name="connsiteY0" fmla="*/ 1302195 h 1317393"/>
              <a:gd name="connsiteX1" fmla="*/ 975565 w 4121846"/>
              <a:gd name="connsiteY1" fmla="*/ 1203926 h 1317393"/>
              <a:gd name="connsiteX2" fmla="*/ 1202346 w 4121846"/>
              <a:gd name="connsiteY2" fmla="*/ 931799 h 1317393"/>
              <a:gd name="connsiteX3" fmla="*/ 1277939 w 4121846"/>
              <a:gd name="connsiteY3" fmla="*/ 780616 h 1317393"/>
              <a:gd name="connsiteX4" fmla="*/ 1557636 w 4121846"/>
              <a:gd name="connsiteY4" fmla="*/ 652112 h 1317393"/>
              <a:gd name="connsiteX5" fmla="*/ 1791976 w 4121846"/>
              <a:gd name="connsiteY5" fmla="*/ 659671 h 1317393"/>
              <a:gd name="connsiteX6" fmla="*/ 1996079 w 4121846"/>
              <a:gd name="connsiteY6" fmla="*/ 788176 h 1317393"/>
              <a:gd name="connsiteX7" fmla="*/ 2147267 w 4121846"/>
              <a:gd name="connsiteY7" fmla="*/ 1067862 h 1317393"/>
              <a:gd name="connsiteX8" fmla="*/ 2306013 w 4121846"/>
              <a:gd name="connsiteY8" fmla="*/ 1256840 h 1317393"/>
              <a:gd name="connsiteX9" fmla="*/ 2570591 w 4121846"/>
              <a:gd name="connsiteY9" fmla="*/ 1294636 h 1317393"/>
              <a:gd name="connsiteX10" fmla="*/ 2888085 w 4121846"/>
              <a:gd name="connsiteY10" fmla="*/ 1317313 h 1317393"/>
              <a:gd name="connsiteX11" fmla="*/ 3341647 w 4121846"/>
              <a:gd name="connsiteY11" fmla="*/ 1287077 h 1317393"/>
              <a:gd name="connsiteX12" fmla="*/ 3848124 w 4121846"/>
              <a:gd name="connsiteY12" fmla="*/ 1219045 h 1317393"/>
              <a:gd name="connsiteX13" fmla="*/ 4112702 w 4121846"/>
              <a:gd name="connsiteY13" fmla="*/ 848648 h 1317393"/>
              <a:gd name="connsiteX14" fmla="*/ 4029549 w 4121846"/>
              <a:gd name="connsiteY14" fmla="*/ 266597 h 1317393"/>
              <a:gd name="connsiteX15" fmla="*/ 3727174 w 4121846"/>
              <a:gd name="connsiteY15" fmla="*/ 115415 h 1317393"/>
              <a:gd name="connsiteX16" fmla="*/ 3432359 w 4121846"/>
              <a:gd name="connsiteY16" fmla="*/ 62501 h 1317393"/>
              <a:gd name="connsiteX17" fmla="*/ 2978797 w 4121846"/>
              <a:gd name="connsiteY17" fmla="*/ 32265 h 1317393"/>
              <a:gd name="connsiteX18" fmla="*/ 2396726 w 4121846"/>
              <a:gd name="connsiteY18" fmla="*/ 2028 h 1317393"/>
              <a:gd name="connsiteX19" fmla="*/ 2124589 w 4121846"/>
              <a:gd name="connsiteY19" fmla="*/ 92738 h 1317393"/>
              <a:gd name="connsiteX20" fmla="*/ 2018757 w 4121846"/>
              <a:gd name="connsiteY20" fmla="*/ 228802 h 1317393"/>
              <a:gd name="connsiteX21" fmla="*/ 1905367 w 4121846"/>
              <a:gd name="connsiteY21" fmla="*/ 440457 h 1317393"/>
              <a:gd name="connsiteX22" fmla="*/ 1655908 w 4121846"/>
              <a:gd name="connsiteY22" fmla="*/ 485811 h 1317393"/>
              <a:gd name="connsiteX23" fmla="*/ 1406449 w 4121846"/>
              <a:gd name="connsiteY23" fmla="*/ 523607 h 1317393"/>
              <a:gd name="connsiteX24" fmla="*/ 1179668 w 4121846"/>
              <a:gd name="connsiteY24" fmla="*/ 538725 h 1317393"/>
              <a:gd name="connsiteX25" fmla="*/ 1058718 w 4121846"/>
              <a:gd name="connsiteY25" fmla="*/ 448015 h 1317393"/>
              <a:gd name="connsiteX26" fmla="*/ 922649 w 4121846"/>
              <a:gd name="connsiteY26" fmla="*/ 281715 h 1317393"/>
              <a:gd name="connsiteX27" fmla="*/ 809259 w 4121846"/>
              <a:gd name="connsiteY27" fmla="*/ 183447 h 1317393"/>
              <a:gd name="connsiteX28" fmla="*/ 491765 w 4121846"/>
              <a:gd name="connsiteY28" fmla="*/ 153211 h 1317393"/>
              <a:gd name="connsiteX29" fmla="*/ 189390 w 4121846"/>
              <a:gd name="connsiteY29" fmla="*/ 191006 h 1317393"/>
              <a:gd name="connsiteX30" fmla="*/ 38203 w 4121846"/>
              <a:gd name="connsiteY30" fmla="*/ 327070 h 1317393"/>
              <a:gd name="connsiteX31" fmla="*/ 406 w 4121846"/>
              <a:gd name="connsiteY31" fmla="*/ 674789 h 1317393"/>
              <a:gd name="connsiteX32" fmla="*/ 53322 w 4121846"/>
              <a:gd name="connsiteY32" fmla="*/ 977153 h 1317393"/>
              <a:gd name="connsiteX33" fmla="*/ 234747 w 4121846"/>
              <a:gd name="connsiteY33" fmla="*/ 1226604 h 1317393"/>
              <a:gd name="connsiteX34" fmla="*/ 574918 w 4121846"/>
              <a:gd name="connsiteY34" fmla="*/ 1302195 h 1317393"/>
              <a:gd name="connsiteX0" fmla="*/ 597858 w 4144786"/>
              <a:gd name="connsiteY0" fmla="*/ 1302195 h 1317393"/>
              <a:gd name="connsiteX1" fmla="*/ 998505 w 4144786"/>
              <a:gd name="connsiteY1" fmla="*/ 1203926 h 1317393"/>
              <a:gd name="connsiteX2" fmla="*/ 1225286 w 4144786"/>
              <a:gd name="connsiteY2" fmla="*/ 931799 h 1317393"/>
              <a:gd name="connsiteX3" fmla="*/ 1300879 w 4144786"/>
              <a:gd name="connsiteY3" fmla="*/ 780616 h 1317393"/>
              <a:gd name="connsiteX4" fmla="*/ 1580576 w 4144786"/>
              <a:gd name="connsiteY4" fmla="*/ 652112 h 1317393"/>
              <a:gd name="connsiteX5" fmla="*/ 1814916 w 4144786"/>
              <a:gd name="connsiteY5" fmla="*/ 659671 h 1317393"/>
              <a:gd name="connsiteX6" fmla="*/ 2019019 w 4144786"/>
              <a:gd name="connsiteY6" fmla="*/ 788176 h 1317393"/>
              <a:gd name="connsiteX7" fmla="*/ 2170207 w 4144786"/>
              <a:gd name="connsiteY7" fmla="*/ 1067862 h 1317393"/>
              <a:gd name="connsiteX8" fmla="*/ 2328953 w 4144786"/>
              <a:gd name="connsiteY8" fmla="*/ 1256840 h 1317393"/>
              <a:gd name="connsiteX9" fmla="*/ 2593531 w 4144786"/>
              <a:gd name="connsiteY9" fmla="*/ 1294636 h 1317393"/>
              <a:gd name="connsiteX10" fmla="*/ 2911025 w 4144786"/>
              <a:gd name="connsiteY10" fmla="*/ 1317313 h 1317393"/>
              <a:gd name="connsiteX11" fmla="*/ 3364587 w 4144786"/>
              <a:gd name="connsiteY11" fmla="*/ 1287077 h 1317393"/>
              <a:gd name="connsiteX12" fmla="*/ 3871064 w 4144786"/>
              <a:gd name="connsiteY12" fmla="*/ 1219045 h 1317393"/>
              <a:gd name="connsiteX13" fmla="*/ 4135642 w 4144786"/>
              <a:gd name="connsiteY13" fmla="*/ 848648 h 1317393"/>
              <a:gd name="connsiteX14" fmla="*/ 4052489 w 4144786"/>
              <a:gd name="connsiteY14" fmla="*/ 266597 h 1317393"/>
              <a:gd name="connsiteX15" fmla="*/ 3750114 w 4144786"/>
              <a:gd name="connsiteY15" fmla="*/ 115415 h 1317393"/>
              <a:gd name="connsiteX16" fmla="*/ 3455299 w 4144786"/>
              <a:gd name="connsiteY16" fmla="*/ 62501 h 1317393"/>
              <a:gd name="connsiteX17" fmla="*/ 3001737 w 4144786"/>
              <a:gd name="connsiteY17" fmla="*/ 32265 h 1317393"/>
              <a:gd name="connsiteX18" fmla="*/ 2419666 w 4144786"/>
              <a:gd name="connsiteY18" fmla="*/ 2028 h 1317393"/>
              <a:gd name="connsiteX19" fmla="*/ 2147529 w 4144786"/>
              <a:gd name="connsiteY19" fmla="*/ 92738 h 1317393"/>
              <a:gd name="connsiteX20" fmla="*/ 2041697 w 4144786"/>
              <a:gd name="connsiteY20" fmla="*/ 228802 h 1317393"/>
              <a:gd name="connsiteX21" fmla="*/ 1928307 w 4144786"/>
              <a:gd name="connsiteY21" fmla="*/ 440457 h 1317393"/>
              <a:gd name="connsiteX22" fmla="*/ 1678848 w 4144786"/>
              <a:gd name="connsiteY22" fmla="*/ 485811 h 1317393"/>
              <a:gd name="connsiteX23" fmla="*/ 1429389 w 4144786"/>
              <a:gd name="connsiteY23" fmla="*/ 523607 h 1317393"/>
              <a:gd name="connsiteX24" fmla="*/ 1202608 w 4144786"/>
              <a:gd name="connsiteY24" fmla="*/ 538725 h 1317393"/>
              <a:gd name="connsiteX25" fmla="*/ 1081658 w 4144786"/>
              <a:gd name="connsiteY25" fmla="*/ 448015 h 1317393"/>
              <a:gd name="connsiteX26" fmla="*/ 945589 w 4144786"/>
              <a:gd name="connsiteY26" fmla="*/ 281715 h 1317393"/>
              <a:gd name="connsiteX27" fmla="*/ 832199 w 4144786"/>
              <a:gd name="connsiteY27" fmla="*/ 183447 h 1317393"/>
              <a:gd name="connsiteX28" fmla="*/ 514705 w 4144786"/>
              <a:gd name="connsiteY28" fmla="*/ 153211 h 1317393"/>
              <a:gd name="connsiteX29" fmla="*/ 212330 w 4144786"/>
              <a:gd name="connsiteY29" fmla="*/ 191006 h 1317393"/>
              <a:gd name="connsiteX30" fmla="*/ 61143 w 4144786"/>
              <a:gd name="connsiteY30" fmla="*/ 327070 h 1317393"/>
              <a:gd name="connsiteX31" fmla="*/ 23346 w 4144786"/>
              <a:gd name="connsiteY31" fmla="*/ 674789 h 1317393"/>
              <a:gd name="connsiteX32" fmla="*/ 2178 w 4144786"/>
              <a:gd name="connsiteY32" fmla="*/ 667230 h 1317393"/>
              <a:gd name="connsiteX33" fmla="*/ 76262 w 4144786"/>
              <a:gd name="connsiteY33" fmla="*/ 977153 h 1317393"/>
              <a:gd name="connsiteX34" fmla="*/ 257687 w 4144786"/>
              <a:gd name="connsiteY34" fmla="*/ 1226604 h 1317393"/>
              <a:gd name="connsiteX35" fmla="*/ 597858 w 4144786"/>
              <a:gd name="connsiteY35" fmla="*/ 1302195 h 1317393"/>
              <a:gd name="connsiteX0" fmla="*/ 597858 w 4144786"/>
              <a:gd name="connsiteY0" fmla="*/ 1302195 h 1317393"/>
              <a:gd name="connsiteX1" fmla="*/ 998505 w 4144786"/>
              <a:gd name="connsiteY1" fmla="*/ 1203926 h 1317393"/>
              <a:gd name="connsiteX2" fmla="*/ 1225286 w 4144786"/>
              <a:gd name="connsiteY2" fmla="*/ 931799 h 1317393"/>
              <a:gd name="connsiteX3" fmla="*/ 1300879 w 4144786"/>
              <a:gd name="connsiteY3" fmla="*/ 780616 h 1317393"/>
              <a:gd name="connsiteX4" fmla="*/ 1580576 w 4144786"/>
              <a:gd name="connsiteY4" fmla="*/ 652112 h 1317393"/>
              <a:gd name="connsiteX5" fmla="*/ 1814916 w 4144786"/>
              <a:gd name="connsiteY5" fmla="*/ 659671 h 1317393"/>
              <a:gd name="connsiteX6" fmla="*/ 2019019 w 4144786"/>
              <a:gd name="connsiteY6" fmla="*/ 788176 h 1317393"/>
              <a:gd name="connsiteX7" fmla="*/ 2170207 w 4144786"/>
              <a:gd name="connsiteY7" fmla="*/ 1067862 h 1317393"/>
              <a:gd name="connsiteX8" fmla="*/ 2328953 w 4144786"/>
              <a:gd name="connsiteY8" fmla="*/ 1256840 h 1317393"/>
              <a:gd name="connsiteX9" fmla="*/ 2593531 w 4144786"/>
              <a:gd name="connsiteY9" fmla="*/ 1294636 h 1317393"/>
              <a:gd name="connsiteX10" fmla="*/ 2911025 w 4144786"/>
              <a:gd name="connsiteY10" fmla="*/ 1317313 h 1317393"/>
              <a:gd name="connsiteX11" fmla="*/ 3364587 w 4144786"/>
              <a:gd name="connsiteY11" fmla="*/ 1287077 h 1317393"/>
              <a:gd name="connsiteX12" fmla="*/ 3871064 w 4144786"/>
              <a:gd name="connsiteY12" fmla="*/ 1219045 h 1317393"/>
              <a:gd name="connsiteX13" fmla="*/ 4135642 w 4144786"/>
              <a:gd name="connsiteY13" fmla="*/ 848648 h 1317393"/>
              <a:gd name="connsiteX14" fmla="*/ 4052489 w 4144786"/>
              <a:gd name="connsiteY14" fmla="*/ 266597 h 1317393"/>
              <a:gd name="connsiteX15" fmla="*/ 3750114 w 4144786"/>
              <a:gd name="connsiteY15" fmla="*/ 115415 h 1317393"/>
              <a:gd name="connsiteX16" fmla="*/ 3455299 w 4144786"/>
              <a:gd name="connsiteY16" fmla="*/ 62501 h 1317393"/>
              <a:gd name="connsiteX17" fmla="*/ 3001737 w 4144786"/>
              <a:gd name="connsiteY17" fmla="*/ 32265 h 1317393"/>
              <a:gd name="connsiteX18" fmla="*/ 2419666 w 4144786"/>
              <a:gd name="connsiteY18" fmla="*/ 2028 h 1317393"/>
              <a:gd name="connsiteX19" fmla="*/ 2147529 w 4144786"/>
              <a:gd name="connsiteY19" fmla="*/ 92738 h 1317393"/>
              <a:gd name="connsiteX20" fmla="*/ 2041697 w 4144786"/>
              <a:gd name="connsiteY20" fmla="*/ 228802 h 1317393"/>
              <a:gd name="connsiteX21" fmla="*/ 1928307 w 4144786"/>
              <a:gd name="connsiteY21" fmla="*/ 440457 h 1317393"/>
              <a:gd name="connsiteX22" fmla="*/ 1678848 w 4144786"/>
              <a:gd name="connsiteY22" fmla="*/ 485811 h 1317393"/>
              <a:gd name="connsiteX23" fmla="*/ 1429389 w 4144786"/>
              <a:gd name="connsiteY23" fmla="*/ 523607 h 1317393"/>
              <a:gd name="connsiteX24" fmla="*/ 1202608 w 4144786"/>
              <a:gd name="connsiteY24" fmla="*/ 538725 h 1317393"/>
              <a:gd name="connsiteX25" fmla="*/ 1081658 w 4144786"/>
              <a:gd name="connsiteY25" fmla="*/ 448015 h 1317393"/>
              <a:gd name="connsiteX26" fmla="*/ 945589 w 4144786"/>
              <a:gd name="connsiteY26" fmla="*/ 281715 h 1317393"/>
              <a:gd name="connsiteX27" fmla="*/ 832199 w 4144786"/>
              <a:gd name="connsiteY27" fmla="*/ 183447 h 1317393"/>
              <a:gd name="connsiteX28" fmla="*/ 514705 w 4144786"/>
              <a:gd name="connsiteY28" fmla="*/ 153211 h 1317393"/>
              <a:gd name="connsiteX29" fmla="*/ 272805 w 4144786"/>
              <a:gd name="connsiteY29" fmla="*/ 160770 h 1317393"/>
              <a:gd name="connsiteX30" fmla="*/ 61143 w 4144786"/>
              <a:gd name="connsiteY30" fmla="*/ 327070 h 1317393"/>
              <a:gd name="connsiteX31" fmla="*/ 23346 w 4144786"/>
              <a:gd name="connsiteY31" fmla="*/ 674789 h 1317393"/>
              <a:gd name="connsiteX32" fmla="*/ 2178 w 4144786"/>
              <a:gd name="connsiteY32" fmla="*/ 667230 h 1317393"/>
              <a:gd name="connsiteX33" fmla="*/ 76262 w 4144786"/>
              <a:gd name="connsiteY33" fmla="*/ 977153 h 1317393"/>
              <a:gd name="connsiteX34" fmla="*/ 257687 w 4144786"/>
              <a:gd name="connsiteY34" fmla="*/ 1226604 h 1317393"/>
              <a:gd name="connsiteX35" fmla="*/ 597858 w 4144786"/>
              <a:gd name="connsiteY35" fmla="*/ 1302195 h 1317393"/>
              <a:gd name="connsiteX0" fmla="*/ 598892 w 4145820"/>
              <a:gd name="connsiteY0" fmla="*/ 1302195 h 1317393"/>
              <a:gd name="connsiteX1" fmla="*/ 999539 w 4145820"/>
              <a:gd name="connsiteY1" fmla="*/ 1203926 h 1317393"/>
              <a:gd name="connsiteX2" fmla="*/ 1226320 w 4145820"/>
              <a:gd name="connsiteY2" fmla="*/ 931799 h 1317393"/>
              <a:gd name="connsiteX3" fmla="*/ 1301913 w 4145820"/>
              <a:gd name="connsiteY3" fmla="*/ 780616 h 1317393"/>
              <a:gd name="connsiteX4" fmla="*/ 1581610 w 4145820"/>
              <a:gd name="connsiteY4" fmla="*/ 652112 h 1317393"/>
              <a:gd name="connsiteX5" fmla="*/ 1815950 w 4145820"/>
              <a:gd name="connsiteY5" fmla="*/ 659671 h 1317393"/>
              <a:gd name="connsiteX6" fmla="*/ 2020053 w 4145820"/>
              <a:gd name="connsiteY6" fmla="*/ 788176 h 1317393"/>
              <a:gd name="connsiteX7" fmla="*/ 2171241 w 4145820"/>
              <a:gd name="connsiteY7" fmla="*/ 1067862 h 1317393"/>
              <a:gd name="connsiteX8" fmla="*/ 2329987 w 4145820"/>
              <a:gd name="connsiteY8" fmla="*/ 1256840 h 1317393"/>
              <a:gd name="connsiteX9" fmla="*/ 2594565 w 4145820"/>
              <a:gd name="connsiteY9" fmla="*/ 1294636 h 1317393"/>
              <a:gd name="connsiteX10" fmla="*/ 2912059 w 4145820"/>
              <a:gd name="connsiteY10" fmla="*/ 1317313 h 1317393"/>
              <a:gd name="connsiteX11" fmla="*/ 3365621 w 4145820"/>
              <a:gd name="connsiteY11" fmla="*/ 1287077 h 1317393"/>
              <a:gd name="connsiteX12" fmla="*/ 3872098 w 4145820"/>
              <a:gd name="connsiteY12" fmla="*/ 1219045 h 1317393"/>
              <a:gd name="connsiteX13" fmla="*/ 4136676 w 4145820"/>
              <a:gd name="connsiteY13" fmla="*/ 848648 h 1317393"/>
              <a:gd name="connsiteX14" fmla="*/ 4053523 w 4145820"/>
              <a:gd name="connsiteY14" fmla="*/ 266597 h 1317393"/>
              <a:gd name="connsiteX15" fmla="*/ 3751148 w 4145820"/>
              <a:gd name="connsiteY15" fmla="*/ 115415 h 1317393"/>
              <a:gd name="connsiteX16" fmla="*/ 3456333 w 4145820"/>
              <a:gd name="connsiteY16" fmla="*/ 62501 h 1317393"/>
              <a:gd name="connsiteX17" fmla="*/ 3002771 w 4145820"/>
              <a:gd name="connsiteY17" fmla="*/ 32265 h 1317393"/>
              <a:gd name="connsiteX18" fmla="*/ 2420700 w 4145820"/>
              <a:gd name="connsiteY18" fmla="*/ 2028 h 1317393"/>
              <a:gd name="connsiteX19" fmla="*/ 2148563 w 4145820"/>
              <a:gd name="connsiteY19" fmla="*/ 92738 h 1317393"/>
              <a:gd name="connsiteX20" fmla="*/ 2042731 w 4145820"/>
              <a:gd name="connsiteY20" fmla="*/ 228802 h 1317393"/>
              <a:gd name="connsiteX21" fmla="*/ 1929341 w 4145820"/>
              <a:gd name="connsiteY21" fmla="*/ 440457 h 1317393"/>
              <a:gd name="connsiteX22" fmla="*/ 1679882 w 4145820"/>
              <a:gd name="connsiteY22" fmla="*/ 485811 h 1317393"/>
              <a:gd name="connsiteX23" fmla="*/ 1430423 w 4145820"/>
              <a:gd name="connsiteY23" fmla="*/ 523607 h 1317393"/>
              <a:gd name="connsiteX24" fmla="*/ 1203642 w 4145820"/>
              <a:gd name="connsiteY24" fmla="*/ 538725 h 1317393"/>
              <a:gd name="connsiteX25" fmla="*/ 1082692 w 4145820"/>
              <a:gd name="connsiteY25" fmla="*/ 448015 h 1317393"/>
              <a:gd name="connsiteX26" fmla="*/ 946623 w 4145820"/>
              <a:gd name="connsiteY26" fmla="*/ 281715 h 1317393"/>
              <a:gd name="connsiteX27" fmla="*/ 833233 w 4145820"/>
              <a:gd name="connsiteY27" fmla="*/ 183447 h 1317393"/>
              <a:gd name="connsiteX28" fmla="*/ 515739 w 4145820"/>
              <a:gd name="connsiteY28" fmla="*/ 153211 h 1317393"/>
              <a:gd name="connsiteX29" fmla="*/ 273839 w 4145820"/>
              <a:gd name="connsiteY29" fmla="*/ 160770 h 1317393"/>
              <a:gd name="connsiteX30" fmla="*/ 122652 w 4145820"/>
              <a:gd name="connsiteY30" fmla="*/ 357307 h 1317393"/>
              <a:gd name="connsiteX31" fmla="*/ 24380 w 4145820"/>
              <a:gd name="connsiteY31" fmla="*/ 674789 h 1317393"/>
              <a:gd name="connsiteX32" fmla="*/ 3212 w 4145820"/>
              <a:gd name="connsiteY32" fmla="*/ 667230 h 1317393"/>
              <a:gd name="connsiteX33" fmla="*/ 77296 w 4145820"/>
              <a:gd name="connsiteY33" fmla="*/ 977153 h 1317393"/>
              <a:gd name="connsiteX34" fmla="*/ 258721 w 4145820"/>
              <a:gd name="connsiteY34" fmla="*/ 1226604 h 1317393"/>
              <a:gd name="connsiteX35" fmla="*/ 598892 w 4145820"/>
              <a:gd name="connsiteY35" fmla="*/ 1302195 h 1317393"/>
              <a:gd name="connsiteX0" fmla="*/ 597156 w 4144084"/>
              <a:gd name="connsiteY0" fmla="*/ 1302195 h 1317393"/>
              <a:gd name="connsiteX1" fmla="*/ 997803 w 4144084"/>
              <a:gd name="connsiteY1" fmla="*/ 1203926 h 1317393"/>
              <a:gd name="connsiteX2" fmla="*/ 1224584 w 4144084"/>
              <a:gd name="connsiteY2" fmla="*/ 931799 h 1317393"/>
              <a:gd name="connsiteX3" fmla="*/ 1300177 w 4144084"/>
              <a:gd name="connsiteY3" fmla="*/ 780616 h 1317393"/>
              <a:gd name="connsiteX4" fmla="*/ 1579874 w 4144084"/>
              <a:gd name="connsiteY4" fmla="*/ 652112 h 1317393"/>
              <a:gd name="connsiteX5" fmla="*/ 1814214 w 4144084"/>
              <a:gd name="connsiteY5" fmla="*/ 659671 h 1317393"/>
              <a:gd name="connsiteX6" fmla="*/ 2018317 w 4144084"/>
              <a:gd name="connsiteY6" fmla="*/ 788176 h 1317393"/>
              <a:gd name="connsiteX7" fmla="*/ 2169505 w 4144084"/>
              <a:gd name="connsiteY7" fmla="*/ 1067862 h 1317393"/>
              <a:gd name="connsiteX8" fmla="*/ 2328251 w 4144084"/>
              <a:gd name="connsiteY8" fmla="*/ 1256840 h 1317393"/>
              <a:gd name="connsiteX9" fmla="*/ 2592829 w 4144084"/>
              <a:gd name="connsiteY9" fmla="*/ 1294636 h 1317393"/>
              <a:gd name="connsiteX10" fmla="*/ 2910323 w 4144084"/>
              <a:gd name="connsiteY10" fmla="*/ 1317313 h 1317393"/>
              <a:gd name="connsiteX11" fmla="*/ 3363885 w 4144084"/>
              <a:gd name="connsiteY11" fmla="*/ 1287077 h 1317393"/>
              <a:gd name="connsiteX12" fmla="*/ 3870362 w 4144084"/>
              <a:gd name="connsiteY12" fmla="*/ 1219045 h 1317393"/>
              <a:gd name="connsiteX13" fmla="*/ 4134940 w 4144084"/>
              <a:gd name="connsiteY13" fmla="*/ 848648 h 1317393"/>
              <a:gd name="connsiteX14" fmla="*/ 4051787 w 4144084"/>
              <a:gd name="connsiteY14" fmla="*/ 266597 h 1317393"/>
              <a:gd name="connsiteX15" fmla="*/ 3749412 w 4144084"/>
              <a:gd name="connsiteY15" fmla="*/ 115415 h 1317393"/>
              <a:gd name="connsiteX16" fmla="*/ 3454597 w 4144084"/>
              <a:gd name="connsiteY16" fmla="*/ 62501 h 1317393"/>
              <a:gd name="connsiteX17" fmla="*/ 3001035 w 4144084"/>
              <a:gd name="connsiteY17" fmla="*/ 32265 h 1317393"/>
              <a:gd name="connsiteX18" fmla="*/ 2418964 w 4144084"/>
              <a:gd name="connsiteY18" fmla="*/ 2028 h 1317393"/>
              <a:gd name="connsiteX19" fmla="*/ 2146827 w 4144084"/>
              <a:gd name="connsiteY19" fmla="*/ 92738 h 1317393"/>
              <a:gd name="connsiteX20" fmla="*/ 2040995 w 4144084"/>
              <a:gd name="connsiteY20" fmla="*/ 228802 h 1317393"/>
              <a:gd name="connsiteX21" fmla="*/ 1927605 w 4144084"/>
              <a:gd name="connsiteY21" fmla="*/ 440457 h 1317393"/>
              <a:gd name="connsiteX22" fmla="*/ 1678146 w 4144084"/>
              <a:gd name="connsiteY22" fmla="*/ 485811 h 1317393"/>
              <a:gd name="connsiteX23" fmla="*/ 1428687 w 4144084"/>
              <a:gd name="connsiteY23" fmla="*/ 523607 h 1317393"/>
              <a:gd name="connsiteX24" fmla="*/ 1201906 w 4144084"/>
              <a:gd name="connsiteY24" fmla="*/ 538725 h 1317393"/>
              <a:gd name="connsiteX25" fmla="*/ 1080956 w 4144084"/>
              <a:gd name="connsiteY25" fmla="*/ 448015 h 1317393"/>
              <a:gd name="connsiteX26" fmla="*/ 944887 w 4144084"/>
              <a:gd name="connsiteY26" fmla="*/ 281715 h 1317393"/>
              <a:gd name="connsiteX27" fmla="*/ 831497 w 4144084"/>
              <a:gd name="connsiteY27" fmla="*/ 183447 h 1317393"/>
              <a:gd name="connsiteX28" fmla="*/ 514003 w 4144084"/>
              <a:gd name="connsiteY28" fmla="*/ 153211 h 1317393"/>
              <a:gd name="connsiteX29" fmla="*/ 272103 w 4144084"/>
              <a:gd name="connsiteY29" fmla="*/ 160770 h 1317393"/>
              <a:gd name="connsiteX30" fmla="*/ 120916 w 4144084"/>
              <a:gd name="connsiteY30" fmla="*/ 357307 h 1317393"/>
              <a:gd name="connsiteX31" fmla="*/ 45322 w 4144084"/>
              <a:gd name="connsiteY31" fmla="*/ 667229 h 1317393"/>
              <a:gd name="connsiteX32" fmla="*/ 1476 w 4144084"/>
              <a:gd name="connsiteY32" fmla="*/ 667230 h 1317393"/>
              <a:gd name="connsiteX33" fmla="*/ 75560 w 4144084"/>
              <a:gd name="connsiteY33" fmla="*/ 977153 h 1317393"/>
              <a:gd name="connsiteX34" fmla="*/ 256985 w 4144084"/>
              <a:gd name="connsiteY34" fmla="*/ 1226604 h 1317393"/>
              <a:gd name="connsiteX35" fmla="*/ 597156 w 4144084"/>
              <a:gd name="connsiteY35" fmla="*/ 1302195 h 1317393"/>
              <a:gd name="connsiteX0" fmla="*/ 595680 w 4142608"/>
              <a:gd name="connsiteY0" fmla="*/ 1302195 h 1317393"/>
              <a:gd name="connsiteX1" fmla="*/ 996327 w 4142608"/>
              <a:gd name="connsiteY1" fmla="*/ 1203926 h 1317393"/>
              <a:gd name="connsiteX2" fmla="*/ 1223108 w 4142608"/>
              <a:gd name="connsiteY2" fmla="*/ 931799 h 1317393"/>
              <a:gd name="connsiteX3" fmla="*/ 1298701 w 4142608"/>
              <a:gd name="connsiteY3" fmla="*/ 780616 h 1317393"/>
              <a:gd name="connsiteX4" fmla="*/ 1578398 w 4142608"/>
              <a:gd name="connsiteY4" fmla="*/ 652112 h 1317393"/>
              <a:gd name="connsiteX5" fmla="*/ 1812738 w 4142608"/>
              <a:gd name="connsiteY5" fmla="*/ 659671 h 1317393"/>
              <a:gd name="connsiteX6" fmla="*/ 2016841 w 4142608"/>
              <a:gd name="connsiteY6" fmla="*/ 788176 h 1317393"/>
              <a:gd name="connsiteX7" fmla="*/ 2168029 w 4142608"/>
              <a:gd name="connsiteY7" fmla="*/ 1067862 h 1317393"/>
              <a:gd name="connsiteX8" fmla="*/ 2326775 w 4142608"/>
              <a:gd name="connsiteY8" fmla="*/ 1256840 h 1317393"/>
              <a:gd name="connsiteX9" fmla="*/ 2591353 w 4142608"/>
              <a:gd name="connsiteY9" fmla="*/ 1294636 h 1317393"/>
              <a:gd name="connsiteX10" fmla="*/ 2908847 w 4142608"/>
              <a:gd name="connsiteY10" fmla="*/ 1317313 h 1317393"/>
              <a:gd name="connsiteX11" fmla="*/ 3362409 w 4142608"/>
              <a:gd name="connsiteY11" fmla="*/ 1287077 h 1317393"/>
              <a:gd name="connsiteX12" fmla="*/ 3868886 w 4142608"/>
              <a:gd name="connsiteY12" fmla="*/ 1219045 h 1317393"/>
              <a:gd name="connsiteX13" fmla="*/ 4133464 w 4142608"/>
              <a:gd name="connsiteY13" fmla="*/ 848648 h 1317393"/>
              <a:gd name="connsiteX14" fmla="*/ 4050311 w 4142608"/>
              <a:gd name="connsiteY14" fmla="*/ 266597 h 1317393"/>
              <a:gd name="connsiteX15" fmla="*/ 3747936 w 4142608"/>
              <a:gd name="connsiteY15" fmla="*/ 115415 h 1317393"/>
              <a:gd name="connsiteX16" fmla="*/ 3453121 w 4142608"/>
              <a:gd name="connsiteY16" fmla="*/ 62501 h 1317393"/>
              <a:gd name="connsiteX17" fmla="*/ 2999559 w 4142608"/>
              <a:gd name="connsiteY17" fmla="*/ 32265 h 1317393"/>
              <a:gd name="connsiteX18" fmla="*/ 2417488 w 4142608"/>
              <a:gd name="connsiteY18" fmla="*/ 2028 h 1317393"/>
              <a:gd name="connsiteX19" fmla="*/ 2145351 w 4142608"/>
              <a:gd name="connsiteY19" fmla="*/ 92738 h 1317393"/>
              <a:gd name="connsiteX20" fmla="*/ 2039519 w 4142608"/>
              <a:gd name="connsiteY20" fmla="*/ 228802 h 1317393"/>
              <a:gd name="connsiteX21" fmla="*/ 1926129 w 4142608"/>
              <a:gd name="connsiteY21" fmla="*/ 440457 h 1317393"/>
              <a:gd name="connsiteX22" fmla="*/ 1676670 w 4142608"/>
              <a:gd name="connsiteY22" fmla="*/ 485811 h 1317393"/>
              <a:gd name="connsiteX23" fmla="*/ 1427211 w 4142608"/>
              <a:gd name="connsiteY23" fmla="*/ 523607 h 1317393"/>
              <a:gd name="connsiteX24" fmla="*/ 1200430 w 4142608"/>
              <a:gd name="connsiteY24" fmla="*/ 538725 h 1317393"/>
              <a:gd name="connsiteX25" fmla="*/ 1079480 w 4142608"/>
              <a:gd name="connsiteY25" fmla="*/ 448015 h 1317393"/>
              <a:gd name="connsiteX26" fmla="*/ 943411 w 4142608"/>
              <a:gd name="connsiteY26" fmla="*/ 281715 h 1317393"/>
              <a:gd name="connsiteX27" fmla="*/ 830021 w 4142608"/>
              <a:gd name="connsiteY27" fmla="*/ 183447 h 1317393"/>
              <a:gd name="connsiteX28" fmla="*/ 512527 w 4142608"/>
              <a:gd name="connsiteY28" fmla="*/ 153211 h 1317393"/>
              <a:gd name="connsiteX29" fmla="*/ 270627 w 4142608"/>
              <a:gd name="connsiteY29" fmla="*/ 160770 h 1317393"/>
              <a:gd name="connsiteX30" fmla="*/ 119440 w 4142608"/>
              <a:gd name="connsiteY30" fmla="*/ 357307 h 1317393"/>
              <a:gd name="connsiteX31" fmla="*/ 0 w 4142608"/>
              <a:gd name="connsiteY31" fmla="*/ 667230 h 1317393"/>
              <a:gd name="connsiteX32" fmla="*/ 74084 w 4142608"/>
              <a:gd name="connsiteY32" fmla="*/ 977153 h 1317393"/>
              <a:gd name="connsiteX33" fmla="*/ 255509 w 4142608"/>
              <a:gd name="connsiteY33" fmla="*/ 1226604 h 1317393"/>
              <a:gd name="connsiteX34" fmla="*/ 595680 w 4142608"/>
              <a:gd name="connsiteY34" fmla="*/ 1302195 h 1317393"/>
              <a:gd name="connsiteX0" fmla="*/ 550324 w 4097252"/>
              <a:gd name="connsiteY0" fmla="*/ 1302195 h 1317393"/>
              <a:gd name="connsiteX1" fmla="*/ 950971 w 4097252"/>
              <a:gd name="connsiteY1" fmla="*/ 1203926 h 1317393"/>
              <a:gd name="connsiteX2" fmla="*/ 1177752 w 4097252"/>
              <a:gd name="connsiteY2" fmla="*/ 931799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60770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10153 w 4097252"/>
              <a:gd name="connsiteY33" fmla="*/ 1226604 h 1317393"/>
              <a:gd name="connsiteX34" fmla="*/ 550324 w 4097252"/>
              <a:gd name="connsiteY34" fmla="*/ 1302195 h 1317393"/>
              <a:gd name="connsiteX0" fmla="*/ 550324 w 4097252"/>
              <a:gd name="connsiteY0" fmla="*/ 1302195 h 1317393"/>
              <a:gd name="connsiteX1" fmla="*/ 950971 w 4097252"/>
              <a:gd name="connsiteY1" fmla="*/ 1203926 h 1317393"/>
              <a:gd name="connsiteX2" fmla="*/ 1177752 w 4097252"/>
              <a:gd name="connsiteY2" fmla="*/ 931799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60770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10153 w 4097252"/>
              <a:gd name="connsiteY33" fmla="*/ 1226604 h 1317393"/>
              <a:gd name="connsiteX34" fmla="*/ 272137 w 4097252"/>
              <a:gd name="connsiteY34" fmla="*/ 1181250 h 1317393"/>
              <a:gd name="connsiteX35" fmla="*/ 550324 w 4097252"/>
              <a:gd name="connsiteY35" fmla="*/ 1302195 h 1317393"/>
              <a:gd name="connsiteX0" fmla="*/ 550324 w 4097252"/>
              <a:gd name="connsiteY0" fmla="*/ 1302195 h 1317393"/>
              <a:gd name="connsiteX1" fmla="*/ 950971 w 4097252"/>
              <a:gd name="connsiteY1" fmla="*/ 1203926 h 1317393"/>
              <a:gd name="connsiteX2" fmla="*/ 1177752 w 4097252"/>
              <a:gd name="connsiteY2" fmla="*/ 931799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91006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10153 w 4097252"/>
              <a:gd name="connsiteY33" fmla="*/ 1226604 h 1317393"/>
              <a:gd name="connsiteX34" fmla="*/ 272137 w 4097252"/>
              <a:gd name="connsiteY34" fmla="*/ 1181250 h 1317393"/>
              <a:gd name="connsiteX35" fmla="*/ 550324 w 4097252"/>
              <a:gd name="connsiteY35" fmla="*/ 1302195 h 1317393"/>
              <a:gd name="connsiteX0" fmla="*/ 550324 w 4097252"/>
              <a:gd name="connsiteY0" fmla="*/ 1302195 h 1317393"/>
              <a:gd name="connsiteX1" fmla="*/ 950971 w 4097252"/>
              <a:gd name="connsiteY1" fmla="*/ 1203926 h 1317393"/>
              <a:gd name="connsiteX2" fmla="*/ 1177752 w 4097252"/>
              <a:gd name="connsiteY2" fmla="*/ 931799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91006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10153 w 4097252"/>
              <a:gd name="connsiteY33" fmla="*/ 1226604 h 1317393"/>
              <a:gd name="connsiteX34" fmla="*/ 309934 w 4097252"/>
              <a:gd name="connsiteY34" fmla="*/ 1234164 h 1317393"/>
              <a:gd name="connsiteX35" fmla="*/ 550324 w 4097252"/>
              <a:gd name="connsiteY35" fmla="*/ 1302195 h 1317393"/>
              <a:gd name="connsiteX0" fmla="*/ 550324 w 4097252"/>
              <a:gd name="connsiteY0" fmla="*/ 1302195 h 1317393"/>
              <a:gd name="connsiteX1" fmla="*/ 950971 w 4097252"/>
              <a:gd name="connsiteY1" fmla="*/ 1203926 h 1317393"/>
              <a:gd name="connsiteX2" fmla="*/ 1177752 w 4097252"/>
              <a:gd name="connsiteY2" fmla="*/ 931799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91006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02594 w 4097252"/>
              <a:gd name="connsiteY33" fmla="*/ 1173690 h 1317393"/>
              <a:gd name="connsiteX34" fmla="*/ 309934 w 4097252"/>
              <a:gd name="connsiteY34" fmla="*/ 1234164 h 1317393"/>
              <a:gd name="connsiteX35" fmla="*/ 550324 w 4097252"/>
              <a:gd name="connsiteY35" fmla="*/ 1302195 h 1317393"/>
              <a:gd name="connsiteX0" fmla="*/ 565443 w 4097252"/>
              <a:gd name="connsiteY0" fmla="*/ 1279517 h 1317393"/>
              <a:gd name="connsiteX1" fmla="*/ 950971 w 4097252"/>
              <a:gd name="connsiteY1" fmla="*/ 1203926 h 1317393"/>
              <a:gd name="connsiteX2" fmla="*/ 1177752 w 4097252"/>
              <a:gd name="connsiteY2" fmla="*/ 931799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91006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02594 w 4097252"/>
              <a:gd name="connsiteY33" fmla="*/ 1173690 h 1317393"/>
              <a:gd name="connsiteX34" fmla="*/ 309934 w 4097252"/>
              <a:gd name="connsiteY34" fmla="*/ 1234164 h 1317393"/>
              <a:gd name="connsiteX35" fmla="*/ 565443 w 4097252"/>
              <a:gd name="connsiteY35" fmla="*/ 1279517 h 1317393"/>
              <a:gd name="connsiteX0" fmla="*/ 565443 w 4097252"/>
              <a:gd name="connsiteY0" fmla="*/ 1279517 h 1317393"/>
              <a:gd name="connsiteX1" fmla="*/ 935853 w 4097252"/>
              <a:gd name="connsiteY1" fmla="*/ 1143454 h 1317393"/>
              <a:gd name="connsiteX2" fmla="*/ 1177752 w 4097252"/>
              <a:gd name="connsiteY2" fmla="*/ 931799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91006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02594 w 4097252"/>
              <a:gd name="connsiteY33" fmla="*/ 1173690 h 1317393"/>
              <a:gd name="connsiteX34" fmla="*/ 309934 w 4097252"/>
              <a:gd name="connsiteY34" fmla="*/ 1234164 h 1317393"/>
              <a:gd name="connsiteX35" fmla="*/ 565443 w 4097252"/>
              <a:gd name="connsiteY35" fmla="*/ 1279517 h 1317393"/>
              <a:gd name="connsiteX0" fmla="*/ 565443 w 4097252"/>
              <a:gd name="connsiteY0" fmla="*/ 1279517 h 1317393"/>
              <a:gd name="connsiteX1" fmla="*/ 935853 w 4097252"/>
              <a:gd name="connsiteY1" fmla="*/ 1143454 h 1317393"/>
              <a:gd name="connsiteX2" fmla="*/ 1064361 w 4097252"/>
              <a:gd name="connsiteY2" fmla="*/ 886444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91006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02594 w 4097252"/>
              <a:gd name="connsiteY33" fmla="*/ 1173690 h 1317393"/>
              <a:gd name="connsiteX34" fmla="*/ 309934 w 4097252"/>
              <a:gd name="connsiteY34" fmla="*/ 1234164 h 1317393"/>
              <a:gd name="connsiteX35" fmla="*/ 565443 w 4097252"/>
              <a:gd name="connsiteY35" fmla="*/ 1279517 h 1317393"/>
              <a:gd name="connsiteX0" fmla="*/ 565443 w 4097252"/>
              <a:gd name="connsiteY0" fmla="*/ 1279517 h 1317393"/>
              <a:gd name="connsiteX1" fmla="*/ 928294 w 4097252"/>
              <a:gd name="connsiteY1" fmla="*/ 1113218 h 1317393"/>
              <a:gd name="connsiteX2" fmla="*/ 1064361 w 4097252"/>
              <a:gd name="connsiteY2" fmla="*/ 886444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91006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02594 w 4097252"/>
              <a:gd name="connsiteY33" fmla="*/ 1173690 h 1317393"/>
              <a:gd name="connsiteX34" fmla="*/ 309934 w 4097252"/>
              <a:gd name="connsiteY34" fmla="*/ 1234164 h 1317393"/>
              <a:gd name="connsiteX35" fmla="*/ 565443 w 4097252"/>
              <a:gd name="connsiteY35" fmla="*/ 1279517 h 1317393"/>
              <a:gd name="connsiteX0" fmla="*/ 565443 w 4097252"/>
              <a:gd name="connsiteY0" fmla="*/ 1279517 h 1317393"/>
              <a:gd name="connsiteX1" fmla="*/ 928294 w 4097252"/>
              <a:gd name="connsiteY1" fmla="*/ 1113218 h 1317393"/>
              <a:gd name="connsiteX2" fmla="*/ 1064361 w 4097252"/>
              <a:gd name="connsiteY2" fmla="*/ 886444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564789 w 4097252"/>
              <a:gd name="connsiteY23" fmla="*/ 425340 h 1317393"/>
              <a:gd name="connsiteX24" fmla="*/ 1381855 w 4097252"/>
              <a:gd name="connsiteY24" fmla="*/ 523607 h 1317393"/>
              <a:gd name="connsiteX25" fmla="*/ 1155074 w 4097252"/>
              <a:gd name="connsiteY25" fmla="*/ 538725 h 1317393"/>
              <a:gd name="connsiteX26" fmla="*/ 1034124 w 4097252"/>
              <a:gd name="connsiteY26" fmla="*/ 448015 h 1317393"/>
              <a:gd name="connsiteX27" fmla="*/ 898055 w 4097252"/>
              <a:gd name="connsiteY27" fmla="*/ 281715 h 1317393"/>
              <a:gd name="connsiteX28" fmla="*/ 784665 w 4097252"/>
              <a:gd name="connsiteY28" fmla="*/ 183447 h 1317393"/>
              <a:gd name="connsiteX29" fmla="*/ 467171 w 4097252"/>
              <a:gd name="connsiteY29" fmla="*/ 153211 h 1317393"/>
              <a:gd name="connsiteX30" fmla="*/ 225271 w 4097252"/>
              <a:gd name="connsiteY30" fmla="*/ 191006 h 1317393"/>
              <a:gd name="connsiteX31" fmla="*/ 74084 w 4097252"/>
              <a:gd name="connsiteY31" fmla="*/ 357307 h 1317393"/>
              <a:gd name="connsiteX32" fmla="*/ 0 w 4097252"/>
              <a:gd name="connsiteY32" fmla="*/ 667230 h 1317393"/>
              <a:gd name="connsiteX33" fmla="*/ 28728 w 4097252"/>
              <a:gd name="connsiteY33" fmla="*/ 977153 h 1317393"/>
              <a:gd name="connsiteX34" fmla="*/ 202594 w 4097252"/>
              <a:gd name="connsiteY34" fmla="*/ 1173690 h 1317393"/>
              <a:gd name="connsiteX35" fmla="*/ 309934 w 4097252"/>
              <a:gd name="connsiteY35" fmla="*/ 1234164 h 1317393"/>
              <a:gd name="connsiteX36" fmla="*/ 565443 w 4097252"/>
              <a:gd name="connsiteY36" fmla="*/ 1279517 h 1317393"/>
              <a:gd name="connsiteX0" fmla="*/ 565443 w 4097252"/>
              <a:gd name="connsiteY0" fmla="*/ 1279517 h 1317393"/>
              <a:gd name="connsiteX1" fmla="*/ 928294 w 4097252"/>
              <a:gd name="connsiteY1" fmla="*/ 1113218 h 1317393"/>
              <a:gd name="connsiteX2" fmla="*/ 1064361 w 4097252"/>
              <a:gd name="connsiteY2" fmla="*/ 886444 h 1317393"/>
              <a:gd name="connsiteX3" fmla="*/ 1253345 w 4097252"/>
              <a:gd name="connsiteY3" fmla="*/ 780616 h 1317393"/>
              <a:gd name="connsiteX4" fmla="*/ 1563280 w 4097252"/>
              <a:gd name="connsiteY4" fmla="*/ 750380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564789 w 4097252"/>
              <a:gd name="connsiteY23" fmla="*/ 425340 h 1317393"/>
              <a:gd name="connsiteX24" fmla="*/ 1381855 w 4097252"/>
              <a:gd name="connsiteY24" fmla="*/ 523607 h 1317393"/>
              <a:gd name="connsiteX25" fmla="*/ 1155074 w 4097252"/>
              <a:gd name="connsiteY25" fmla="*/ 538725 h 1317393"/>
              <a:gd name="connsiteX26" fmla="*/ 1034124 w 4097252"/>
              <a:gd name="connsiteY26" fmla="*/ 448015 h 1317393"/>
              <a:gd name="connsiteX27" fmla="*/ 898055 w 4097252"/>
              <a:gd name="connsiteY27" fmla="*/ 281715 h 1317393"/>
              <a:gd name="connsiteX28" fmla="*/ 784665 w 4097252"/>
              <a:gd name="connsiteY28" fmla="*/ 183447 h 1317393"/>
              <a:gd name="connsiteX29" fmla="*/ 467171 w 4097252"/>
              <a:gd name="connsiteY29" fmla="*/ 153211 h 1317393"/>
              <a:gd name="connsiteX30" fmla="*/ 225271 w 4097252"/>
              <a:gd name="connsiteY30" fmla="*/ 191006 h 1317393"/>
              <a:gd name="connsiteX31" fmla="*/ 74084 w 4097252"/>
              <a:gd name="connsiteY31" fmla="*/ 357307 h 1317393"/>
              <a:gd name="connsiteX32" fmla="*/ 0 w 4097252"/>
              <a:gd name="connsiteY32" fmla="*/ 667230 h 1317393"/>
              <a:gd name="connsiteX33" fmla="*/ 28728 w 4097252"/>
              <a:gd name="connsiteY33" fmla="*/ 977153 h 1317393"/>
              <a:gd name="connsiteX34" fmla="*/ 202594 w 4097252"/>
              <a:gd name="connsiteY34" fmla="*/ 1173690 h 1317393"/>
              <a:gd name="connsiteX35" fmla="*/ 309934 w 4097252"/>
              <a:gd name="connsiteY35" fmla="*/ 1234164 h 1317393"/>
              <a:gd name="connsiteX36" fmla="*/ 565443 w 4097252"/>
              <a:gd name="connsiteY36" fmla="*/ 1279517 h 1317393"/>
              <a:gd name="connsiteX0" fmla="*/ 565443 w 4097252"/>
              <a:gd name="connsiteY0" fmla="*/ 1279517 h 1317393"/>
              <a:gd name="connsiteX1" fmla="*/ 928294 w 4097252"/>
              <a:gd name="connsiteY1" fmla="*/ 1113218 h 1317393"/>
              <a:gd name="connsiteX2" fmla="*/ 1064361 w 4097252"/>
              <a:gd name="connsiteY2" fmla="*/ 886444 h 1317393"/>
              <a:gd name="connsiteX3" fmla="*/ 1253345 w 4097252"/>
              <a:gd name="connsiteY3" fmla="*/ 780616 h 1317393"/>
              <a:gd name="connsiteX4" fmla="*/ 1563280 w 4097252"/>
              <a:gd name="connsiteY4" fmla="*/ 750380 h 1317393"/>
              <a:gd name="connsiteX5" fmla="*/ 1759823 w 4097252"/>
              <a:gd name="connsiteY5" fmla="*/ 74282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564789 w 4097252"/>
              <a:gd name="connsiteY23" fmla="*/ 425340 h 1317393"/>
              <a:gd name="connsiteX24" fmla="*/ 1381855 w 4097252"/>
              <a:gd name="connsiteY24" fmla="*/ 523607 h 1317393"/>
              <a:gd name="connsiteX25" fmla="*/ 1155074 w 4097252"/>
              <a:gd name="connsiteY25" fmla="*/ 538725 h 1317393"/>
              <a:gd name="connsiteX26" fmla="*/ 1034124 w 4097252"/>
              <a:gd name="connsiteY26" fmla="*/ 448015 h 1317393"/>
              <a:gd name="connsiteX27" fmla="*/ 898055 w 4097252"/>
              <a:gd name="connsiteY27" fmla="*/ 281715 h 1317393"/>
              <a:gd name="connsiteX28" fmla="*/ 784665 w 4097252"/>
              <a:gd name="connsiteY28" fmla="*/ 183447 h 1317393"/>
              <a:gd name="connsiteX29" fmla="*/ 467171 w 4097252"/>
              <a:gd name="connsiteY29" fmla="*/ 153211 h 1317393"/>
              <a:gd name="connsiteX30" fmla="*/ 225271 w 4097252"/>
              <a:gd name="connsiteY30" fmla="*/ 191006 h 1317393"/>
              <a:gd name="connsiteX31" fmla="*/ 74084 w 4097252"/>
              <a:gd name="connsiteY31" fmla="*/ 357307 h 1317393"/>
              <a:gd name="connsiteX32" fmla="*/ 0 w 4097252"/>
              <a:gd name="connsiteY32" fmla="*/ 667230 h 1317393"/>
              <a:gd name="connsiteX33" fmla="*/ 28728 w 4097252"/>
              <a:gd name="connsiteY33" fmla="*/ 977153 h 1317393"/>
              <a:gd name="connsiteX34" fmla="*/ 202594 w 4097252"/>
              <a:gd name="connsiteY34" fmla="*/ 1173690 h 1317393"/>
              <a:gd name="connsiteX35" fmla="*/ 309934 w 4097252"/>
              <a:gd name="connsiteY35" fmla="*/ 1234164 h 1317393"/>
              <a:gd name="connsiteX36" fmla="*/ 565443 w 4097252"/>
              <a:gd name="connsiteY36" fmla="*/ 1279517 h 1317393"/>
              <a:gd name="connsiteX0" fmla="*/ 565443 w 4097252"/>
              <a:gd name="connsiteY0" fmla="*/ 1279517 h 1317393"/>
              <a:gd name="connsiteX1" fmla="*/ 928294 w 4097252"/>
              <a:gd name="connsiteY1" fmla="*/ 1113218 h 1317393"/>
              <a:gd name="connsiteX2" fmla="*/ 1064361 w 4097252"/>
              <a:gd name="connsiteY2" fmla="*/ 886444 h 1317393"/>
              <a:gd name="connsiteX3" fmla="*/ 1253345 w 4097252"/>
              <a:gd name="connsiteY3" fmla="*/ 780616 h 1317393"/>
              <a:gd name="connsiteX4" fmla="*/ 1563280 w 4097252"/>
              <a:gd name="connsiteY4" fmla="*/ 750380 h 1317393"/>
              <a:gd name="connsiteX5" fmla="*/ 1759823 w 4097252"/>
              <a:gd name="connsiteY5" fmla="*/ 74282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526993 w 4097252"/>
              <a:gd name="connsiteY23" fmla="*/ 523608 h 1317393"/>
              <a:gd name="connsiteX24" fmla="*/ 1381855 w 4097252"/>
              <a:gd name="connsiteY24" fmla="*/ 523607 h 1317393"/>
              <a:gd name="connsiteX25" fmla="*/ 1155074 w 4097252"/>
              <a:gd name="connsiteY25" fmla="*/ 538725 h 1317393"/>
              <a:gd name="connsiteX26" fmla="*/ 1034124 w 4097252"/>
              <a:gd name="connsiteY26" fmla="*/ 448015 h 1317393"/>
              <a:gd name="connsiteX27" fmla="*/ 898055 w 4097252"/>
              <a:gd name="connsiteY27" fmla="*/ 281715 h 1317393"/>
              <a:gd name="connsiteX28" fmla="*/ 784665 w 4097252"/>
              <a:gd name="connsiteY28" fmla="*/ 183447 h 1317393"/>
              <a:gd name="connsiteX29" fmla="*/ 467171 w 4097252"/>
              <a:gd name="connsiteY29" fmla="*/ 153211 h 1317393"/>
              <a:gd name="connsiteX30" fmla="*/ 225271 w 4097252"/>
              <a:gd name="connsiteY30" fmla="*/ 191006 h 1317393"/>
              <a:gd name="connsiteX31" fmla="*/ 74084 w 4097252"/>
              <a:gd name="connsiteY31" fmla="*/ 357307 h 1317393"/>
              <a:gd name="connsiteX32" fmla="*/ 0 w 4097252"/>
              <a:gd name="connsiteY32" fmla="*/ 667230 h 1317393"/>
              <a:gd name="connsiteX33" fmla="*/ 28728 w 4097252"/>
              <a:gd name="connsiteY33" fmla="*/ 977153 h 1317393"/>
              <a:gd name="connsiteX34" fmla="*/ 202594 w 4097252"/>
              <a:gd name="connsiteY34" fmla="*/ 1173690 h 1317393"/>
              <a:gd name="connsiteX35" fmla="*/ 309934 w 4097252"/>
              <a:gd name="connsiteY35" fmla="*/ 1234164 h 1317393"/>
              <a:gd name="connsiteX36" fmla="*/ 565443 w 4097252"/>
              <a:gd name="connsiteY36" fmla="*/ 1279517 h 1317393"/>
              <a:gd name="connsiteX0" fmla="*/ 565443 w 4097252"/>
              <a:gd name="connsiteY0" fmla="*/ 1279517 h 1317393"/>
              <a:gd name="connsiteX1" fmla="*/ 928294 w 4097252"/>
              <a:gd name="connsiteY1" fmla="*/ 1113218 h 1317393"/>
              <a:gd name="connsiteX2" fmla="*/ 1064361 w 4097252"/>
              <a:gd name="connsiteY2" fmla="*/ 886444 h 1317393"/>
              <a:gd name="connsiteX3" fmla="*/ 1253345 w 4097252"/>
              <a:gd name="connsiteY3" fmla="*/ 780616 h 1317393"/>
              <a:gd name="connsiteX4" fmla="*/ 1563280 w 4097252"/>
              <a:gd name="connsiteY4" fmla="*/ 750380 h 1317393"/>
              <a:gd name="connsiteX5" fmla="*/ 1759823 w 4097252"/>
              <a:gd name="connsiteY5" fmla="*/ 74282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84230 w 4097252"/>
              <a:gd name="connsiteY22" fmla="*/ 516047 h 1317393"/>
              <a:gd name="connsiteX23" fmla="*/ 1526993 w 4097252"/>
              <a:gd name="connsiteY23" fmla="*/ 523608 h 1317393"/>
              <a:gd name="connsiteX24" fmla="*/ 1381855 w 4097252"/>
              <a:gd name="connsiteY24" fmla="*/ 523607 h 1317393"/>
              <a:gd name="connsiteX25" fmla="*/ 1155074 w 4097252"/>
              <a:gd name="connsiteY25" fmla="*/ 538725 h 1317393"/>
              <a:gd name="connsiteX26" fmla="*/ 1034124 w 4097252"/>
              <a:gd name="connsiteY26" fmla="*/ 448015 h 1317393"/>
              <a:gd name="connsiteX27" fmla="*/ 898055 w 4097252"/>
              <a:gd name="connsiteY27" fmla="*/ 281715 h 1317393"/>
              <a:gd name="connsiteX28" fmla="*/ 784665 w 4097252"/>
              <a:gd name="connsiteY28" fmla="*/ 183447 h 1317393"/>
              <a:gd name="connsiteX29" fmla="*/ 467171 w 4097252"/>
              <a:gd name="connsiteY29" fmla="*/ 153211 h 1317393"/>
              <a:gd name="connsiteX30" fmla="*/ 225271 w 4097252"/>
              <a:gd name="connsiteY30" fmla="*/ 191006 h 1317393"/>
              <a:gd name="connsiteX31" fmla="*/ 74084 w 4097252"/>
              <a:gd name="connsiteY31" fmla="*/ 357307 h 1317393"/>
              <a:gd name="connsiteX32" fmla="*/ 0 w 4097252"/>
              <a:gd name="connsiteY32" fmla="*/ 667230 h 1317393"/>
              <a:gd name="connsiteX33" fmla="*/ 28728 w 4097252"/>
              <a:gd name="connsiteY33" fmla="*/ 977153 h 1317393"/>
              <a:gd name="connsiteX34" fmla="*/ 202594 w 4097252"/>
              <a:gd name="connsiteY34" fmla="*/ 1173690 h 1317393"/>
              <a:gd name="connsiteX35" fmla="*/ 309934 w 4097252"/>
              <a:gd name="connsiteY35" fmla="*/ 1234164 h 1317393"/>
              <a:gd name="connsiteX36" fmla="*/ 565443 w 4097252"/>
              <a:gd name="connsiteY36" fmla="*/ 1279517 h 1317393"/>
              <a:gd name="connsiteX0" fmla="*/ 565443 w 4097252"/>
              <a:gd name="connsiteY0" fmla="*/ 1247716 h 1285592"/>
              <a:gd name="connsiteX1" fmla="*/ 928294 w 4097252"/>
              <a:gd name="connsiteY1" fmla="*/ 1081417 h 1285592"/>
              <a:gd name="connsiteX2" fmla="*/ 1064361 w 4097252"/>
              <a:gd name="connsiteY2" fmla="*/ 854643 h 1285592"/>
              <a:gd name="connsiteX3" fmla="*/ 1253345 w 4097252"/>
              <a:gd name="connsiteY3" fmla="*/ 748815 h 1285592"/>
              <a:gd name="connsiteX4" fmla="*/ 1563280 w 4097252"/>
              <a:gd name="connsiteY4" fmla="*/ 718579 h 1285592"/>
              <a:gd name="connsiteX5" fmla="*/ 1759823 w 4097252"/>
              <a:gd name="connsiteY5" fmla="*/ 711020 h 1285592"/>
              <a:gd name="connsiteX6" fmla="*/ 1971485 w 4097252"/>
              <a:gd name="connsiteY6" fmla="*/ 756375 h 1285592"/>
              <a:gd name="connsiteX7" fmla="*/ 2122673 w 4097252"/>
              <a:gd name="connsiteY7" fmla="*/ 1036061 h 1285592"/>
              <a:gd name="connsiteX8" fmla="*/ 2281419 w 4097252"/>
              <a:gd name="connsiteY8" fmla="*/ 1225039 h 1285592"/>
              <a:gd name="connsiteX9" fmla="*/ 2545997 w 4097252"/>
              <a:gd name="connsiteY9" fmla="*/ 1262835 h 1285592"/>
              <a:gd name="connsiteX10" fmla="*/ 2863491 w 4097252"/>
              <a:gd name="connsiteY10" fmla="*/ 1285512 h 1285592"/>
              <a:gd name="connsiteX11" fmla="*/ 3317053 w 4097252"/>
              <a:gd name="connsiteY11" fmla="*/ 1255276 h 1285592"/>
              <a:gd name="connsiteX12" fmla="*/ 3823530 w 4097252"/>
              <a:gd name="connsiteY12" fmla="*/ 1187244 h 1285592"/>
              <a:gd name="connsiteX13" fmla="*/ 4088108 w 4097252"/>
              <a:gd name="connsiteY13" fmla="*/ 816847 h 1285592"/>
              <a:gd name="connsiteX14" fmla="*/ 4004955 w 4097252"/>
              <a:gd name="connsiteY14" fmla="*/ 234796 h 1285592"/>
              <a:gd name="connsiteX15" fmla="*/ 3702580 w 4097252"/>
              <a:gd name="connsiteY15" fmla="*/ 83614 h 1285592"/>
              <a:gd name="connsiteX16" fmla="*/ 3407765 w 4097252"/>
              <a:gd name="connsiteY16" fmla="*/ 30700 h 1285592"/>
              <a:gd name="connsiteX17" fmla="*/ 2954203 w 4097252"/>
              <a:gd name="connsiteY17" fmla="*/ 464 h 1285592"/>
              <a:gd name="connsiteX18" fmla="*/ 2402370 w 4097252"/>
              <a:gd name="connsiteY18" fmla="*/ 53377 h 1285592"/>
              <a:gd name="connsiteX19" fmla="*/ 2099995 w 4097252"/>
              <a:gd name="connsiteY19" fmla="*/ 60937 h 1285592"/>
              <a:gd name="connsiteX20" fmla="*/ 1994163 w 4097252"/>
              <a:gd name="connsiteY20" fmla="*/ 197001 h 1285592"/>
              <a:gd name="connsiteX21" fmla="*/ 1880773 w 4097252"/>
              <a:gd name="connsiteY21" fmla="*/ 408656 h 1285592"/>
              <a:gd name="connsiteX22" fmla="*/ 1684230 w 4097252"/>
              <a:gd name="connsiteY22" fmla="*/ 484246 h 1285592"/>
              <a:gd name="connsiteX23" fmla="*/ 1526993 w 4097252"/>
              <a:gd name="connsiteY23" fmla="*/ 491807 h 1285592"/>
              <a:gd name="connsiteX24" fmla="*/ 1381855 w 4097252"/>
              <a:gd name="connsiteY24" fmla="*/ 491806 h 1285592"/>
              <a:gd name="connsiteX25" fmla="*/ 1155074 w 4097252"/>
              <a:gd name="connsiteY25" fmla="*/ 506924 h 1285592"/>
              <a:gd name="connsiteX26" fmla="*/ 1034124 w 4097252"/>
              <a:gd name="connsiteY26" fmla="*/ 416214 h 1285592"/>
              <a:gd name="connsiteX27" fmla="*/ 898055 w 4097252"/>
              <a:gd name="connsiteY27" fmla="*/ 249914 h 1285592"/>
              <a:gd name="connsiteX28" fmla="*/ 784665 w 4097252"/>
              <a:gd name="connsiteY28" fmla="*/ 151646 h 1285592"/>
              <a:gd name="connsiteX29" fmla="*/ 467171 w 4097252"/>
              <a:gd name="connsiteY29" fmla="*/ 121410 h 1285592"/>
              <a:gd name="connsiteX30" fmla="*/ 225271 w 4097252"/>
              <a:gd name="connsiteY30" fmla="*/ 159205 h 1285592"/>
              <a:gd name="connsiteX31" fmla="*/ 74084 w 4097252"/>
              <a:gd name="connsiteY31" fmla="*/ 325506 h 1285592"/>
              <a:gd name="connsiteX32" fmla="*/ 0 w 4097252"/>
              <a:gd name="connsiteY32" fmla="*/ 635429 h 1285592"/>
              <a:gd name="connsiteX33" fmla="*/ 28728 w 4097252"/>
              <a:gd name="connsiteY33" fmla="*/ 945352 h 1285592"/>
              <a:gd name="connsiteX34" fmla="*/ 202594 w 4097252"/>
              <a:gd name="connsiteY34" fmla="*/ 1141889 h 1285592"/>
              <a:gd name="connsiteX35" fmla="*/ 309934 w 4097252"/>
              <a:gd name="connsiteY35" fmla="*/ 1202363 h 1285592"/>
              <a:gd name="connsiteX36" fmla="*/ 565443 w 4097252"/>
              <a:gd name="connsiteY36" fmla="*/ 1247716 h 1285592"/>
              <a:gd name="connsiteX0" fmla="*/ 565443 w 4097252"/>
              <a:gd name="connsiteY0" fmla="*/ 1247716 h 1285592"/>
              <a:gd name="connsiteX1" fmla="*/ 928294 w 4097252"/>
              <a:gd name="connsiteY1" fmla="*/ 1081417 h 1285592"/>
              <a:gd name="connsiteX2" fmla="*/ 1064361 w 4097252"/>
              <a:gd name="connsiteY2" fmla="*/ 854643 h 1285592"/>
              <a:gd name="connsiteX3" fmla="*/ 1253345 w 4097252"/>
              <a:gd name="connsiteY3" fmla="*/ 748815 h 1285592"/>
              <a:gd name="connsiteX4" fmla="*/ 1563280 w 4097252"/>
              <a:gd name="connsiteY4" fmla="*/ 718579 h 1285592"/>
              <a:gd name="connsiteX5" fmla="*/ 1759823 w 4097252"/>
              <a:gd name="connsiteY5" fmla="*/ 711020 h 1285592"/>
              <a:gd name="connsiteX6" fmla="*/ 1971485 w 4097252"/>
              <a:gd name="connsiteY6" fmla="*/ 756375 h 1285592"/>
              <a:gd name="connsiteX7" fmla="*/ 2122673 w 4097252"/>
              <a:gd name="connsiteY7" fmla="*/ 1036061 h 1285592"/>
              <a:gd name="connsiteX8" fmla="*/ 2281419 w 4097252"/>
              <a:gd name="connsiteY8" fmla="*/ 1225039 h 1285592"/>
              <a:gd name="connsiteX9" fmla="*/ 2545997 w 4097252"/>
              <a:gd name="connsiteY9" fmla="*/ 1262835 h 1285592"/>
              <a:gd name="connsiteX10" fmla="*/ 2863491 w 4097252"/>
              <a:gd name="connsiteY10" fmla="*/ 1285512 h 1285592"/>
              <a:gd name="connsiteX11" fmla="*/ 3317053 w 4097252"/>
              <a:gd name="connsiteY11" fmla="*/ 1255276 h 1285592"/>
              <a:gd name="connsiteX12" fmla="*/ 3823530 w 4097252"/>
              <a:gd name="connsiteY12" fmla="*/ 1187244 h 1285592"/>
              <a:gd name="connsiteX13" fmla="*/ 4088108 w 4097252"/>
              <a:gd name="connsiteY13" fmla="*/ 816847 h 1285592"/>
              <a:gd name="connsiteX14" fmla="*/ 4004955 w 4097252"/>
              <a:gd name="connsiteY14" fmla="*/ 234796 h 1285592"/>
              <a:gd name="connsiteX15" fmla="*/ 3702580 w 4097252"/>
              <a:gd name="connsiteY15" fmla="*/ 83614 h 1285592"/>
              <a:gd name="connsiteX16" fmla="*/ 3407765 w 4097252"/>
              <a:gd name="connsiteY16" fmla="*/ 30700 h 1285592"/>
              <a:gd name="connsiteX17" fmla="*/ 2954203 w 4097252"/>
              <a:gd name="connsiteY17" fmla="*/ 464 h 1285592"/>
              <a:gd name="connsiteX18" fmla="*/ 2402370 w 4097252"/>
              <a:gd name="connsiteY18" fmla="*/ 53377 h 1285592"/>
              <a:gd name="connsiteX19" fmla="*/ 2168029 w 4097252"/>
              <a:gd name="connsiteY19" fmla="*/ 121410 h 1285592"/>
              <a:gd name="connsiteX20" fmla="*/ 1994163 w 4097252"/>
              <a:gd name="connsiteY20" fmla="*/ 197001 h 1285592"/>
              <a:gd name="connsiteX21" fmla="*/ 1880773 w 4097252"/>
              <a:gd name="connsiteY21" fmla="*/ 408656 h 1285592"/>
              <a:gd name="connsiteX22" fmla="*/ 1684230 w 4097252"/>
              <a:gd name="connsiteY22" fmla="*/ 484246 h 1285592"/>
              <a:gd name="connsiteX23" fmla="*/ 1526993 w 4097252"/>
              <a:gd name="connsiteY23" fmla="*/ 491807 h 1285592"/>
              <a:gd name="connsiteX24" fmla="*/ 1381855 w 4097252"/>
              <a:gd name="connsiteY24" fmla="*/ 491806 h 1285592"/>
              <a:gd name="connsiteX25" fmla="*/ 1155074 w 4097252"/>
              <a:gd name="connsiteY25" fmla="*/ 506924 h 1285592"/>
              <a:gd name="connsiteX26" fmla="*/ 1034124 w 4097252"/>
              <a:gd name="connsiteY26" fmla="*/ 416214 h 1285592"/>
              <a:gd name="connsiteX27" fmla="*/ 898055 w 4097252"/>
              <a:gd name="connsiteY27" fmla="*/ 249914 h 1285592"/>
              <a:gd name="connsiteX28" fmla="*/ 784665 w 4097252"/>
              <a:gd name="connsiteY28" fmla="*/ 151646 h 1285592"/>
              <a:gd name="connsiteX29" fmla="*/ 467171 w 4097252"/>
              <a:gd name="connsiteY29" fmla="*/ 121410 h 1285592"/>
              <a:gd name="connsiteX30" fmla="*/ 225271 w 4097252"/>
              <a:gd name="connsiteY30" fmla="*/ 159205 h 1285592"/>
              <a:gd name="connsiteX31" fmla="*/ 74084 w 4097252"/>
              <a:gd name="connsiteY31" fmla="*/ 325506 h 1285592"/>
              <a:gd name="connsiteX32" fmla="*/ 0 w 4097252"/>
              <a:gd name="connsiteY32" fmla="*/ 635429 h 1285592"/>
              <a:gd name="connsiteX33" fmla="*/ 28728 w 4097252"/>
              <a:gd name="connsiteY33" fmla="*/ 945352 h 1285592"/>
              <a:gd name="connsiteX34" fmla="*/ 202594 w 4097252"/>
              <a:gd name="connsiteY34" fmla="*/ 1141889 h 1285592"/>
              <a:gd name="connsiteX35" fmla="*/ 309934 w 4097252"/>
              <a:gd name="connsiteY35" fmla="*/ 1202363 h 1285592"/>
              <a:gd name="connsiteX36" fmla="*/ 565443 w 4097252"/>
              <a:gd name="connsiteY36" fmla="*/ 1247716 h 1285592"/>
              <a:gd name="connsiteX0" fmla="*/ 565443 w 4097252"/>
              <a:gd name="connsiteY0" fmla="*/ 1247716 h 1285592"/>
              <a:gd name="connsiteX1" fmla="*/ 928294 w 4097252"/>
              <a:gd name="connsiteY1" fmla="*/ 1081417 h 1285592"/>
              <a:gd name="connsiteX2" fmla="*/ 1064361 w 4097252"/>
              <a:gd name="connsiteY2" fmla="*/ 854643 h 1285592"/>
              <a:gd name="connsiteX3" fmla="*/ 1253345 w 4097252"/>
              <a:gd name="connsiteY3" fmla="*/ 748815 h 1285592"/>
              <a:gd name="connsiteX4" fmla="*/ 1563280 w 4097252"/>
              <a:gd name="connsiteY4" fmla="*/ 718579 h 1285592"/>
              <a:gd name="connsiteX5" fmla="*/ 1759823 w 4097252"/>
              <a:gd name="connsiteY5" fmla="*/ 711020 h 1285592"/>
              <a:gd name="connsiteX6" fmla="*/ 1971485 w 4097252"/>
              <a:gd name="connsiteY6" fmla="*/ 756375 h 1285592"/>
              <a:gd name="connsiteX7" fmla="*/ 2122673 w 4097252"/>
              <a:gd name="connsiteY7" fmla="*/ 1036061 h 1285592"/>
              <a:gd name="connsiteX8" fmla="*/ 2281419 w 4097252"/>
              <a:gd name="connsiteY8" fmla="*/ 1225039 h 1285592"/>
              <a:gd name="connsiteX9" fmla="*/ 2545997 w 4097252"/>
              <a:gd name="connsiteY9" fmla="*/ 1262835 h 1285592"/>
              <a:gd name="connsiteX10" fmla="*/ 2863491 w 4097252"/>
              <a:gd name="connsiteY10" fmla="*/ 1285512 h 1285592"/>
              <a:gd name="connsiteX11" fmla="*/ 3317053 w 4097252"/>
              <a:gd name="connsiteY11" fmla="*/ 1255276 h 1285592"/>
              <a:gd name="connsiteX12" fmla="*/ 3823530 w 4097252"/>
              <a:gd name="connsiteY12" fmla="*/ 1187244 h 1285592"/>
              <a:gd name="connsiteX13" fmla="*/ 4088108 w 4097252"/>
              <a:gd name="connsiteY13" fmla="*/ 816847 h 1285592"/>
              <a:gd name="connsiteX14" fmla="*/ 4004955 w 4097252"/>
              <a:gd name="connsiteY14" fmla="*/ 234796 h 1285592"/>
              <a:gd name="connsiteX15" fmla="*/ 3702580 w 4097252"/>
              <a:gd name="connsiteY15" fmla="*/ 83614 h 1285592"/>
              <a:gd name="connsiteX16" fmla="*/ 3407765 w 4097252"/>
              <a:gd name="connsiteY16" fmla="*/ 30700 h 1285592"/>
              <a:gd name="connsiteX17" fmla="*/ 2954203 w 4097252"/>
              <a:gd name="connsiteY17" fmla="*/ 464 h 1285592"/>
              <a:gd name="connsiteX18" fmla="*/ 2402370 w 4097252"/>
              <a:gd name="connsiteY18" fmla="*/ 53377 h 1285592"/>
              <a:gd name="connsiteX19" fmla="*/ 2168029 w 4097252"/>
              <a:gd name="connsiteY19" fmla="*/ 121410 h 1285592"/>
              <a:gd name="connsiteX20" fmla="*/ 2084876 w 4097252"/>
              <a:gd name="connsiteY20" fmla="*/ 219678 h 1285592"/>
              <a:gd name="connsiteX21" fmla="*/ 1880773 w 4097252"/>
              <a:gd name="connsiteY21" fmla="*/ 408656 h 1285592"/>
              <a:gd name="connsiteX22" fmla="*/ 1684230 w 4097252"/>
              <a:gd name="connsiteY22" fmla="*/ 484246 h 1285592"/>
              <a:gd name="connsiteX23" fmla="*/ 1526993 w 4097252"/>
              <a:gd name="connsiteY23" fmla="*/ 491807 h 1285592"/>
              <a:gd name="connsiteX24" fmla="*/ 1381855 w 4097252"/>
              <a:gd name="connsiteY24" fmla="*/ 491806 h 1285592"/>
              <a:gd name="connsiteX25" fmla="*/ 1155074 w 4097252"/>
              <a:gd name="connsiteY25" fmla="*/ 506924 h 1285592"/>
              <a:gd name="connsiteX26" fmla="*/ 1034124 w 4097252"/>
              <a:gd name="connsiteY26" fmla="*/ 416214 h 1285592"/>
              <a:gd name="connsiteX27" fmla="*/ 898055 w 4097252"/>
              <a:gd name="connsiteY27" fmla="*/ 249914 h 1285592"/>
              <a:gd name="connsiteX28" fmla="*/ 784665 w 4097252"/>
              <a:gd name="connsiteY28" fmla="*/ 151646 h 1285592"/>
              <a:gd name="connsiteX29" fmla="*/ 467171 w 4097252"/>
              <a:gd name="connsiteY29" fmla="*/ 121410 h 1285592"/>
              <a:gd name="connsiteX30" fmla="*/ 225271 w 4097252"/>
              <a:gd name="connsiteY30" fmla="*/ 159205 h 1285592"/>
              <a:gd name="connsiteX31" fmla="*/ 74084 w 4097252"/>
              <a:gd name="connsiteY31" fmla="*/ 325506 h 1285592"/>
              <a:gd name="connsiteX32" fmla="*/ 0 w 4097252"/>
              <a:gd name="connsiteY32" fmla="*/ 635429 h 1285592"/>
              <a:gd name="connsiteX33" fmla="*/ 28728 w 4097252"/>
              <a:gd name="connsiteY33" fmla="*/ 945352 h 1285592"/>
              <a:gd name="connsiteX34" fmla="*/ 202594 w 4097252"/>
              <a:gd name="connsiteY34" fmla="*/ 1141889 h 1285592"/>
              <a:gd name="connsiteX35" fmla="*/ 309934 w 4097252"/>
              <a:gd name="connsiteY35" fmla="*/ 1202363 h 1285592"/>
              <a:gd name="connsiteX36" fmla="*/ 565443 w 4097252"/>
              <a:gd name="connsiteY36" fmla="*/ 1247716 h 1285592"/>
              <a:gd name="connsiteX0" fmla="*/ 565443 w 4097252"/>
              <a:gd name="connsiteY0" fmla="*/ 1247716 h 1285592"/>
              <a:gd name="connsiteX1" fmla="*/ 928294 w 4097252"/>
              <a:gd name="connsiteY1" fmla="*/ 1081417 h 1285592"/>
              <a:gd name="connsiteX2" fmla="*/ 1064361 w 4097252"/>
              <a:gd name="connsiteY2" fmla="*/ 854643 h 1285592"/>
              <a:gd name="connsiteX3" fmla="*/ 1253345 w 4097252"/>
              <a:gd name="connsiteY3" fmla="*/ 748815 h 1285592"/>
              <a:gd name="connsiteX4" fmla="*/ 1563280 w 4097252"/>
              <a:gd name="connsiteY4" fmla="*/ 718579 h 1285592"/>
              <a:gd name="connsiteX5" fmla="*/ 1759823 w 4097252"/>
              <a:gd name="connsiteY5" fmla="*/ 711020 h 1285592"/>
              <a:gd name="connsiteX6" fmla="*/ 1971485 w 4097252"/>
              <a:gd name="connsiteY6" fmla="*/ 756375 h 1285592"/>
              <a:gd name="connsiteX7" fmla="*/ 2099995 w 4097252"/>
              <a:gd name="connsiteY7" fmla="*/ 1066298 h 1285592"/>
              <a:gd name="connsiteX8" fmla="*/ 2281419 w 4097252"/>
              <a:gd name="connsiteY8" fmla="*/ 1225039 h 1285592"/>
              <a:gd name="connsiteX9" fmla="*/ 2545997 w 4097252"/>
              <a:gd name="connsiteY9" fmla="*/ 1262835 h 1285592"/>
              <a:gd name="connsiteX10" fmla="*/ 2863491 w 4097252"/>
              <a:gd name="connsiteY10" fmla="*/ 1285512 h 1285592"/>
              <a:gd name="connsiteX11" fmla="*/ 3317053 w 4097252"/>
              <a:gd name="connsiteY11" fmla="*/ 1255276 h 1285592"/>
              <a:gd name="connsiteX12" fmla="*/ 3823530 w 4097252"/>
              <a:gd name="connsiteY12" fmla="*/ 1187244 h 1285592"/>
              <a:gd name="connsiteX13" fmla="*/ 4088108 w 4097252"/>
              <a:gd name="connsiteY13" fmla="*/ 816847 h 1285592"/>
              <a:gd name="connsiteX14" fmla="*/ 4004955 w 4097252"/>
              <a:gd name="connsiteY14" fmla="*/ 234796 h 1285592"/>
              <a:gd name="connsiteX15" fmla="*/ 3702580 w 4097252"/>
              <a:gd name="connsiteY15" fmla="*/ 83614 h 1285592"/>
              <a:gd name="connsiteX16" fmla="*/ 3407765 w 4097252"/>
              <a:gd name="connsiteY16" fmla="*/ 30700 h 1285592"/>
              <a:gd name="connsiteX17" fmla="*/ 2954203 w 4097252"/>
              <a:gd name="connsiteY17" fmla="*/ 464 h 1285592"/>
              <a:gd name="connsiteX18" fmla="*/ 2402370 w 4097252"/>
              <a:gd name="connsiteY18" fmla="*/ 53377 h 1285592"/>
              <a:gd name="connsiteX19" fmla="*/ 2168029 w 4097252"/>
              <a:gd name="connsiteY19" fmla="*/ 121410 h 1285592"/>
              <a:gd name="connsiteX20" fmla="*/ 2084876 w 4097252"/>
              <a:gd name="connsiteY20" fmla="*/ 219678 h 1285592"/>
              <a:gd name="connsiteX21" fmla="*/ 1880773 w 4097252"/>
              <a:gd name="connsiteY21" fmla="*/ 408656 h 1285592"/>
              <a:gd name="connsiteX22" fmla="*/ 1684230 w 4097252"/>
              <a:gd name="connsiteY22" fmla="*/ 484246 h 1285592"/>
              <a:gd name="connsiteX23" fmla="*/ 1526993 w 4097252"/>
              <a:gd name="connsiteY23" fmla="*/ 491807 h 1285592"/>
              <a:gd name="connsiteX24" fmla="*/ 1381855 w 4097252"/>
              <a:gd name="connsiteY24" fmla="*/ 491806 h 1285592"/>
              <a:gd name="connsiteX25" fmla="*/ 1155074 w 4097252"/>
              <a:gd name="connsiteY25" fmla="*/ 506924 h 1285592"/>
              <a:gd name="connsiteX26" fmla="*/ 1034124 w 4097252"/>
              <a:gd name="connsiteY26" fmla="*/ 416214 h 1285592"/>
              <a:gd name="connsiteX27" fmla="*/ 898055 w 4097252"/>
              <a:gd name="connsiteY27" fmla="*/ 249914 h 1285592"/>
              <a:gd name="connsiteX28" fmla="*/ 784665 w 4097252"/>
              <a:gd name="connsiteY28" fmla="*/ 151646 h 1285592"/>
              <a:gd name="connsiteX29" fmla="*/ 467171 w 4097252"/>
              <a:gd name="connsiteY29" fmla="*/ 121410 h 1285592"/>
              <a:gd name="connsiteX30" fmla="*/ 225271 w 4097252"/>
              <a:gd name="connsiteY30" fmla="*/ 159205 h 1285592"/>
              <a:gd name="connsiteX31" fmla="*/ 74084 w 4097252"/>
              <a:gd name="connsiteY31" fmla="*/ 325506 h 1285592"/>
              <a:gd name="connsiteX32" fmla="*/ 0 w 4097252"/>
              <a:gd name="connsiteY32" fmla="*/ 635429 h 1285592"/>
              <a:gd name="connsiteX33" fmla="*/ 28728 w 4097252"/>
              <a:gd name="connsiteY33" fmla="*/ 945352 h 1285592"/>
              <a:gd name="connsiteX34" fmla="*/ 202594 w 4097252"/>
              <a:gd name="connsiteY34" fmla="*/ 1141889 h 1285592"/>
              <a:gd name="connsiteX35" fmla="*/ 309934 w 4097252"/>
              <a:gd name="connsiteY35" fmla="*/ 1202363 h 1285592"/>
              <a:gd name="connsiteX36" fmla="*/ 565443 w 4097252"/>
              <a:gd name="connsiteY36" fmla="*/ 1247716 h 1285592"/>
              <a:gd name="connsiteX0" fmla="*/ 565443 w 4097252"/>
              <a:gd name="connsiteY0" fmla="*/ 1247716 h 1285592"/>
              <a:gd name="connsiteX1" fmla="*/ 928294 w 4097252"/>
              <a:gd name="connsiteY1" fmla="*/ 1081417 h 1285592"/>
              <a:gd name="connsiteX2" fmla="*/ 1064361 w 4097252"/>
              <a:gd name="connsiteY2" fmla="*/ 854643 h 1285592"/>
              <a:gd name="connsiteX3" fmla="*/ 1253345 w 4097252"/>
              <a:gd name="connsiteY3" fmla="*/ 748815 h 1285592"/>
              <a:gd name="connsiteX4" fmla="*/ 1563280 w 4097252"/>
              <a:gd name="connsiteY4" fmla="*/ 718579 h 1285592"/>
              <a:gd name="connsiteX5" fmla="*/ 1759823 w 4097252"/>
              <a:gd name="connsiteY5" fmla="*/ 711020 h 1285592"/>
              <a:gd name="connsiteX6" fmla="*/ 1971485 w 4097252"/>
              <a:gd name="connsiteY6" fmla="*/ 756375 h 1285592"/>
              <a:gd name="connsiteX7" fmla="*/ 1965436 w 4097252"/>
              <a:gd name="connsiteY7" fmla="*/ 809288 h 1285592"/>
              <a:gd name="connsiteX8" fmla="*/ 2099995 w 4097252"/>
              <a:gd name="connsiteY8" fmla="*/ 1066298 h 1285592"/>
              <a:gd name="connsiteX9" fmla="*/ 2281419 w 4097252"/>
              <a:gd name="connsiteY9" fmla="*/ 1225039 h 1285592"/>
              <a:gd name="connsiteX10" fmla="*/ 2545997 w 4097252"/>
              <a:gd name="connsiteY10" fmla="*/ 1262835 h 1285592"/>
              <a:gd name="connsiteX11" fmla="*/ 2863491 w 4097252"/>
              <a:gd name="connsiteY11" fmla="*/ 1285512 h 1285592"/>
              <a:gd name="connsiteX12" fmla="*/ 3317053 w 4097252"/>
              <a:gd name="connsiteY12" fmla="*/ 1255276 h 1285592"/>
              <a:gd name="connsiteX13" fmla="*/ 3823530 w 4097252"/>
              <a:gd name="connsiteY13" fmla="*/ 1187244 h 1285592"/>
              <a:gd name="connsiteX14" fmla="*/ 4088108 w 4097252"/>
              <a:gd name="connsiteY14" fmla="*/ 816847 h 1285592"/>
              <a:gd name="connsiteX15" fmla="*/ 4004955 w 4097252"/>
              <a:gd name="connsiteY15" fmla="*/ 234796 h 1285592"/>
              <a:gd name="connsiteX16" fmla="*/ 3702580 w 4097252"/>
              <a:gd name="connsiteY16" fmla="*/ 83614 h 1285592"/>
              <a:gd name="connsiteX17" fmla="*/ 3407765 w 4097252"/>
              <a:gd name="connsiteY17" fmla="*/ 30700 h 1285592"/>
              <a:gd name="connsiteX18" fmla="*/ 2954203 w 4097252"/>
              <a:gd name="connsiteY18" fmla="*/ 464 h 1285592"/>
              <a:gd name="connsiteX19" fmla="*/ 2402370 w 4097252"/>
              <a:gd name="connsiteY19" fmla="*/ 53377 h 1285592"/>
              <a:gd name="connsiteX20" fmla="*/ 2168029 w 4097252"/>
              <a:gd name="connsiteY20" fmla="*/ 121410 h 1285592"/>
              <a:gd name="connsiteX21" fmla="*/ 2084876 w 4097252"/>
              <a:gd name="connsiteY21" fmla="*/ 219678 h 1285592"/>
              <a:gd name="connsiteX22" fmla="*/ 1880773 w 4097252"/>
              <a:gd name="connsiteY22" fmla="*/ 408656 h 1285592"/>
              <a:gd name="connsiteX23" fmla="*/ 1684230 w 4097252"/>
              <a:gd name="connsiteY23" fmla="*/ 484246 h 1285592"/>
              <a:gd name="connsiteX24" fmla="*/ 1526993 w 4097252"/>
              <a:gd name="connsiteY24" fmla="*/ 491807 h 1285592"/>
              <a:gd name="connsiteX25" fmla="*/ 1381855 w 4097252"/>
              <a:gd name="connsiteY25" fmla="*/ 491806 h 1285592"/>
              <a:gd name="connsiteX26" fmla="*/ 1155074 w 4097252"/>
              <a:gd name="connsiteY26" fmla="*/ 506924 h 1285592"/>
              <a:gd name="connsiteX27" fmla="*/ 1034124 w 4097252"/>
              <a:gd name="connsiteY27" fmla="*/ 416214 h 1285592"/>
              <a:gd name="connsiteX28" fmla="*/ 898055 w 4097252"/>
              <a:gd name="connsiteY28" fmla="*/ 249914 h 1285592"/>
              <a:gd name="connsiteX29" fmla="*/ 784665 w 4097252"/>
              <a:gd name="connsiteY29" fmla="*/ 151646 h 1285592"/>
              <a:gd name="connsiteX30" fmla="*/ 467171 w 4097252"/>
              <a:gd name="connsiteY30" fmla="*/ 121410 h 1285592"/>
              <a:gd name="connsiteX31" fmla="*/ 225271 w 4097252"/>
              <a:gd name="connsiteY31" fmla="*/ 159205 h 1285592"/>
              <a:gd name="connsiteX32" fmla="*/ 74084 w 4097252"/>
              <a:gd name="connsiteY32" fmla="*/ 325506 h 1285592"/>
              <a:gd name="connsiteX33" fmla="*/ 0 w 4097252"/>
              <a:gd name="connsiteY33" fmla="*/ 635429 h 1285592"/>
              <a:gd name="connsiteX34" fmla="*/ 28728 w 4097252"/>
              <a:gd name="connsiteY34" fmla="*/ 945352 h 1285592"/>
              <a:gd name="connsiteX35" fmla="*/ 202594 w 4097252"/>
              <a:gd name="connsiteY35" fmla="*/ 1141889 h 1285592"/>
              <a:gd name="connsiteX36" fmla="*/ 309934 w 4097252"/>
              <a:gd name="connsiteY36" fmla="*/ 1202363 h 1285592"/>
              <a:gd name="connsiteX37" fmla="*/ 565443 w 4097252"/>
              <a:gd name="connsiteY37" fmla="*/ 1247716 h 1285592"/>
              <a:gd name="connsiteX0" fmla="*/ 565443 w 4097252"/>
              <a:gd name="connsiteY0" fmla="*/ 1247716 h 1285592"/>
              <a:gd name="connsiteX1" fmla="*/ 928294 w 4097252"/>
              <a:gd name="connsiteY1" fmla="*/ 1081417 h 1285592"/>
              <a:gd name="connsiteX2" fmla="*/ 1064361 w 4097252"/>
              <a:gd name="connsiteY2" fmla="*/ 854643 h 1285592"/>
              <a:gd name="connsiteX3" fmla="*/ 1253345 w 4097252"/>
              <a:gd name="connsiteY3" fmla="*/ 748815 h 1285592"/>
              <a:gd name="connsiteX4" fmla="*/ 1563280 w 4097252"/>
              <a:gd name="connsiteY4" fmla="*/ 718579 h 1285592"/>
              <a:gd name="connsiteX5" fmla="*/ 1759823 w 4097252"/>
              <a:gd name="connsiteY5" fmla="*/ 711020 h 1285592"/>
              <a:gd name="connsiteX6" fmla="*/ 1965436 w 4097252"/>
              <a:gd name="connsiteY6" fmla="*/ 809288 h 1285592"/>
              <a:gd name="connsiteX7" fmla="*/ 2099995 w 4097252"/>
              <a:gd name="connsiteY7" fmla="*/ 1066298 h 1285592"/>
              <a:gd name="connsiteX8" fmla="*/ 2281419 w 4097252"/>
              <a:gd name="connsiteY8" fmla="*/ 1225039 h 1285592"/>
              <a:gd name="connsiteX9" fmla="*/ 2545997 w 4097252"/>
              <a:gd name="connsiteY9" fmla="*/ 1262835 h 1285592"/>
              <a:gd name="connsiteX10" fmla="*/ 2863491 w 4097252"/>
              <a:gd name="connsiteY10" fmla="*/ 1285512 h 1285592"/>
              <a:gd name="connsiteX11" fmla="*/ 3317053 w 4097252"/>
              <a:gd name="connsiteY11" fmla="*/ 1255276 h 1285592"/>
              <a:gd name="connsiteX12" fmla="*/ 3823530 w 4097252"/>
              <a:gd name="connsiteY12" fmla="*/ 1187244 h 1285592"/>
              <a:gd name="connsiteX13" fmla="*/ 4088108 w 4097252"/>
              <a:gd name="connsiteY13" fmla="*/ 816847 h 1285592"/>
              <a:gd name="connsiteX14" fmla="*/ 4004955 w 4097252"/>
              <a:gd name="connsiteY14" fmla="*/ 234796 h 1285592"/>
              <a:gd name="connsiteX15" fmla="*/ 3702580 w 4097252"/>
              <a:gd name="connsiteY15" fmla="*/ 83614 h 1285592"/>
              <a:gd name="connsiteX16" fmla="*/ 3407765 w 4097252"/>
              <a:gd name="connsiteY16" fmla="*/ 30700 h 1285592"/>
              <a:gd name="connsiteX17" fmla="*/ 2954203 w 4097252"/>
              <a:gd name="connsiteY17" fmla="*/ 464 h 1285592"/>
              <a:gd name="connsiteX18" fmla="*/ 2402370 w 4097252"/>
              <a:gd name="connsiteY18" fmla="*/ 53377 h 1285592"/>
              <a:gd name="connsiteX19" fmla="*/ 2168029 w 4097252"/>
              <a:gd name="connsiteY19" fmla="*/ 121410 h 1285592"/>
              <a:gd name="connsiteX20" fmla="*/ 2084876 w 4097252"/>
              <a:gd name="connsiteY20" fmla="*/ 219678 h 1285592"/>
              <a:gd name="connsiteX21" fmla="*/ 1880773 w 4097252"/>
              <a:gd name="connsiteY21" fmla="*/ 408656 h 1285592"/>
              <a:gd name="connsiteX22" fmla="*/ 1684230 w 4097252"/>
              <a:gd name="connsiteY22" fmla="*/ 484246 h 1285592"/>
              <a:gd name="connsiteX23" fmla="*/ 1526993 w 4097252"/>
              <a:gd name="connsiteY23" fmla="*/ 491807 h 1285592"/>
              <a:gd name="connsiteX24" fmla="*/ 1381855 w 4097252"/>
              <a:gd name="connsiteY24" fmla="*/ 491806 h 1285592"/>
              <a:gd name="connsiteX25" fmla="*/ 1155074 w 4097252"/>
              <a:gd name="connsiteY25" fmla="*/ 506924 h 1285592"/>
              <a:gd name="connsiteX26" fmla="*/ 1034124 w 4097252"/>
              <a:gd name="connsiteY26" fmla="*/ 416214 h 1285592"/>
              <a:gd name="connsiteX27" fmla="*/ 898055 w 4097252"/>
              <a:gd name="connsiteY27" fmla="*/ 249914 h 1285592"/>
              <a:gd name="connsiteX28" fmla="*/ 784665 w 4097252"/>
              <a:gd name="connsiteY28" fmla="*/ 151646 h 1285592"/>
              <a:gd name="connsiteX29" fmla="*/ 467171 w 4097252"/>
              <a:gd name="connsiteY29" fmla="*/ 121410 h 1285592"/>
              <a:gd name="connsiteX30" fmla="*/ 225271 w 4097252"/>
              <a:gd name="connsiteY30" fmla="*/ 159205 h 1285592"/>
              <a:gd name="connsiteX31" fmla="*/ 74084 w 4097252"/>
              <a:gd name="connsiteY31" fmla="*/ 325506 h 1285592"/>
              <a:gd name="connsiteX32" fmla="*/ 0 w 4097252"/>
              <a:gd name="connsiteY32" fmla="*/ 635429 h 1285592"/>
              <a:gd name="connsiteX33" fmla="*/ 28728 w 4097252"/>
              <a:gd name="connsiteY33" fmla="*/ 945352 h 1285592"/>
              <a:gd name="connsiteX34" fmla="*/ 202594 w 4097252"/>
              <a:gd name="connsiteY34" fmla="*/ 1141889 h 1285592"/>
              <a:gd name="connsiteX35" fmla="*/ 309934 w 4097252"/>
              <a:gd name="connsiteY35" fmla="*/ 1202363 h 1285592"/>
              <a:gd name="connsiteX36" fmla="*/ 565443 w 4097252"/>
              <a:gd name="connsiteY36" fmla="*/ 1247716 h 1285592"/>
              <a:gd name="connsiteX0" fmla="*/ 565443 w 4097252"/>
              <a:gd name="connsiteY0" fmla="*/ 1247716 h 1264118"/>
              <a:gd name="connsiteX1" fmla="*/ 928294 w 4097252"/>
              <a:gd name="connsiteY1" fmla="*/ 1081417 h 1264118"/>
              <a:gd name="connsiteX2" fmla="*/ 1064361 w 4097252"/>
              <a:gd name="connsiteY2" fmla="*/ 854643 h 1264118"/>
              <a:gd name="connsiteX3" fmla="*/ 1253345 w 4097252"/>
              <a:gd name="connsiteY3" fmla="*/ 748815 h 1264118"/>
              <a:gd name="connsiteX4" fmla="*/ 1563280 w 4097252"/>
              <a:gd name="connsiteY4" fmla="*/ 718579 h 1264118"/>
              <a:gd name="connsiteX5" fmla="*/ 1759823 w 4097252"/>
              <a:gd name="connsiteY5" fmla="*/ 711020 h 1264118"/>
              <a:gd name="connsiteX6" fmla="*/ 1965436 w 4097252"/>
              <a:gd name="connsiteY6" fmla="*/ 809288 h 1264118"/>
              <a:gd name="connsiteX7" fmla="*/ 2099995 w 4097252"/>
              <a:gd name="connsiteY7" fmla="*/ 1066298 h 1264118"/>
              <a:gd name="connsiteX8" fmla="*/ 2281419 w 4097252"/>
              <a:gd name="connsiteY8" fmla="*/ 1225039 h 1264118"/>
              <a:gd name="connsiteX9" fmla="*/ 2545997 w 4097252"/>
              <a:gd name="connsiteY9" fmla="*/ 1262835 h 1264118"/>
              <a:gd name="connsiteX10" fmla="*/ 2871050 w 4097252"/>
              <a:gd name="connsiteY10" fmla="*/ 1255276 h 1264118"/>
              <a:gd name="connsiteX11" fmla="*/ 3317053 w 4097252"/>
              <a:gd name="connsiteY11" fmla="*/ 1255276 h 1264118"/>
              <a:gd name="connsiteX12" fmla="*/ 3823530 w 4097252"/>
              <a:gd name="connsiteY12" fmla="*/ 1187244 h 1264118"/>
              <a:gd name="connsiteX13" fmla="*/ 4088108 w 4097252"/>
              <a:gd name="connsiteY13" fmla="*/ 816847 h 1264118"/>
              <a:gd name="connsiteX14" fmla="*/ 4004955 w 4097252"/>
              <a:gd name="connsiteY14" fmla="*/ 234796 h 1264118"/>
              <a:gd name="connsiteX15" fmla="*/ 3702580 w 4097252"/>
              <a:gd name="connsiteY15" fmla="*/ 83614 h 1264118"/>
              <a:gd name="connsiteX16" fmla="*/ 3407765 w 4097252"/>
              <a:gd name="connsiteY16" fmla="*/ 30700 h 1264118"/>
              <a:gd name="connsiteX17" fmla="*/ 2954203 w 4097252"/>
              <a:gd name="connsiteY17" fmla="*/ 464 h 1264118"/>
              <a:gd name="connsiteX18" fmla="*/ 2402370 w 4097252"/>
              <a:gd name="connsiteY18" fmla="*/ 53377 h 1264118"/>
              <a:gd name="connsiteX19" fmla="*/ 2168029 w 4097252"/>
              <a:gd name="connsiteY19" fmla="*/ 121410 h 1264118"/>
              <a:gd name="connsiteX20" fmla="*/ 2084876 w 4097252"/>
              <a:gd name="connsiteY20" fmla="*/ 219678 h 1264118"/>
              <a:gd name="connsiteX21" fmla="*/ 1880773 w 4097252"/>
              <a:gd name="connsiteY21" fmla="*/ 408656 h 1264118"/>
              <a:gd name="connsiteX22" fmla="*/ 1684230 w 4097252"/>
              <a:gd name="connsiteY22" fmla="*/ 484246 h 1264118"/>
              <a:gd name="connsiteX23" fmla="*/ 1526993 w 4097252"/>
              <a:gd name="connsiteY23" fmla="*/ 491807 h 1264118"/>
              <a:gd name="connsiteX24" fmla="*/ 1381855 w 4097252"/>
              <a:gd name="connsiteY24" fmla="*/ 491806 h 1264118"/>
              <a:gd name="connsiteX25" fmla="*/ 1155074 w 4097252"/>
              <a:gd name="connsiteY25" fmla="*/ 506924 h 1264118"/>
              <a:gd name="connsiteX26" fmla="*/ 1034124 w 4097252"/>
              <a:gd name="connsiteY26" fmla="*/ 416214 h 1264118"/>
              <a:gd name="connsiteX27" fmla="*/ 898055 w 4097252"/>
              <a:gd name="connsiteY27" fmla="*/ 249914 h 1264118"/>
              <a:gd name="connsiteX28" fmla="*/ 784665 w 4097252"/>
              <a:gd name="connsiteY28" fmla="*/ 151646 h 1264118"/>
              <a:gd name="connsiteX29" fmla="*/ 467171 w 4097252"/>
              <a:gd name="connsiteY29" fmla="*/ 121410 h 1264118"/>
              <a:gd name="connsiteX30" fmla="*/ 225271 w 4097252"/>
              <a:gd name="connsiteY30" fmla="*/ 159205 h 1264118"/>
              <a:gd name="connsiteX31" fmla="*/ 74084 w 4097252"/>
              <a:gd name="connsiteY31" fmla="*/ 325506 h 1264118"/>
              <a:gd name="connsiteX32" fmla="*/ 0 w 4097252"/>
              <a:gd name="connsiteY32" fmla="*/ 635429 h 1264118"/>
              <a:gd name="connsiteX33" fmla="*/ 28728 w 4097252"/>
              <a:gd name="connsiteY33" fmla="*/ 945352 h 1264118"/>
              <a:gd name="connsiteX34" fmla="*/ 202594 w 4097252"/>
              <a:gd name="connsiteY34" fmla="*/ 1141889 h 1264118"/>
              <a:gd name="connsiteX35" fmla="*/ 309934 w 4097252"/>
              <a:gd name="connsiteY35" fmla="*/ 1202363 h 1264118"/>
              <a:gd name="connsiteX36" fmla="*/ 565443 w 4097252"/>
              <a:gd name="connsiteY36" fmla="*/ 1247716 h 1264118"/>
              <a:gd name="connsiteX0" fmla="*/ 565443 w 4097252"/>
              <a:gd name="connsiteY0" fmla="*/ 1247716 h 1260923"/>
              <a:gd name="connsiteX1" fmla="*/ 928294 w 4097252"/>
              <a:gd name="connsiteY1" fmla="*/ 1081417 h 1260923"/>
              <a:gd name="connsiteX2" fmla="*/ 1064361 w 4097252"/>
              <a:gd name="connsiteY2" fmla="*/ 854643 h 1260923"/>
              <a:gd name="connsiteX3" fmla="*/ 1253345 w 4097252"/>
              <a:gd name="connsiteY3" fmla="*/ 748815 h 1260923"/>
              <a:gd name="connsiteX4" fmla="*/ 1563280 w 4097252"/>
              <a:gd name="connsiteY4" fmla="*/ 718579 h 1260923"/>
              <a:gd name="connsiteX5" fmla="*/ 1759823 w 4097252"/>
              <a:gd name="connsiteY5" fmla="*/ 711020 h 1260923"/>
              <a:gd name="connsiteX6" fmla="*/ 1965436 w 4097252"/>
              <a:gd name="connsiteY6" fmla="*/ 809288 h 1260923"/>
              <a:gd name="connsiteX7" fmla="*/ 2099995 w 4097252"/>
              <a:gd name="connsiteY7" fmla="*/ 1066298 h 1260923"/>
              <a:gd name="connsiteX8" fmla="*/ 2281419 w 4097252"/>
              <a:gd name="connsiteY8" fmla="*/ 1225039 h 1260923"/>
              <a:gd name="connsiteX9" fmla="*/ 2568675 w 4097252"/>
              <a:gd name="connsiteY9" fmla="*/ 1240157 h 1260923"/>
              <a:gd name="connsiteX10" fmla="*/ 2871050 w 4097252"/>
              <a:gd name="connsiteY10" fmla="*/ 1255276 h 1260923"/>
              <a:gd name="connsiteX11" fmla="*/ 3317053 w 4097252"/>
              <a:gd name="connsiteY11" fmla="*/ 1255276 h 1260923"/>
              <a:gd name="connsiteX12" fmla="*/ 3823530 w 4097252"/>
              <a:gd name="connsiteY12" fmla="*/ 1187244 h 1260923"/>
              <a:gd name="connsiteX13" fmla="*/ 4088108 w 4097252"/>
              <a:gd name="connsiteY13" fmla="*/ 816847 h 1260923"/>
              <a:gd name="connsiteX14" fmla="*/ 4004955 w 4097252"/>
              <a:gd name="connsiteY14" fmla="*/ 234796 h 1260923"/>
              <a:gd name="connsiteX15" fmla="*/ 3702580 w 4097252"/>
              <a:gd name="connsiteY15" fmla="*/ 83614 h 1260923"/>
              <a:gd name="connsiteX16" fmla="*/ 3407765 w 4097252"/>
              <a:gd name="connsiteY16" fmla="*/ 30700 h 1260923"/>
              <a:gd name="connsiteX17" fmla="*/ 2954203 w 4097252"/>
              <a:gd name="connsiteY17" fmla="*/ 464 h 1260923"/>
              <a:gd name="connsiteX18" fmla="*/ 2402370 w 4097252"/>
              <a:gd name="connsiteY18" fmla="*/ 53377 h 1260923"/>
              <a:gd name="connsiteX19" fmla="*/ 2168029 w 4097252"/>
              <a:gd name="connsiteY19" fmla="*/ 121410 h 1260923"/>
              <a:gd name="connsiteX20" fmla="*/ 2084876 w 4097252"/>
              <a:gd name="connsiteY20" fmla="*/ 219678 h 1260923"/>
              <a:gd name="connsiteX21" fmla="*/ 1880773 w 4097252"/>
              <a:gd name="connsiteY21" fmla="*/ 408656 h 1260923"/>
              <a:gd name="connsiteX22" fmla="*/ 1684230 w 4097252"/>
              <a:gd name="connsiteY22" fmla="*/ 484246 h 1260923"/>
              <a:gd name="connsiteX23" fmla="*/ 1526993 w 4097252"/>
              <a:gd name="connsiteY23" fmla="*/ 491807 h 1260923"/>
              <a:gd name="connsiteX24" fmla="*/ 1381855 w 4097252"/>
              <a:gd name="connsiteY24" fmla="*/ 491806 h 1260923"/>
              <a:gd name="connsiteX25" fmla="*/ 1155074 w 4097252"/>
              <a:gd name="connsiteY25" fmla="*/ 506924 h 1260923"/>
              <a:gd name="connsiteX26" fmla="*/ 1034124 w 4097252"/>
              <a:gd name="connsiteY26" fmla="*/ 416214 h 1260923"/>
              <a:gd name="connsiteX27" fmla="*/ 898055 w 4097252"/>
              <a:gd name="connsiteY27" fmla="*/ 249914 h 1260923"/>
              <a:gd name="connsiteX28" fmla="*/ 784665 w 4097252"/>
              <a:gd name="connsiteY28" fmla="*/ 151646 h 1260923"/>
              <a:gd name="connsiteX29" fmla="*/ 467171 w 4097252"/>
              <a:gd name="connsiteY29" fmla="*/ 121410 h 1260923"/>
              <a:gd name="connsiteX30" fmla="*/ 225271 w 4097252"/>
              <a:gd name="connsiteY30" fmla="*/ 159205 h 1260923"/>
              <a:gd name="connsiteX31" fmla="*/ 74084 w 4097252"/>
              <a:gd name="connsiteY31" fmla="*/ 325506 h 1260923"/>
              <a:gd name="connsiteX32" fmla="*/ 0 w 4097252"/>
              <a:gd name="connsiteY32" fmla="*/ 635429 h 1260923"/>
              <a:gd name="connsiteX33" fmla="*/ 28728 w 4097252"/>
              <a:gd name="connsiteY33" fmla="*/ 945352 h 1260923"/>
              <a:gd name="connsiteX34" fmla="*/ 202594 w 4097252"/>
              <a:gd name="connsiteY34" fmla="*/ 1141889 h 1260923"/>
              <a:gd name="connsiteX35" fmla="*/ 309934 w 4097252"/>
              <a:gd name="connsiteY35" fmla="*/ 1202363 h 1260923"/>
              <a:gd name="connsiteX36" fmla="*/ 565443 w 4097252"/>
              <a:gd name="connsiteY36" fmla="*/ 1247716 h 1260923"/>
              <a:gd name="connsiteX0" fmla="*/ 565443 w 4097252"/>
              <a:gd name="connsiteY0" fmla="*/ 1247716 h 1264117"/>
              <a:gd name="connsiteX1" fmla="*/ 928294 w 4097252"/>
              <a:gd name="connsiteY1" fmla="*/ 1081417 h 1264117"/>
              <a:gd name="connsiteX2" fmla="*/ 1064361 w 4097252"/>
              <a:gd name="connsiteY2" fmla="*/ 854643 h 1264117"/>
              <a:gd name="connsiteX3" fmla="*/ 1253345 w 4097252"/>
              <a:gd name="connsiteY3" fmla="*/ 748815 h 1264117"/>
              <a:gd name="connsiteX4" fmla="*/ 1563280 w 4097252"/>
              <a:gd name="connsiteY4" fmla="*/ 718579 h 1264117"/>
              <a:gd name="connsiteX5" fmla="*/ 1759823 w 4097252"/>
              <a:gd name="connsiteY5" fmla="*/ 711020 h 1264117"/>
              <a:gd name="connsiteX6" fmla="*/ 1965436 w 4097252"/>
              <a:gd name="connsiteY6" fmla="*/ 809288 h 1264117"/>
              <a:gd name="connsiteX7" fmla="*/ 2099995 w 4097252"/>
              <a:gd name="connsiteY7" fmla="*/ 1066298 h 1264117"/>
              <a:gd name="connsiteX8" fmla="*/ 2281419 w 4097252"/>
              <a:gd name="connsiteY8" fmla="*/ 1225039 h 1264117"/>
              <a:gd name="connsiteX9" fmla="*/ 2538437 w 4097252"/>
              <a:gd name="connsiteY9" fmla="*/ 1262834 h 1264117"/>
              <a:gd name="connsiteX10" fmla="*/ 2871050 w 4097252"/>
              <a:gd name="connsiteY10" fmla="*/ 1255276 h 1264117"/>
              <a:gd name="connsiteX11" fmla="*/ 3317053 w 4097252"/>
              <a:gd name="connsiteY11" fmla="*/ 1255276 h 1264117"/>
              <a:gd name="connsiteX12" fmla="*/ 3823530 w 4097252"/>
              <a:gd name="connsiteY12" fmla="*/ 1187244 h 1264117"/>
              <a:gd name="connsiteX13" fmla="*/ 4088108 w 4097252"/>
              <a:gd name="connsiteY13" fmla="*/ 816847 h 1264117"/>
              <a:gd name="connsiteX14" fmla="*/ 4004955 w 4097252"/>
              <a:gd name="connsiteY14" fmla="*/ 234796 h 1264117"/>
              <a:gd name="connsiteX15" fmla="*/ 3702580 w 4097252"/>
              <a:gd name="connsiteY15" fmla="*/ 83614 h 1264117"/>
              <a:gd name="connsiteX16" fmla="*/ 3407765 w 4097252"/>
              <a:gd name="connsiteY16" fmla="*/ 30700 h 1264117"/>
              <a:gd name="connsiteX17" fmla="*/ 2954203 w 4097252"/>
              <a:gd name="connsiteY17" fmla="*/ 464 h 1264117"/>
              <a:gd name="connsiteX18" fmla="*/ 2402370 w 4097252"/>
              <a:gd name="connsiteY18" fmla="*/ 53377 h 1264117"/>
              <a:gd name="connsiteX19" fmla="*/ 2168029 w 4097252"/>
              <a:gd name="connsiteY19" fmla="*/ 121410 h 1264117"/>
              <a:gd name="connsiteX20" fmla="*/ 2084876 w 4097252"/>
              <a:gd name="connsiteY20" fmla="*/ 219678 h 1264117"/>
              <a:gd name="connsiteX21" fmla="*/ 1880773 w 4097252"/>
              <a:gd name="connsiteY21" fmla="*/ 408656 h 1264117"/>
              <a:gd name="connsiteX22" fmla="*/ 1684230 w 4097252"/>
              <a:gd name="connsiteY22" fmla="*/ 484246 h 1264117"/>
              <a:gd name="connsiteX23" fmla="*/ 1526993 w 4097252"/>
              <a:gd name="connsiteY23" fmla="*/ 491807 h 1264117"/>
              <a:gd name="connsiteX24" fmla="*/ 1381855 w 4097252"/>
              <a:gd name="connsiteY24" fmla="*/ 491806 h 1264117"/>
              <a:gd name="connsiteX25" fmla="*/ 1155074 w 4097252"/>
              <a:gd name="connsiteY25" fmla="*/ 506924 h 1264117"/>
              <a:gd name="connsiteX26" fmla="*/ 1034124 w 4097252"/>
              <a:gd name="connsiteY26" fmla="*/ 416214 h 1264117"/>
              <a:gd name="connsiteX27" fmla="*/ 898055 w 4097252"/>
              <a:gd name="connsiteY27" fmla="*/ 249914 h 1264117"/>
              <a:gd name="connsiteX28" fmla="*/ 784665 w 4097252"/>
              <a:gd name="connsiteY28" fmla="*/ 151646 h 1264117"/>
              <a:gd name="connsiteX29" fmla="*/ 467171 w 4097252"/>
              <a:gd name="connsiteY29" fmla="*/ 121410 h 1264117"/>
              <a:gd name="connsiteX30" fmla="*/ 225271 w 4097252"/>
              <a:gd name="connsiteY30" fmla="*/ 159205 h 1264117"/>
              <a:gd name="connsiteX31" fmla="*/ 74084 w 4097252"/>
              <a:gd name="connsiteY31" fmla="*/ 325506 h 1264117"/>
              <a:gd name="connsiteX32" fmla="*/ 0 w 4097252"/>
              <a:gd name="connsiteY32" fmla="*/ 635429 h 1264117"/>
              <a:gd name="connsiteX33" fmla="*/ 28728 w 4097252"/>
              <a:gd name="connsiteY33" fmla="*/ 945352 h 1264117"/>
              <a:gd name="connsiteX34" fmla="*/ 202594 w 4097252"/>
              <a:gd name="connsiteY34" fmla="*/ 1141889 h 1264117"/>
              <a:gd name="connsiteX35" fmla="*/ 309934 w 4097252"/>
              <a:gd name="connsiteY35" fmla="*/ 1202363 h 1264117"/>
              <a:gd name="connsiteX36" fmla="*/ 565443 w 4097252"/>
              <a:gd name="connsiteY36" fmla="*/ 1247716 h 1264117"/>
              <a:gd name="connsiteX0" fmla="*/ 565443 w 4090333"/>
              <a:gd name="connsiteY0" fmla="*/ 1247716 h 1264117"/>
              <a:gd name="connsiteX1" fmla="*/ 928294 w 4090333"/>
              <a:gd name="connsiteY1" fmla="*/ 1081417 h 1264117"/>
              <a:gd name="connsiteX2" fmla="*/ 1064361 w 4090333"/>
              <a:gd name="connsiteY2" fmla="*/ 854643 h 1264117"/>
              <a:gd name="connsiteX3" fmla="*/ 1253345 w 4090333"/>
              <a:gd name="connsiteY3" fmla="*/ 748815 h 1264117"/>
              <a:gd name="connsiteX4" fmla="*/ 1563280 w 4090333"/>
              <a:gd name="connsiteY4" fmla="*/ 718579 h 1264117"/>
              <a:gd name="connsiteX5" fmla="*/ 1759823 w 4090333"/>
              <a:gd name="connsiteY5" fmla="*/ 711020 h 1264117"/>
              <a:gd name="connsiteX6" fmla="*/ 1965436 w 4090333"/>
              <a:gd name="connsiteY6" fmla="*/ 809288 h 1264117"/>
              <a:gd name="connsiteX7" fmla="*/ 2099995 w 4090333"/>
              <a:gd name="connsiteY7" fmla="*/ 1066298 h 1264117"/>
              <a:gd name="connsiteX8" fmla="*/ 2281419 w 4090333"/>
              <a:gd name="connsiteY8" fmla="*/ 1225039 h 1264117"/>
              <a:gd name="connsiteX9" fmla="*/ 2538437 w 4090333"/>
              <a:gd name="connsiteY9" fmla="*/ 1262834 h 1264117"/>
              <a:gd name="connsiteX10" fmla="*/ 2871050 w 4090333"/>
              <a:gd name="connsiteY10" fmla="*/ 1255276 h 1264117"/>
              <a:gd name="connsiteX11" fmla="*/ 3317053 w 4090333"/>
              <a:gd name="connsiteY11" fmla="*/ 1255276 h 1264117"/>
              <a:gd name="connsiteX12" fmla="*/ 3823530 w 4090333"/>
              <a:gd name="connsiteY12" fmla="*/ 1187244 h 1264117"/>
              <a:gd name="connsiteX13" fmla="*/ 4088108 w 4090333"/>
              <a:gd name="connsiteY13" fmla="*/ 816847 h 1264117"/>
              <a:gd name="connsiteX14" fmla="*/ 3936921 w 4090333"/>
              <a:gd name="connsiteY14" fmla="*/ 295269 h 1264117"/>
              <a:gd name="connsiteX15" fmla="*/ 3702580 w 4090333"/>
              <a:gd name="connsiteY15" fmla="*/ 83614 h 1264117"/>
              <a:gd name="connsiteX16" fmla="*/ 3407765 w 4090333"/>
              <a:gd name="connsiteY16" fmla="*/ 30700 h 1264117"/>
              <a:gd name="connsiteX17" fmla="*/ 2954203 w 4090333"/>
              <a:gd name="connsiteY17" fmla="*/ 464 h 1264117"/>
              <a:gd name="connsiteX18" fmla="*/ 2402370 w 4090333"/>
              <a:gd name="connsiteY18" fmla="*/ 53377 h 1264117"/>
              <a:gd name="connsiteX19" fmla="*/ 2168029 w 4090333"/>
              <a:gd name="connsiteY19" fmla="*/ 121410 h 1264117"/>
              <a:gd name="connsiteX20" fmla="*/ 2084876 w 4090333"/>
              <a:gd name="connsiteY20" fmla="*/ 219678 h 1264117"/>
              <a:gd name="connsiteX21" fmla="*/ 1880773 w 4090333"/>
              <a:gd name="connsiteY21" fmla="*/ 408656 h 1264117"/>
              <a:gd name="connsiteX22" fmla="*/ 1684230 w 4090333"/>
              <a:gd name="connsiteY22" fmla="*/ 484246 h 1264117"/>
              <a:gd name="connsiteX23" fmla="*/ 1526993 w 4090333"/>
              <a:gd name="connsiteY23" fmla="*/ 491807 h 1264117"/>
              <a:gd name="connsiteX24" fmla="*/ 1381855 w 4090333"/>
              <a:gd name="connsiteY24" fmla="*/ 491806 h 1264117"/>
              <a:gd name="connsiteX25" fmla="*/ 1155074 w 4090333"/>
              <a:gd name="connsiteY25" fmla="*/ 506924 h 1264117"/>
              <a:gd name="connsiteX26" fmla="*/ 1034124 w 4090333"/>
              <a:gd name="connsiteY26" fmla="*/ 416214 h 1264117"/>
              <a:gd name="connsiteX27" fmla="*/ 898055 w 4090333"/>
              <a:gd name="connsiteY27" fmla="*/ 249914 h 1264117"/>
              <a:gd name="connsiteX28" fmla="*/ 784665 w 4090333"/>
              <a:gd name="connsiteY28" fmla="*/ 151646 h 1264117"/>
              <a:gd name="connsiteX29" fmla="*/ 467171 w 4090333"/>
              <a:gd name="connsiteY29" fmla="*/ 121410 h 1264117"/>
              <a:gd name="connsiteX30" fmla="*/ 225271 w 4090333"/>
              <a:gd name="connsiteY30" fmla="*/ 159205 h 1264117"/>
              <a:gd name="connsiteX31" fmla="*/ 74084 w 4090333"/>
              <a:gd name="connsiteY31" fmla="*/ 325506 h 1264117"/>
              <a:gd name="connsiteX32" fmla="*/ 0 w 4090333"/>
              <a:gd name="connsiteY32" fmla="*/ 635429 h 1264117"/>
              <a:gd name="connsiteX33" fmla="*/ 28728 w 4090333"/>
              <a:gd name="connsiteY33" fmla="*/ 945352 h 1264117"/>
              <a:gd name="connsiteX34" fmla="*/ 202594 w 4090333"/>
              <a:gd name="connsiteY34" fmla="*/ 1141889 h 1264117"/>
              <a:gd name="connsiteX35" fmla="*/ 309934 w 4090333"/>
              <a:gd name="connsiteY35" fmla="*/ 1202363 h 1264117"/>
              <a:gd name="connsiteX36" fmla="*/ 565443 w 4090333"/>
              <a:gd name="connsiteY36" fmla="*/ 1247716 h 1264117"/>
              <a:gd name="connsiteX0" fmla="*/ 565443 w 4045972"/>
              <a:gd name="connsiteY0" fmla="*/ 1247716 h 1264117"/>
              <a:gd name="connsiteX1" fmla="*/ 928294 w 4045972"/>
              <a:gd name="connsiteY1" fmla="*/ 1081417 h 1264117"/>
              <a:gd name="connsiteX2" fmla="*/ 1064361 w 4045972"/>
              <a:gd name="connsiteY2" fmla="*/ 854643 h 1264117"/>
              <a:gd name="connsiteX3" fmla="*/ 1253345 w 4045972"/>
              <a:gd name="connsiteY3" fmla="*/ 748815 h 1264117"/>
              <a:gd name="connsiteX4" fmla="*/ 1563280 w 4045972"/>
              <a:gd name="connsiteY4" fmla="*/ 718579 h 1264117"/>
              <a:gd name="connsiteX5" fmla="*/ 1759823 w 4045972"/>
              <a:gd name="connsiteY5" fmla="*/ 711020 h 1264117"/>
              <a:gd name="connsiteX6" fmla="*/ 1965436 w 4045972"/>
              <a:gd name="connsiteY6" fmla="*/ 809288 h 1264117"/>
              <a:gd name="connsiteX7" fmla="*/ 2099995 w 4045972"/>
              <a:gd name="connsiteY7" fmla="*/ 1066298 h 1264117"/>
              <a:gd name="connsiteX8" fmla="*/ 2281419 w 4045972"/>
              <a:gd name="connsiteY8" fmla="*/ 1225039 h 1264117"/>
              <a:gd name="connsiteX9" fmla="*/ 2538437 w 4045972"/>
              <a:gd name="connsiteY9" fmla="*/ 1262834 h 1264117"/>
              <a:gd name="connsiteX10" fmla="*/ 2871050 w 4045972"/>
              <a:gd name="connsiteY10" fmla="*/ 1255276 h 1264117"/>
              <a:gd name="connsiteX11" fmla="*/ 3317053 w 4045972"/>
              <a:gd name="connsiteY11" fmla="*/ 1255276 h 1264117"/>
              <a:gd name="connsiteX12" fmla="*/ 3823530 w 4045972"/>
              <a:gd name="connsiteY12" fmla="*/ 1187244 h 1264117"/>
              <a:gd name="connsiteX13" fmla="*/ 4042752 w 4045972"/>
              <a:gd name="connsiteY13" fmla="*/ 816847 h 1264117"/>
              <a:gd name="connsiteX14" fmla="*/ 3936921 w 4045972"/>
              <a:gd name="connsiteY14" fmla="*/ 295269 h 1264117"/>
              <a:gd name="connsiteX15" fmla="*/ 3702580 w 4045972"/>
              <a:gd name="connsiteY15" fmla="*/ 83614 h 1264117"/>
              <a:gd name="connsiteX16" fmla="*/ 3407765 w 4045972"/>
              <a:gd name="connsiteY16" fmla="*/ 30700 h 1264117"/>
              <a:gd name="connsiteX17" fmla="*/ 2954203 w 4045972"/>
              <a:gd name="connsiteY17" fmla="*/ 464 h 1264117"/>
              <a:gd name="connsiteX18" fmla="*/ 2402370 w 4045972"/>
              <a:gd name="connsiteY18" fmla="*/ 53377 h 1264117"/>
              <a:gd name="connsiteX19" fmla="*/ 2168029 w 4045972"/>
              <a:gd name="connsiteY19" fmla="*/ 121410 h 1264117"/>
              <a:gd name="connsiteX20" fmla="*/ 2084876 w 4045972"/>
              <a:gd name="connsiteY20" fmla="*/ 219678 h 1264117"/>
              <a:gd name="connsiteX21" fmla="*/ 1880773 w 4045972"/>
              <a:gd name="connsiteY21" fmla="*/ 408656 h 1264117"/>
              <a:gd name="connsiteX22" fmla="*/ 1684230 w 4045972"/>
              <a:gd name="connsiteY22" fmla="*/ 484246 h 1264117"/>
              <a:gd name="connsiteX23" fmla="*/ 1526993 w 4045972"/>
              <a:gd name="connsiteY23" fmla="*/ 491807 h 1264117"/>
              <a:gd name="connsiteX24" fmla="*/ 1381855 w 4045972"/>
              <a:gd name="connsiteY24" fmla="*/ 491806 h 1264117"/>
              <a:gd name="connsiteX25" fmla="*/ 1155074 w 4045972"/>
              <a:gd name="connsiteY25" fmla="*/ 506924 h 1264117"/>
              <a:gd name="connsiteX26" fmla="*/ 1034124 w 4045972"/>
              <a:gd name="connsiteY26" fmla="*/ 416214 h 1264117"/>
              <a:gd name="connsiteX27" fmla="*/ 898055 w 4045972"/>
              <a:gd name="connsiteY27" fmla="*/ 249914 h 1264117"/>
              <a:gd name="connsiteX28" fmla="*/ 784665 w 4045972"/>
              <a:gd name="connsiteY28" fmla="*/ 151646 h 1264117"/>
              <a:gd name="connsiteX29" fmla="*/ 467171 w 4045972"/>
              <a:gd name="connsiteY29" fmla="*/ 121410 h 1264117"/>
              <a:gd name="connsiteX30" fmla="*/ 225271 w 4045972"/>
              <a:gd name="connsiteY30" fmla="*/ 159205 h 1264117"/>
              <a:gd name="connsiteX31" fmla="*/ 74084 w 4045972"/>
              <a:gd name="connsiteY31" fmla="*/ 325506 h 1264117"/>
              <a:gd name="connsiteX32" fmla="*/ 0 w 4045972"/>
              <a:gd name="connsiteY32" fmla="*/ 635429 h 1264117"/>
              <a:gd name="connsiteX33" fmla="*/ 28728 w 4045972"/>
              <a:gd name="connsiteY33" fmla="*/ 945352 h 1264117"/>
              <a:gd name="connsiteX34" fmla="*/ 202594 w 4045972"/>
              <a:gd name="connsiteY34" fmla="*/ 1141889 h 1264117"/>
              <a:gd name="connsiteX35" fmla="*/ 309934 w 4045972"/>
              <a:gd name="connsiteY35" fmla="*/ 1202363 h 1264117"/>
              <a:gd name="connsiteX36" fmla="*/ 565443 w 4045972"/>
              <a:gd name="connsiteY36" fmla="*/ 1247716 h 1264117"/>
              <a:gd name="connsiteX0" fmla="*/ 565443 w 4045308"/>
              <a:gd name="connsiteY0" fmla="*/ 1247716 h 1264117"/>
              <a:gd name="connsiteX1" fmla="*/ 928294 w 4045308"/>
              <a:gd name="connsiteY1" fmla="*/ 1081417 h 1264117"/>
              <a:gd name="connsiteX2" fmla="*/ 1064361 w 4045308"/>
              <a:gd name="connsiteY2" fmla="*/ 854643 h 1264117"/>
              <a:gd name="connsiteX3" fmla="*/ 1253345 w 4045308"/>
              <a:gd name="connsiteY3" fmla="*/ 748815 h 1264117"/>
              <a:gd name="connsiteX4" fmla="*/ 1563280 w 4045308"/>
              <a:gd name="connsiteY4" fmla="*/ 718579 h 1264117"/>
              <a:gd name="connsiteX5" fmla="*/ 1759823 w 4045308"/>
              <a:gd name="connsiteY5" fmla="*/ 711020 h 1264117"/>
              <a:gd name="connsiteX6" fmla="*/ 1965436 w 4045308"/>
              <a:gd name="connsiteY6" fmla="*/ 809288 h 1264117"/>
              <a:gd name="connsiteX7" fmla="*/ 2099995 w 4045308"/>
              <a:gd name="connsiteY7" fmla="*/ 1066298 h 1264117"/>
              <a:gd name="connsiteX8" fmla="*/ 2281419 w 4045308"/>
              <a:gd name="connsiteY8" fmla="*/ 1225039 h 1264117"/>
              <a:gd name="connsiteX9" fmla="*/ 2538437 w 4045308"/>
              <a:gd name="connsiteY9" fmla="*/ 1262834 h 1264117"/>
              <a:gd name="connsiteX10" fmla="*/ 2871050 w 4045308"/>
              <a:gd name="connsiteY10" fmla="*/ 1255276 h 1264117"/>
              <a:gd name="connsiteX11" fmla="*/ 3317053 w 4045308"/>
              <a:gd name="connsiteY11" fmla="*/ 1255276 h 1264117"/>
              <a:gd name="connsiteX12" fmla="*/ 3838649 w 4045308"/>
              <a:gd name="connsiteY12" fmla="*/ 1179685 h 1264117"/>
              <a:gd name="connsiteX13" fmla="*/ 4042752 w 4045308"/>
              <a:gd name="connsiteY13" fmla="*/ 816847 h 1264117"/>
              <a:gd name="connsiteX14" fmla="*/ 3936921 w 4045308"/>
              <a:gd name="connsiteY14" fmla="*/ 295269 h 1264117"/>
              <a:gd name="connsiteX15" fmla="*/ 3702580 w 4045308"/>
              <a:gd name="connsiteY15" fmla="*/ 83614 h 1264117"/>
              <a:gd name="connsiteX16" fmla="*/ 3407765 w 4045308"/>
              <a:gd name="connsiteY16" fmla="*/ 30700 h 1264117"/>
              <a:gd name="connsiteX17" fmla="*/ 2954203 w 4045308"/>
              <a:gd name="connsiteY17" fmla="*/ 464 h 1264117"/>
              <a:gd name="connsiteX18" fmla="*/ 2402370 w 4045308"/>
              <a:gd name="connsiteY18" fmla="*/ 53377 h 1264117"/>
              <a:gd name="connsiteX19" fmla="*/ 2168029 w 4045308"/>
              <a:gd name="connsiteY19" fmla="*/ 121410 h 1264117"/>
              <a:gd name="connsiteX20" fmla="*/ 2084876 w 4045308"/>
              <a:gd name="connsiteY20" fmla="*/ 219678 h 1264117"/>
              <a:gd name="connsiteX21" fmla="*/ 1880773 w 4045308"/>
              <a:gd name="connsiteY21" fmla="*/ 408656 h 1264117"/>
              <a:gd name="connsiteX22" fmla="*/ 1684230 w 4045308"/>
              <a:gd name="connsiteY22" fmla="*/ 484246 h 1264117"/>
              <a:gd name="connsiteX23" fmla="*/ 1526993 w 4045308"/>
              <a:gd name="connsiteY23" fmla="*/ 491807 h 1264117"/>
              <a:gd name="connsiteX24" fmla="*/ 1381855 w 4045308"/>
              <a:gd name="connsiteY24" fmla="*/ 491806 h 1264117"/>
              <a:gd name="connsiteX25" fmla="*/ 1155074 w 4045308"/>
              <a:gd name="connsiteY25" fmla="*/ 506924 h 1264117"/>
              <a:gd name="connsiteX26" fmla="*/ 1034124 w 4045308"/>
              <a:gd name="connsiteY26" fmla="*/ 416214 h 1264117"/>
              <a:gd name="connsiteX27" fmla="*/ 898055 w 4045308"/>
              <a:gd name="connsiteY27" fmla="*/ 249914 h 1264117"/>
              <a:gd name="connsiteX28" fmla="*/ 784665 w 4045308"/>
              <a:gd name="connsiteY28" fmla="*/ 151646 h 1264117"/>
              <a:gd name="connsiteX29" fmla="*/ 467171 w 4045308"/>
              <a:gd name="connsiteY29" fmla="*/ 121410 h 1264117"/>
              <a:gd name="connsiteX30" fmla="*/ 225271 w 4045308"/>
              <a:gd name="connsiteY30" fmla="*/ 159205 h 1264117"/>
              <a:gd name="connsiteX31" fmla="*/ 74084 w 4045308"/>
              <a:gd name="connsiteY31" fmla="*/ 325506 h 1264117"/>
              <a:gd name="connsiteX32" fmla="*/ 0 w 4045308"/>
              <a:gd name="connsiteY32" fmla="*/ 635429 h 1264117"/>
              <a:gd name="connsiteX33" fmla="*/ 28728 w 4045308"/>
              <a:gd name="connsiteY33" fmla="*/ 945352 h 1264117"/>
              <a:gd name="connsiteX34" fmla="*/ 202594 w 4045308"/>
              <a:gd name="connsiteY34" fmla="*/ 1141889 h 1264117"/>
              <a:gd name="connsiteX35" fmla="*/ 309934 w 4045308"/>
              <a:gd name="connsiteY35" fmla="*/ 1202363 h 1264117"/>
              <a:gd name="connsiteX36" fmla="*/ 565443 w 4045308"/>
              <a:gd name="connsiteY36" fmla="*/ 1247716 h 1264117"/>
              <a:gd name="connsiteX0" fmla="*/ 565443 w 4045308"/>
              <a:gd name="connsiteY0" fmla="*/ 1247716 h 1293127"/>
              <a:gd name="connsiteX1" fmla="*/ 928294 w 4045308"/>
              <a:gd name="connsiteY1" fmla="*/ 1081417 h 1293127"/>
              <a:gd name="connsiteX2" fmla="*/ 1064361 w 4045308"/>
              <a:gd name="connsiteY2" fmla="*/ 854643 h 1293127"/>
              <a:gd name="connsiteX3" fmla="*/ 1253345 w 4045308"/>
              <a:gd name="connsiteY3" fmla="*/ 748815 h 1293127"/>
              <a:gd name="connsiteX4" fmla="*/ 1563280 w 4045308"/>
              <a:gd name="connsiteY4" fmla="*/ 718579 h 1293127"/>
              <a:gd name="connsiteX5" fmla="*/ 1759823 w 4045308"/>
              <a:gd name="connsiteY5" fmla="*/ 711020 h 1293127"/>
              <a:gd name="connsiteX6" fmla="*/ 1965436 w 4045308"/>
              <a:gd name="connsiteY6" fmla="*/ 809288 h 1293127"/>
              <a:gd name="connsiteX7" fmla="*/ 2099995 w 4045308"/>
              <a:gd name="connsiteY7" fmla="*/ 1066298 h 1293127"/>
              <a:gd name="connsiteX8" fmla="*/ 2281419 w 4045308"/>
              <a:gd name="connsiteY8" fmla="*/ 1225039 h 1293127"/>
              <a:gd name="connsiteX9" fmla="*/ 2538437 w 4045308"/>
              <a:gd name="connsiteY9" fmla="*/ 1262834 h 1293127"/>
              <a:gd name="connsiteX10" fmla="*/ 2961762 w 4045308"/>
              <a:gd name="connsiteY10" fmla="*/ 1293071 h 1293127"/>
              <a:gd name="connsiteX11" fmla="*/ 3317053 w 4045308"/>
              <a:gd name="connsiteY11" fmla="*/ 1255276 h 1293127"/>
              <a:gd name="connsiteX12" fmla="*/ 3838649 w 4045308"/>
              <a:gd name="connsiteY12" fmla="*/ 1179685 h 1293127"/>
              <a:gd name="connsiteX13" fmla="*/ 4042752 w 4045308"/>
              <a:gd name="connsiteY13" fmla="*/ 816847 h 1293127"/>
              <a:gd name="connsiteX14" fmla="*/ 3936921 w 4045308"/>
              <a:gd name="connsiteY14" fmla="*/ 295269 h 1293127"/>
              <a:gd name="connsiteX15" fmla="*/ 3702580 w 4045308"/>
              <a:gd name="connsiteY15" fmla="*/ 83614 h 1293127"/>
              <a:gd name="connsiteX16" fmla="*/ 3407765 w 4045308"/>
              <a:gd name="connsiteY16" fmla="*/ 30700 h 1293127"/>
              <a:gd name="connsiteX17" fmla="*/ 2954203 w 4045308"/>
              <a:gd name="connsiteY17" fmla="*/ 464 h 1293127"/>
              <a:gd name="connsiteX18" fmla="*/ 2402370 w 4045308"/>
              <a:gd name="connsiteY18" fmla="*/ 53377 h 1293127"/>
              <a:gd name="connsiteX19" fmla="*/ 2168029 w 4045308"/>
              <a:gd name="connsiteY19" fmla="*/ 121410 h 1293127"/>
              <a:gd name="connsiteX20" fmla="*/ 2084876 w 4045308"/>
              <a:gd name="connsiteY20" fmla="*/ 219678 h 1293127"/>
              <a:gd name="connsiteX21" fmla="*/ 1880773 w 4045308"/>
              <a:gd name="connsiteY21" fmla="*/ 408656 h 1293127"/>
              <a:gd name="connsiteX22" fmla="*/ 1684230 w 4045308"/>
              <a:gd name="connsiteY22" fmla="*/ 484246 h 1293127"/>
              <a:gd name="connsiteX23" fmla="*/ 1526993 w 4045308"/>
              <a:gd name="connsiteY23" fmla="*/ 491807 h 1293127"/>
              <a:gd name="connsiteX24" fmla="*/ 1381855 w 4045308"/>
              <a:gd name="connsiteY24" fmla="*/ 491806 h 1293127"/>
              <a:gd name="connsiteX25" fmla="*/ 1155074 w 4045308"/>
              <a:gd name="connsiteY25" fmla="*/ 506924 h 1293127"/>
              <a:gd name="connsiteX26" fmla="*/ 1034124 w 4045308"/>
              <a:gd name="connsiteY26" fmla="*/ 416214 h 1293127"/>
              <a:gd name="connsiteX27" fmla="*/ 898055 w 4045308"/>
              <a:gd name="connsiteY27" fmla="*/ 249914 h 1293127"/>
              <a:gd name="connsiteX28" fmla="*/ 784665 w 4045308"/>
              <a:gd name="connsiteY28" fmla="*/ 151646 h 1293127"/>
              <a:gd name="connsiteX29" fmla="*/ 467171 w 4045308"/>
              <a:gd name="connsiteY29" fmla="*/ 121410 h 1293127"/>
              <a:gd name="connsiteX30" fmla="*/ 225271 w 4045308"/>
              <a:gd name="connsiteY30" fmla="*/ 159205 h 1293127"/>
              <a:gd name="connsiteX31" fmla="*/ 74084 w 4045308"/>
              <a:gd name="connsiteY31" fmla="*/ 325506 h 1293127"/>
              <a:gd name="connsiteX32" fmla="*/ 0 w 4045308"/>
              <a:gd name="connsiteY32" fmla="*/ 635429 h 1293127"/>
              <a:gd name="connsiteX33" fmla="*/ 28728 w 4045308"/>
              <a:gd name="connsiteY33" fmla="*/ 945352 h 1293127"/>
              <a:gd name="connsiteX34" fmla="*/ 202594 w 4045308"/>
              <a:gd name="connsiteY34" fmla="*/ 1141889 h 1293127"/>
              <a:gd name="connsiteX35" fmla="*/ 309934 w 4045308"/>
              <a:gd name="connsiteY35" fmla="*/ 1202363 h 1293127"/>
              <a:gd name="connsiteX36" fmla="*/ 565443 w 4045308"/>
              <a:gd name="connsiteY36" fmla="*/ 1247716 h 1293127"/>
              <a:gd name="connsiteX0" fmla="*/ 565443 w 4045308"/>
              <a:gd name="connsiteY0" fmla="*/ 1247716 h 1293071"/>
              <a:gd name="connsiteX1" fmla="*/ 928294 w 4045308"/>
              <a:gd name="connsiteY1" fmla="*/ 1081417 h 1293071"/>
              <a:gd name="connsiteX2" fmla="*/ 1064361 w 4045308"/>
              <a:gd name="connsiteY2" fmla="*/ 854643 h 1293071"/>
              <a:gd name="connsiteX3" fmla="*/ 1253345 w 4045308"/>
              <a:gd name="connsiteY3" fmla="*/ 748815 h 1293071"/>
              <a:gd name="connsiteX4" fmla="*/ 1563280 w 4045308"/>
              <a:gd name="connsiteY4" fmla="*/ 718579 h 1293071"/>
              <a:gd name="connsiteX5" fmla="*/ 1759823 w 4045308"/>
              <a:gd name="connsiteY5" fmla="*/ 711020 h 1293071"/>
              <a:gd name="connsiteX6" fmla="*/ 1965436 w 4045308"/>
              <a:gd name="connsiteY6" fmla="*/ 809288 h 1293071"/>
              <a:gd name="connsiteX7" fmla="*/ 2099995 w 4045308"/>
              <a:gd name="connsiteY7" fmla="*/ 1066298 h 1293071"/>
              <a:gd name="connsiteX8" fmla="*/ 2281419 w 4045308"/>
              <a:gd name="connsiteY8" fmla="*/ 1225039 h 1293071"/>
              <a:gd name="connsiteX9" fmla="*/ 2538437 w 4045308"/>
              <a:gd name="connsiteY9" fmla="*/ 1262834 h 1293071"/>
              <a:gd name="connsiteX10" fmla="*/ 2961762 w 4045308"/>
              <a:gd name="connsiteY10" fmla="*/ 1293071 h 1293071"/>
              <a:gd name="connsiteX11" fmla="*/ 3415325 w 4045308"/>
              <a:gd name="connsiteY11" fmla="*/ 1262835 h 1293071"/>
              <a:gd name="connsiteX12" fmla="*/ 3838649 w 4045308"/>
              <a:gd name="connsiteY12" fmla="*/ 1179685 h 1293071"/>
              <a:gd name="connsiteX13" fmla="*/ 4042752 w 4045308"/>
              <a:gd name="connsiteY13" fmla="*/ 816847 h 1293071"/>
              <a:gd name="connsiteX14" fmla="*/ 3936921 w 4045308"/>
              <a:gd name="connsiteY14" fmla="*/ 295269 h 1293071"/>
              <a:gd name="connsiteX15" fmla="*/ 3702580 w 4045308"/>
              <a:gd name="connsiteY15" fmla="*/ 83614 h 1293071"/>
              <a:gd name="connsiteX16" fmla="*/ 3407765 w 4045308"/>
              <a:gd name="connsiteY16" fmla="*/ 30700 h 1293071"/>
              <a:gd name="connsiteX17" fmla="*/ 2954203 w 4045308"/>
              <a:gd name="connsiteY17" fmla="*/ 464 h 1293071"/>
              <a:gd name="connsiteX18" fmla="*/ 2402370 w 4045308"/>
              <a:gd name="connsiteY18" fmla="*/ 53377 h 1293071"/>
              <a:gd name="connsiteX19" fmla="*/ 2168029 w 4045308"/>
              <a:gd name="connsiteY19" fmla="*/ 121410 h 1293071"/>
              <a:gd name="connsiteX20" fmla="*/ 2084876 w 4045308"/>
              <a:gd name="connsiteY20" fmla="*/ 219678 h 1293071"/>
              <a:gd name="connsiteX21" fmla="*/ 1880773 w 4045308"/>
              <a:gd name="connsiteY21" fmla="*/ 408656 h 1293071"/>
              <a:gd name="connsiteX22" fmla="*/ 1684230 w 4045308"/>
              <a:gd name="connsiteY22" fmla="*/ 484246 h 1293071"/>
              <a:gd name="connsiteX23" fmla="*/ 1526993 w 4045308"/>
              <a:gd name="connsiteY23" fmla="*/ 491807 h 1293071"/>
              <a:gd name="connsiteX24" fmla="*/ 1381855 w 4045308"/>
              <a:gd name="connsiteY24" fmla="*/ 491806 h 1293071"/>
              <a:gd name="connsiteX25" fmla="*/ 1155074 w 4045308"/>
              <a:gd name="connsiteY25" fmla="*/ 506924 h 1293071"/>
              <a:gd name="connsiteX26" fmla="*/ 1034124 w 4045308"/>
              <a:gd name="connsiteY26" fmla="*/ 416214 h 1293071"/>
              <a:gd name="connsiteX27" fmla="*/ 898055 w 4045308"/>
              <a:gd name="connsiteY27" fmla="*/ 249914 h 1293071"/>
              <a:gd name="connsiteX28" fmla="*/ 784665 w 4045308"/>
              <a:gd name="connsiteY28" fmla="*/ 151646 h 1293071"/>
              <a:gd name="connsiteX29" fmla="*/ 467171 w 4045308"/>
              <a:gd name="connsiteY29" fmla="*/ 121410 h 1293071"/>
              <a:gd name="connsiteX30" fmla="*/ 225271 w 4045308"/>
              <a:gd name="connsiteY30" fmla="*/ 159205 h 1293071"/>
              <a:gd name="connsiteX31" fmla="*/ 74084 w 4045308"/>
              <a:gd name="connsiteY31" fmla="*/ 325506 h 1293071"/>
              <a:gd name="connsiteX32" fmla="*/ 0 w 4045308"/>
              <a:gd name="connsiteY32" fmla="*/ 635429 h 1293071"/>
              <a:gd name="connsiteX33" fmla="*/ 28728 w 4045308"/>
              <a:gd name="connsiteY33" fmla="*/ 945352 h 1293071"/>
              <a:gd name="connsiteX34" fmla="*/ 202594 w 4045308"/>
              <a:gd name="connsiteY34" fmla="*/ 1141889 h 1293071"/>
              <a:gd name="connsiteX35" fmla="*/ 309934 w 4045308"/>
              <a:gd name="connsiteY35" fmla="*/ 1202363 h 1293071"/>
              <a:gd name="connsiteX36" fmla="*/ 565443 w 4045308"/>
              <a:gd name="connsiteY36" fmla="*/ 1247716 h 1293071"/>
              <a:gd name="connsiteX0" fmla="*/ 565443 w 4045308"/>
              <a:gd name="connsiteY0" fmla="*/ 1247716 h 1293071"/>
              <a:gd name="connsiteX1" fmla="*/ 928294 w 4045308"/>
              <a:gd name="connsiteY1" fmla="*/ 1081417 h 1293071"/>
              <a:gd name="connsiteX2" fmla="*/ 1064361 w 4045308"/>
              <a:gd name="connsiteY2" fmla="*/ 854643 h 1293071"/>
              <a:gd name="connsiteX3" fmla="*/ 1253345 w 4045308"/>
              <a:gd name="connsiteY3" fmla="*/ 748815 h 1293071"/>
              <a:gd name="connsiteX4" fmla="*/ 1563280 w 4045308"/>
              <a:gd name="connsiteY4" fmla="*/ 718579 h 1293071"/>
              <a:gd name="connsiteX5" fmla="*/ 1759823 w 4045308"/>
              <a:gd name="connsiteY5" fmla="*/ 711020 h 1293071"/>
              <a:gd name="connsiteX6" fmla="*/ 1965436 w 4045308"/>
              <a:gd name="connsiteY6" fmla="*/ 809288 h 1293071"/>
              <a:gd name="connsiteX7" fmla="*/ 2099995 w 4045308"/>
              <a:gd name="connsiteY7" fmla="*/ 1066298 h 1293071"/>
              <a:gd name="connsiteX8" fmla="*/ 2281419 w 4045308"/>
              <a:gd name="connsiteY8" fmla="*/ 1225039 h 1293071"/>
              <a:gd name="connsiteX9" fmla="*/ 2538437 w 4045308"/>
              <a:gd name="connsiteY9" fmla="*/ 1262834 h 1293071"/>
              <a:gd name="connsiteX10" fmla="*/ 2961762 w 4045308"/>
              <a:gd name="connsiteY10" fmla="*/ 1293071 h 1293071"/>
              <a:gd name="connsiteX11" fmla="*/ 3415325 w 4045308"/>
              <a:gd name="connsiteY11" fmla="*/ 1262835 h 1293071"/>
              <a:gd name="connsiteX12" fmla="*/ 3838649 w 4045308"/>
              <a:gd name="connsiteY12" fmla="*/ 1179685 h 1293071"/>
              <a:gd name="connsiteX13" fmla="*/ 4042752 w 4045308"/>
              <a:gd name="connsiteY13" fmla="*/ 816847 h 1293071"/>
              <a:gd name="connsiteX14" fmla="*/ 3936921 w 4045308"/>
              <a:gd name="connsiteY14" fmla="*/ 295269 h 1293071"/>
              <a:gd name="connsiteX15" fmla="*/ 3702580 w 4045308"/>
              <a:gd name="connsiteY15" fmla="*/ 83614 h 1293071"/>
              <a:gd name="connsiteX16" fmla="*/ 3407765 w 4045308"/>
              <a:gd name="connsiteY16" fmla="*/ 30700 h 1293071"/>
              <a:gd name="connsiteX17" fmla="*/ 2954203 w 4045308"/>
              <a:gd name="connsiteY17" fmla="*/ 464 h 1293071"/>
              <a:gd name="connsiteX18" fmla="*/ 2402370 w 4045308"/>
              <a:gd name="connsiteY18" fmla="*/ 53377 h 1293071"/>
              <a:gd name="connsiteX19" fmla="*/ 2168029 w 4045308"/>
              <a:gd name="connsiteY19" fmla="*/ 121410 h 1293071"/>
              <a:gd name="connsiteX20" fmla="*/ 2084876 w 4045308"/>
              <a:gd name="connsiteY20" fmla="*/ 219678 h 1293071"/>
              <a:gd name="connsiteX21" fmla="*/ 1880773 w 4045308"/>
              <a:gd name="connsiteY21" fmla="*/ 408656 h 1293071"/>
              <a:gd name="connsiteX22" fmla="*/ 1684230 w 4045308"/>
              <a:gd name="connsiteY22" fmla="*/ 484246 h 1293071"/>
              <a:gd name="connsiteX23" fmla="*/ 1526993 w 4045308"/>
              <a:gd name="connsiteY23" fmla="*/ 491807 h 1293071"/>
              <a:gd name="connsiteX24" fmla="*/ 1381855 w 4045308"/>
              <a:gd name="connsiteY24" fmla="*/ 514484 h 1293071"/>
              <a:gd name="connsiteX25" fmla="*/ 1155074 w 4045308"/>
              <a:gd name="connsiteY25" fmla="*/ 506924 h 1293071"/>
              <a:gd name="connsiteX26" fmla="*/ 1034124 w 4045308"/>
              <a:gd name="connsiteY26" fmla="*/ 416214 h 1293071"/>
              <a:gd name="connsiteX27" fmla="*/ 898055 w 4045308"/>
              <a:gd name="connsiteY27" fmla="*/ 249914 h 1293071"/>
              <a:gd name="connsiteX28" fmla="*/ 784665 w 4045308"/>
              <a:gd name="connsiteY28" fmla="*/ 151646 h 1293071"/>
              <a:gd name="connsiteX29" fmla="*/ 467171 w 4045308"/>
              <a:gd name="connsiteY29" fmla="*/ 121410 h 1293071"/>
              <a:gd name="connsiteX30" fmla="*/ 225271 w 4045308"/>
              <a:gd name="connsiteY30" fmla="*/ 159205 h 1293071"/>
              <a:gd name="connsiteX31" fmla="*/ 74084 w 4045308"/>
              <a:gd name="connsiteY31" fmla="*/ 325506 h 1293071"/>
              <a:gd name="connsiteX32" fmla="*/ 0 w 4045308"/>
              <a:gd name="connsiteY32" fmla="*/ 635429 h 1293071"/>
              <a:gd name="connsiteX33" fmla="*/ 28728 w 4045308"/>
              <a:gd name="connsiteY33" fmla="*/ 945352 h 1293071"/>
              <a:gd name="connsiteX34" fmla="*/ 202594 w 4045308"/>
              <a:gd name="connsiteY34" fmla="*/ 1141889 h 1293071"/>
              <a:gd name="connsiteX35" fmla="*/ 309934 w 4045308"/>
              <a:gd name="connsiteY35" fmla="*/ 1202363 h 1293071"/>
              <a:gd name="connsiteX36" fmla="*/ 565443 w 4045308"/>
              <a:gd name="connsiteY36" fmla="*/ 1247716 h 1293071"/>
              <a:gd name="connsiteX0" fmla="*/ 565443 w 4045308"/>
              <a:gd name="connsiteY0" fmla="*/ 1247716 h 1293071"/>
              <a:gd name="connsiteX1" fmla="*/ 928294 w 4045308"/>
              <a:gd name="connsiteY1" fmla="*/ 1081417 h 1293071"/>
              <a:gd name="connsiteX2" fmla="*/ 1064361 w 4045308"/>
              <a:gd name="connsiteY2" fmla="*/ 854643 h 1293071"/>
              <a:gd name="connsiteX3" fmla="*/ 1253345 w 4045308"/>
              <a:gd name="connsiteY3" fmla="*/ 748815 h 1293071"/>
              <a:gd name="connsiteX4" fmla="*/ 1563280 w 4045308"/>
              <a:gd name="connsiteY4" fmla="*/ 718579 h 1293071"/>
              <a:gd name="connsiteX5" fmla="*/ 1759823 w 4045308"/>
              <a:gd name="connsiteY5" fmla="*/ 711020 h 1293071"/>
              <a:gd name="connsiteX6" fmla="*/ 1965436 w 4045308"/>
              <a:gd name="connsiteY6" fmla="*/ 809288 h 1293071"/>
              <a:gd name="connsiteX7" fmla="*/ 2099995 w 4045308"/>
              <a:gd name="connsiteY7" fmla="*/ 1066298 h 1293071"/>
              <a:gd name="connsiteX8" fmla="*/ 2281419 w 4045308"/>
              <a:gd name="connsiteY8" fmla="*/ 1225039 h 1293071"/>
              <a:gd name="connsiteX9" fmla="*/ 2538437 w 4045308"/>
              <a:gd name="connsiteY9" fmla="*/ 1262834 h 1293071"/>
              <a:gd name="connsiteX10" fmla="*/ 2961762 w 4045308"/>
              <a:gd name="connsiteY10" fmla="*/ 1293071 h 1293071"/>
              <a:gd name="connsiteX11" fmla="*/ 3415325 w 4045308"/>
              <a:gd name="connsiteY11" fmla="*/ 1262835 h 1293071"/>
              <a:gd name="connsiteX12" fmla="*/ 3838649 w 4045308"/>
              <a:gd name="connsiteY12" fmla="*/ 1179685 h 1293071"/>
              <a:gd name="connsiteX13" fmla="*/ 4042752 w 4045308"/>
              <a:gd name="connsiteY13" fmla="*/ 816847 h 1293071"/>
              <a:gd name="connsiteX14" fmla="*/ 3936921 w 4045308"/>
              <a:gd name="connsiteY14" fmla="*/ 295269 h 1293071"/>
              <a:gd name="connsiteX15" fmla="*/ 3702580 w 4045308"/>
              <a:gd name="connsiteY15" fmla="*/ 83614 h 1293071"/>
              <a:gd name="connsiteX16" fmla="*/ 3407765 w 4045308"/>
              <a:gd name="connsiteY16" fmla="*/ 30700 h 1293071"/>
              <a:gd name="connsiteX17" fmla="*/ 2954203 w 4045308"/>
              <a:gd name="connsiteY17" fmla="*/ 464 h 1293071"/>
              <a:gd name="connsiteX18" fmla="*/ 2402370 w 4045308"/>
              <a:gd name="connsiteY18" fmla="*/ 53377 h 1293071"/>
              <a:gd name="connsiteX19" fmla="*/ 2168029 w 4045308"/>
              <a:gd name="connsiteY19" fmla="*/ 121410 h 1293071"/>
              <a:gd name="connsiteX20" fmla="*/ 2084876 w 4045308"/>
              <a:gd name="connsiteY20" fmla="*/ 219678 h 1293071"/>
              <a:gd name="connsiteX21" fmla="*/ 1880773 w 4045308"/>
              <a:gd name="connsiteY21" fmla="*/ 408656 h 1293071"/>
              <a:gd name="connsiteX22" fmla="*/ 1684230 w 4045308"/>
              <a:gd name="connsiteY22" fmla="*/ 484246 h 1293071"/>
              <a:gd name="connsiteX23" fmla="*/ 1549671 w 4045308"/>
              <a:gd name="connsiteY23" fmla="*/ 514485 h 1293071"/>
              <a:gd name="connsiteX24" fmla="*/ 1381855 w 4045308"/>
              <a:gd name="connsiteY24" fmla="*/ 514484 h 1293071"/>
              <a:gd name="connsiteX25" fmla="*/ 1155074 w 4045308"/>
              <a:gd name="connsiteY25" fmla="*/ 506924 h 1293071"/>
              <a:gd name="connsiteX26" fmla="*/ 1034124 w 4045308"/>
              <a:gd name="connsiteY26" fmla="*/ 416214 h 1293071"/>
              <a:gd name="connsiteX27" fmla="*/ 898055 w 4045308"/>
              <a:gd name="connsiteY27" fmla="*/ 249914 h 1293071"/>
              <a:gd name="connsiteX28" fmla="*/ 784665 w 4045308"/>
              <a:gd name="connsiteY28" fmla="*/ 151646 h 1293071"/>
              <a:gd name="connsiteX29" fmla="*/ 467171 w 4045308"/>
              <a:gd name="connsiteY29" fmla="*/ 121410 h 1293071"/>
              <a:gd name="connsiteX30" fmla="*/ 225271 w 4045308"/>
              <a:gd name="connsiteY30" fmla="*/ 159205 h 1293071"/>
              <a:gd name="connsiteX31" fmla="*/ 74084 w 4045308"/>
              <a:gd name="connsiteY31" fmla="*/ 325506 h 1293071"/>
              <a:gd name="connsiteX32" fmla="*/ 0 w 4045308"/>
              <a:gd name="connsiteY32" fmla="*/ 635429 h 1293071"/>
              <a:gd name="connsiteX33" fmla="*/ 28728 w 4045308"/>
              <a:gd name="connsiteY33" fmla="*/ 945352 h 1293071"/>
              <a:gd name="connsiteX34" fmla="*/ 202594 w 4045308"/>
              <a:gd name="connsiteY34" fmla="*/ 1141889 h 1293071"/>
              <a:gd name="connsiteX35" fmla="*/ 309934 w 4045308"/>
              <a:gd name="connsiteY35" fmla="*/ 1202363 h 1293071"/>
              <a:gd name="connsiteX36" fmla="*/ 565443 w 4045308"/>
              <a:gd name="connsiteY36" fmla="*/ 1247716 h 1293071"/>
              <a:gd name="connsiteX0" fmla="*/ 565443 w 4045308"/>
              <a:gd name="connsiteY0" fmla="*/ 1247716 h 1293071"/>
              <a:gd name="connsiteX1" fmla="*/ 928294 w 4045308"/>
              <a:gd name="connsiteY1" fmla="*/ 1081417 h 1293071"/>
              <a:gd name="connsiteX2" fmla="*/ 1064361 w 4045308"/>
              <a:gd name="connsiteY2" fmla="*/ 854643 h 1293071"/>
              <a:gd name="connsiteX3" fmla="*/ 1253345 w 4045308"/>
              <a:gd name="connsiteY3" fmla="*/ 748815 h 1293071"/>
              <a:gd name="connsiteX4" fmla="*/ 1563280 w 4045308"/>
              <a:gd name="connsiteY4" fmla="*/ 718579 h 1293071"/>
              <a:gd name="connsiteX5" fmla="*/ 1759823 w 4045308"/>
              <a:gd name="connsiteY5" fmla="*/ 711020 h 1293071"/>
              <a:gd name="connsiteX6" fmla="*/ 1965436 w 4045308"/>
              <a:gd name="connsiteY6" fmla="*/ 809288 h 1293071"/>
              <a:gd name="connsiteX7" fmla="*/ 2099995 w 4045308"/>
              <a:gd name="connsiteY7" fmla="*/ 1066298 h 1293071"/>
              <a:gd name="connsiteX8" fmla="*/ 2281419 w 4045308"/>
              <a:gd name="connsiteY8" fmla="*/ 1225039 h 1293071"/>
              <a:gd name="connsiteX9" fmla="*/ 2538437 w 4045308"/>
              <a:gd name="connsiteY9" fmla="*/ 1262834 h 1293071"/>
              <a:gd name="connsiteX10" fmla="*/ 2961762 w 4045308"/>
              <a:gd name="connsiteY10" fmla="*/ 1293071 h 1293071"/>
              <a:gd name="connsiteX11" fmla="*/ 3415325 w 4045308"/>
              <a:gd name="connsiteY11" fmla="*/ 1262835 h 1293071"/>
              <a:gd name="connsiteX12" fmla="*/ 3838649 w 4045308"/>
              <a:gd name="connsiteY12" fmla="*/ 1179685 h 1293071"/>
              <a:gd name="connsiteX13" fmla="*/ 4042752 w 4045308"/>
              <a:gd name="connsiteY13" fmla="*/ 816847 h 1293071"/>
              <a:gd name="connsiteX14" fmla="*/ 3936921 w 4045308"/>
              <a:gd name="connsiteY14" fmla="*/ 295269 h 1293071"/>
              <a:gd name="connsiteX15" fmla="*/ 3702580 w 4045308"/>
              <a:gd name="connsiteY15" fmla="*/ 83614 h 1293071"/>
              <a:gd name="connsiteX16" fmla="*/ 3407765 w 4045308"/>
              <a:gd name="connsiteY16" fmla="*/ 30700 h 1293071"/>
              <a:gd name="connsiteX17" fmla="*/ 2954203 w 4045308"/>
              <a:gd name="connsiteY17" fmla="*/ 464 h 1293071"/>
              <a:gd name="connsiteX18" fmla="*/ 2402370 w 4045308"/>
              <a:gd name="connsiteY18" fmla="*/ 53377 h 1293071"/>
              <a:gd name="connsiteX19" fmla="*/ 2168029 w 4045308"/>
              <a:gd name="connsiteY19" fmla="*/ 121410 h 1293071"/>
              <a:gd name="connsiteX20" fmla="*/ 2084876 w 4045308"/>
              <a:gd name="connsiteY20" fmla="*/ 219678 h 1293071"/>
              <a:gd name="connsiteX21" fmla="*/ 1880773 w 4045308"/>
              <a:gd name="connsiteY21" fmla="*/ 408656 h 1293071"/>
              <a:gd name="connsiteX22" fmla="*/ 1729586 w 4045308"/>
              <a:gd name="connsiteY22" fmla="*/ 491805 h 1293071"/>
              <a:gd name="connsiteX23" fmla="*/ 1549671 w 4045308"/>
              <a:gd name="connsiteY23" fmla="*/ 514485 h 1293071"/>
              <a:gd name="connsiteX24" fmla="*/ 1381855 w 4045308"/>
              <a:gd name="connsiteY24" fmla="*/ 514484 h 1293071"/>
              <a:gd name="connsiteX25" fmla="*/ 1155074 w 4045308"/>
              <a:gd name="connsiteY25" fmla="*/ 506924 h 1293071"/>
              <a:gd name="connsiteX26" fmla="*/ 1034124 w 4045308"/>
              <a:gd name="connsiteY26" fmla="*/ 416214 h 1293071"/>
              <a:gd name="connsiteX27" fmla="*/ 898055 w 4045308"/>
              <a:gd name="connsiteY27" fmla="*/ 249914 h 1293071"/>
              <a:gd name="connsiteX28" fmla="*/ 784665 w 4045308"/>
              <a:gd name="connsiteY28" fmla="*/ 151646 h 1293071"/>
              <a:gd name="connsiteX29" fmla="*/ 467171 w 4045308"/>
              <a:gd name="connsiteY29" fmla="*/ 121410 h 1293071"/>
              <a:gd name="connsiteX30" fmla="*/ 225271 w 4045308"/>
              <a:gd name="connsiteY30" fmla="*/ 159205 h 1293071"/>
              <a:gd name="connsiteX31" fmla="*/ 74084 w 4045308"/>
              <a:gd name="connsiteY31" fmla="*/ 325506 h 1293071"/>
              <a:gd name="connsiteX32" fmla="*/ 0 w 4045308"/>
              <a:gd name="connsiteY32" fmla="*/ 635429 h 1293071"/>
              <a:gd name="connsiteX33" fmla="*/ 28728 w 4045308"/>
              <a:gd name="connsiteY33" fmla="*/ 945352 h 1293071"/>
              <a:gd name="connsiteX34" fmla="*/ 202594 w 4045308"/>
              <a:gd name="connsiteY34" fmla="*/ 1141889 h 1293071"/>
              <a:gd name="connsiteX35" fmla="*/ 309934 w 4045308"/>
              <a:gd name="connsiteY35" fmla="*/ 1202363 h 1293071"/>
              <a:gd name="connsiteX36" fmla="*/ 565443 w 4045308"/>
              <a:gd name="connsiteY36" fmla="*/ 1247716 h 1293071"/>
              <a:gd name="connsiteX0" fmla="*/ 565443 w 4045308"/>
              <a:gd name="connsiteY0" fmla="*/ 1247716 h 1293071"/>
              <a:gd name="connsiteX1" fmla="*/ 928294 w 4045308"/>
              <a:gd name="connsiteY1" fmla="*/ 1081417 h 1293071"/>
              <a:gd name="connsiteX2" fmla="*/ 1064361 w 4045308"/>
              <a:gd name="connsiteY2" fmla="*/ 854643 h 1293071"/>
              <a:gd name="connsiteX3" fmla="*/ 1253345 w 4045308"/>
              <a:gd name="connsiteY3" fmla="*/ 748815 h 1293071"/>
              <a:gd name="connsiteX4" fmla="*/ 1563280 w 4045308"/>
              <a:gd name="connsiteY4" fmla="*/ 718579 h 1293071"/>
              <a:gd name="connsiteX5" fmla="*/ 1790060 w 4045308"/>
              <a:gd name="connsiteY5" fmla="*/ 741257 h 1293071"/>
              <a:gd name="connsiteX6" fmla="*/ 1965436 w 4045308"/>
              <a:gd name="connsiteY6" fmla="*/ 809288 h 1293071"/>
              <a:gd name="connsiteX7" fmla="*/ 2099995 w 4045308"/>
              <a:gd name="connsiteY7" fmla="*/ 1066298 h 1293071"/>
              <a:gd name="connsiteX8" fmla="*/ 2281419 w 4045308"/>
              <a:gd name="connsiteY8" fmla="*/ 1225039 h 1293071"/>
              <a:gd name="connsiteX9" fmla="*/ 2538437 w 4045308"/>
              <a:gd name="connsiteY9" fmla="*/ 1262834 h 1293071"/>
              <a:gd name="connsiteX10" fmla="*/ 2961762 w 4045308"/>
              <a:gd name="connsiteY10" fmla="*/ 1293071 h 1293071"/>
              <a:gd name="connsiteX11" fmla="*/ 3415325 w 4045308"/>
              <a:gd name="connsiteY11" fmla="*/ 1262835 h 1293071"/>
              <a:gd name="connsiteX12" fmla="*/ 3838649 w 4045308"/>
              <a:gd name="connsiteY12" fmla="*/ 1179685 h 1293071"/>
              <a:gd name="connsiteX13" fmla="*/ 4042752 w 4045308"/>
              <a:gd name="connsiteY13" fmla="*/ 816847 h 1293071"/>
              <a:gd name="connsiteX14" fmla="*/ 3936921 w 4045308"/>
              <a:gd name="connsiteY14" fmla="*/ 295269 h 1293071"/>
              <a:gd name="connsiteX15" fmla="*/ 3702580 w 4045308"/>
              <a:gd name="connsiteY15" fmla="*/ 83614 h 1293071"/>
              <a:gd name="connsiteX16" fmla="*/ 3407765 w 4045308"/>
              <a:gd name="connsiteY16" fmla="*/ 30700 h 1293071"/>
              <a:gd name="connsiteX17" fmla="*/ 2954203 w 4045308"/>
              <a:gd name="connsiteY17" fmla="*/ 464 h 1293071"/>
              <a:gd name="connsiteX18" fmla="*/ 2402370 w 4045308"/>
              <a:gd name="connsiteY18" fmla="*/ 53377 h 1293071"/>
              <a:gd name="connsiteX19" fmla="*/ 2168029 w 4045308"/>
              <a:gd name="connsiteY19" fmla="*/ 121410 h 1293071"/>
              <a:gd name="connsiteX20" fmla="*/ 2084876 w 4045308"/>
              <a:gd name="connsiteY20" fmla="*/ 219678 h 1293071"/>
              <a:gd name="connsiteX21" fmla="*/ 1880773 w 4045308"/>
              <a:gd name="connsiteY21" fmla="*/ 408656 h 1293071"/>
              <a:gd name="connsiteX22" fmla="*/ 1729586 w 4045308"/>
              <a:gd name="connsiteY22" fmla="*/ 491805 h 1293071"/>
              <a:gd name="connsiteX23" fmla="*/ 1549671 w 4045308"/>
              <a:gd name="connsiteY23" fmla="*/ 514485 h 1293071"/>
              <a:gd name="connsiteX24" fmla="*/ 1381855 w 4045308"/>
              <a:gd name="connsiteY24" fmla="*/ 514484 h 1293071"/>
              <a:gd name="connsiteX25" fmla="*/ 1155074 w 4045308"/>
              <a:gd name="connsiteY25" fmla="*/ 506924 h 1293071"/>
              <a:gd name="connsiteX26" fmla="*/ 1034124 w 4045308"/>
              <a:gd name="connsiteY26" fmla="*/ 416214 h 1293071"/>
              <a:gd name="connsiteX27" fmla="*/ 898055 w 4045308"/>
              <a:gd name="connsiteY27" fmla="*/ 249914 h 1293071"/>
              <a:gd name="connsiteX28" fmla="*/ 784665 w 4045308"/>
              <a:gd name="connsiteY28" fmla="*/ 151646 h 1293071"/>
              <a:gd name="connsiteX29" fmla="*/ 467171 w 4045308"/>
              <a:gd name="connsiteY29" fmla="*/ 121410 h 1293071"/>
              <a:gd name="connsiteX30" fmla="*/ 225271 w 4045308"/>
              <a:gd name="connsiteY30" fmla="*/ 159205 h 1293071"/>
              <a:gd name="connsiteX31" fmla="*/ 74084 w 4045308"/>
              <a:gd name="connsiteY31" fmla="*/ 325506 h 1293071"/>
              <a:gd name="connsiteX32" fmla="*/ 0 w 4045308"/>
              <a:gd name="connsiteY32" fmla="*/ 635429 h 1293071"/>
              <a:gd name="connsiteX33" fmla="*/ 28728 w 4045308"/>
              <a:gd name="connsiteY33" fmla="*/ 945352 h 1293071"/>
              <a:gd name="connsiteX34" fmla="*/ 202594 w 4045308"/>
              <a:gd name="connsiteY34" fmla="*/ 1141889 h 1293071"/>
              <a:gd name="connsiteX35" fmla="*/ 309934 w 4045308"/>
              <a:gd name="connsiteY35" fmla="*/ 1202363 h 1293071"/>
              <a:gd name="connsiteX36" fmla="*/ 565443 w 4045308"/>
              <a:gd name="connsiteY36" fmla="*/ 1247716 h 1293071"/>
              <a:gd name="connsiteX0" fmla="*/ 565443 w 4045308"/>
              <a:gd name="connsiteY0" fmla="*/ 1247716 h 1293071"/>
              <a:gd name="connsiteX1" fmla="*/ 928294 w 4045308"/>
              <a:gd name="connsiteY1" fmla="*/ 1081417 h 1293071"/>
              <a:gd name="connsiteX2" fmla="*/ 1064361 w 4045308"/>
              <a:gd name="connsiteY2" fmla="*/ 854643 h 1293071"/>
              <a:gd name="connsiteX3" fmla="*/ 1253345 w 4045308"/>
              <a:gd name="connsiteY3" fmla="*/ 748815 h 1293071"/>
              <a:gd name="connsiteX4" fmla="*/ 1563280 w 4045308"/>
              <a:gd name="connsiteY4" fmla="*/ 718579 h 1293071"/>
              <a:gd name="connsiteX5" fmla="*/ 1790060 w 4045308"/>
              <a:gd name="connsiteY5" fmla="*/ 741257 h 1293071"/>
              <a:gd name="connsiteX6" fmla="*/ 1965436 w 4045308"/>
              <a:gd name="connsiteY6" fmla="*/ 809288 h 1293071"/>
              <a:gd name="connsiteX7" fmla="*/ 2099995 w 4045308"/>
              <a:gd name="connsiteY7" fmla="*/ 1066298 h 1293071"/>
              <a:gd name="connsiteX8" fmla="*/ 2281419 w 4045308"/>
              <a:gd name="connsiteY8" fmla="*/ 1225039 h 1293071"/>
              <a:gd name="connsiteX9" fmla="*/ 2538437 w 4045308"/>
              <a:gd name="connsiteY9" fmla="*/ 1262834 h 1293071"/>
              <a:gd name="connsiteX10" fmla="*/ 2961762 w 4045308"/>
              <a:gd name="connsiteY10" fmla="*/ 1293071 h 1293071"/>
              <a:gd name="connsiteX11" fmla="*/ 3415325 w 4045308"/>
              <a:gd name="connsiteY11" fmla="*/ 1262835 h 1293071"/>
              <a:gd name="connsiteX12" fmla="*/ 3838649 w 4045308"/>
              <a:gd name="connsiteY12" fmla="*/ 1179685 h 1293071"/>
              <a:gd name="connsiteX13" fmla="*/ 4042752 w 4045308"/>
              <a:gd name="connsiteY13" fmla="*/ 816847 h 1293071"/>
              <a:gd name="connsiteX14" fmla="*/ 3936921 w 4045308"/>
              <a:gd name="connsiteY14" fmla="*/ 295269 h 1293071"/>
              <a:gd name="connsiteX15" fmla="*/ 3702580 w 4045308"/>
              <a:gd name="connsiteY15" fmla="*/ 83614 h 1293071"/>
              <a:gd name="connsiteX16" fmla="*/ 3407765 w 4045308"/>
              <a:gd name="connsiteY16" fmla="*/ 30700 h 1293071"/>
              <a:gd name="connsiteX17" fmla="*/ 2954203 w 4045308"/>
              <a:gd name="connsiteY17" fmla="*/ 464 h 1293071"/>
              <a:gd name="connsiteX18" fmla="*/ 2402370 w 4045308"/>
              <a:gd name="connsiteY18" fmla="*/ 53377 h 1293071"/>
              <a:gd name="connsiteX19" fmla="*/ 2228504 w 4045308"/>
              <a:gd name="connsiteY19" fmla="*/ 121410 h 1293071"/>
              <a:gd name="connsiteX20" fmla="*/ 2084876 w 4045308"/>
              <a:gd name="connsiteY20" fmla="*/ 219678 h 1293071"/>
              <a:gd name="connsiteX21" fmla="*/ 1880773 w 4045308"/>
              <a:gd name="connsiteY21" fmla="*/ 408656 h 1293071"/>
              <a:gd name="connsiteX22" fmla="*/ 1729586 w 4045308"/>
              <a:gd name="connsiteY22" fmla="*/ 491805 h 1293071"/>
              <a:gd name="connsiteX23" fmla="*/ 1549671 w 4045308"/>
              <a:gd name="connsiteY23" fmla="*/ 514485 h 1293071"/>
              <a:gd name="connsiteX24" fmla="*/ 1381855 w 4045308"/>
              <a:gd name="connsiteY24" fmla="*/ 514484 h 1293071"/>
              <a:gd name="connsiteX25" fmla="*/ 1155074 w 4045308"/>
              <a:gd name="connsiteY25" fmla="*/ 506924 h 1293071"/>
              <a:gd name="connsiteX26" fmla="*/ 1034124 w 4045308"/>
              <a:gd name="connsiteY26" fmla="*/ 416214 h 1293071"/>
              <a:gd name="connsiteX27" fmla="*/ 898055 w 4045308"/>
              <a:gd name="connsiteY27" fmla="*/ 249914 h 1293071"/>
              <a:gd name="connsiteX28" fmla="*/ 784665 w 4045308"/>
              <a:gd name="connsiteY28" fmla="*/ 151646 h 1293071"/>
              <a:gd name="connsiteX29" fmla="*/ 467171 w 4045308"/>
              <a:gd name="connsiteY29" fmla="*/ 121410 h 1293071"/>
              <a:gd name="connsiteX30" fmla="*/ 225271 w 4045308"/>
              <a:gd name="connsiteY30" fmla="*/ 159205 h 1293071"/>
              <a:gd name="connsiteX31" fmla="*/ 74084 w 4045308"/>
              <a:gd name="connsiteY31" fmla="*/ 325506 h 1293071"/>
              <a:gd name="connsiteX32" fmla="*/ 0 w 4045308"/>
              <a:gd name="connsiteY32" fmla="*/ 635429 h 1293071"/>
              <a:gd name="connsiteX33" fmla="*/ 28728 w 4045308"/>
              <a:gd name="connsiteY33" fmla="*/ 945352 h 1293071"/>
              <a:gd name="connsiteX34" fmla="*/ 202594 w 4045308"/>
              <a:gd name="connsiteY34" fmla="*/ 1141889 h 1293071"/>
              <a:gd name="connsiteX35" fmla="*/ 309934 w 4045308"/>
              <a:gd name="connsiteY35" fmla="*/ 1202363 h 1293071"/>
              <a:gd name="connsiteX36" fmla="*/ 565443 w 4045308"/>
              <a:gd name="connsiteY36" fmla="*/ 1247716 h 1293071"/>
              <a:gd name="connsiteX0" fmla="*/ 565443 w 4045270"/>
              <a:gd name="connsiteY0" fmla="*/ 1247800 h 1293155"/>
              <a:gd name="connsiteX1" fmla="*/ 928294 w 4045270"/>
              <a:gd name="connsiteY1" fmla="*/ 1081501 h 1293155"/>
              <a:gd name="connsiteX2" fmla="*/ 1064361 w 4045270"/>
              <a:gd name="connsiteY2" fmla="*/ 854727 h 1293155"/>
              <a:gd name="connsiteX3" fmla="*/ 1253345 w 4045270"/>
              <a:gd name="connsiteY3" fmla="*/ 748899 h 1293155"/>
              <a:gd name="connsiteX4" fmla="*/ 1563280 w 4045270"/>
              <a:gd name="connsiteY4" fmla="*/ 718663 h 1293155"/>
              <a:gd name="connsiteX5" fmla="*/ 1790060 w 4045270"/>
              <a:gd name="connsiteY5" fmla="*/ 741341 h 1293155"/>
              <a:gd name="connsiteX6" fmla="*/ 1965436 w 4045270"/>
              <a:gd name="connsiteY6" fmla="*/ 809372 h 1293155"/>
              <a:gd name="connsiteX7" fmla="*/ 2099995 w 4045270"/>
              <a:gd name="connsiteY7" fmla="*/ 1066382 h 1293155"/>
              <a:gd name="connsiteX8" fmla="*/ 2281419 w 4045270"/>
              <a:gd name="connsiteY8" fmla="*/ 1225123 h 1293155"/>
              <a:gd name="connsiteX9" fmla="*/ 2538437 w 4045270"/>
              <a:gd name="connsiteY9" fmla="*/ 1262918 h 1293155"/>
              <a:gd name="connsiteX10" fmla="*/ 2961762 w 4045270"/>
              <a:gd name="connsiteY10" fmla="*/ 1293155 h 1293155"/>
              <a:gd name="connsiteX11" fmla="*/ 3415325 w 4045270"/>
              <a:gd name="connsiteY11" fmla="*/ 1262919 h 1293155"/>
              <a:gd name="connsiteX12" fmla="*/ 3838649 w 4045270"/>
              <a:gd name="connsiteY12" fmla="*/ 1179769 h 1293155"/>
              <a:gd name="connsiteX13" fmla="*/ 4042752 w 4045270"/>
              <a:gd name="connsiteY13" fmla="*/ 816931 h 1293155"/>
              <a:gd name="connsiteX14" fmla="*/ 3936921 w 4045270"/>
              <a:gd name="connsiteY14" fmla="*/ 295353 h 1293155"/>
              <a:gd name="connsiteX15" fmla="*/ 3710140 w 4045270"/>
              <a:gd name="connsiteY15" fmla="*/ 106376 h 1293155"/>
              <a:gd name="connsiteX16" fmla="*/ 3407765 w 4045270"/>
              <a:gd name="connsiteY16" fmla="*/ 30784 h 1293155"/>
              <a:gd name="connsiteX17" fmla="*/ 2954203 w 4045270"/>
              <a:gd name="connsiteY17" fmla="*/ 548 h 1293155"/>
              <a:gd name="connsiteX18" fmla="*/ 2402370 w 4045270"/>
              <a:gd name="connsiteY18" fmla="*/ 53461 h 1293155"/>
              <a:gd name="connsiteX19" fmla="*/ 2228504 w 4045270"/>
              <a:gd name="connsiteY19" fmla="*/ 121494 h 1293155"/>
              <a:gd name="connsiteX20" fmla="*/ 2084876 w 4045270"/>
              <a:gd name="connsiteY20" fmla="*/ 219762 h 1293155"/>
              <a:gd name="connsiteX21" fmla="*/ 1880773 w 4045270"/>
              <a:gd name="connsiteY21" fmla="*/ 408740 h 1293155"/>
              <a:gd name="connsiteX22" fmla="*/ 1729586 w 4045270"/>
              <a:gd name="connsiteY22" fmla="*/ 491889 h 1293155"/>
              <a:gd name="connsiteX23" fmla="*/ 1549671 w 4045270"/>
              <a:gd name="connsiteY23" fmla="*/ 514569 h 1293155"/>
              <a:gd name="connsiteX24" fmla="*/ 1381855 w 4045270"/>
              <a:gd name="connsiteY24" fmla="*/ 514568 h 1293155"/>
              <a:gd name="connsiteX25" fmla="*/ 1155074 w 4045270"/>
              <a:gd name="connsiteY25" fmla="*/ 507008 h 1293155"/>
              <a:gd name="connsiteX26" fmla="*/ 1034124 w 4045270"/>
              <a:gd name="connsiteY26" fmla="*/ 416298 h 1293155"/>
              <a:gd name="connsiteX27" fmla="*/ 898055 w 4045270"/>
              <a:gd name="connsiteY27" fmla="*/ 249998 h 1293155"/>
              <a:gd name="connsiteX28" fmla="*/ 784665 w 4045270"/>
              <a:gd name="connsiteY28" fmla="*/ 151730 h 1293155"/>
              <a:gd name="connsiteX29" fmla="*/ 467171 w 4045270"/>
              <a:gd name="connsiteY29" fmla="*/ 121494 h 1293155"/>
              <a:gd name="connsiteX30" fmla="*/ 225271 w 4045270"/>
              <a:gd name="connsiteY30" fmla="*/ 159289 h 1293155"/>
              <a:gd name="connsiteX31" fmla="*/ 74084 w 4045270"/>
              <a:gd name="connsiteY31" fmla="*/ 325590 h 1293155"/>
              <a:gd name="connsiteX32" fmla="*/ 0 w 4045270"/>
              <a:gd name="connsiteY32" fmla="*/ 635513 h 1293155"/>
              <a:gd name="connsiteX33" fmla="*/ 28728 w 4045270"/>
              <a:gd name="connsiteY33" fmla="*/ 945436 h 1293155"/>
              <a:gd name="connsiteX34" fmla="*/ 202594 w 4045270"/>
              <a:gd name="connsiteY34" fmla="*/ 1141973 h 1293155"/>
              <a:gd name="connsiteX35" fmla="*/ 309934 w 4045270"/>
              <a:gd name="connsiteY35" fmla="*/ 1202447 h 1293155"/>
              <a:gd name="connsiteX36" fmla="*/ 565443 w 4045270"/>
              <a:gd name="connsiteY36" fmla="*/ 1247800 h 1293155"/>
              <a:gd name="connsiteX0" fmla="*/ 565443 w 4002000"/>
              <a:gd name="connsiteY0" fmla="*/ 1247800 h 1293155"/>
              <a:gd name="connsiteX1" fmla="*/ 928294 w 4002000"/>
              <a:gd name="connsiteY1" fmla="*/ 1081501 h 1293155"/>
              <a:gd name="connsiteX2" fmla="*/ 1064361 w 4002000"/>
              <a:gd name="connsiteY2" fmla="*/ 854727 h 1293155"/>
              <a:gd name="connsiteX3" fmla="*/ 1253345 w 4002000"/>
              <a:gd name="connsiteY3" fmla="*/ 748899 h 1293155"/>
              <a:gd name="connsiteX4" fmla="*/ 1563280 w 4002000"/>
              <a:gd name="connsiteY4" fmla="*/ 718663 h 1293155"/>
              <a:gd name="connsiteX5" fmla="*/ 1790060 w 4002000"/>
              <a:gd name="connsiteY5" fmla="*/ 741341 h 1293155"/>
              <a:gd name="connsiteX6" fmla="*/ 1965436 w 4002000"/>
              <a:gd name="connsiteY6" fmla="*/ 809372 h 1293155"/>
              <a:gd name="connsiteX7" fmla="*/ 2099995 w 4002000"/>
              <a:gd name="connsiteY7" fmla="*/ 1066382 h 1293155"/>
              <a:gd name="connsiteX8" fmla="*/ 2281419 w 4002000"/>
              <a:gd name="connsiteY8" fmla="*/ 1225123 h 1293155"/>
              <a:gd name="connsiteX9" fmla="*/ 2538437 w 4002000"/>
              <a:gd name="connsiteY9" fmla="*/ 1262918 h 1293155"/>
              <a:gd name="connsiteX10" fmla="*/ 2961762 w 4002000"/>
              <a:gd name="connsiteY10" fmla="*/ 1293155 h 1293155"/>
              <a:gd name="connsiteX11" fmla="*/ 3415325 w 4002000"/>
              <a:gd name="connsiteY11" fmla="*/ 1262919 h 1293155"/>
              <a:gd name="connsiteX12" fmla="*/ 3838649 w 4002000"/>
              <a:gd name="connsiteY12" fmla="*/ 1179769 h 1293155"/>
              <a:gd name="connsiteX13" fmla="*/ 3997395 w 4002000"/>
              <a:gd name="connsiteY13" fmla="*/ 801812 h 1293155"/>
              <a:gd name="connsiteX14" fmla="*/ 3936921 w 4002000"/>
              <a:gd name="connsiteY14" fmla="*/ 295353 h 1293155"/>
              <a:gd name="connsiteX15" fmla="*/ 3710140 w 4002000"/>
              <a:gd name="connsiteY15" fmla="*/ 106376 h 1293155"/>
              <a:gd name="connsiteX16" fmla="*/ 3407765 w 4002000"/>
              <a:gd name="connsiteY16" fmla="*/ 30784 h 1293155"/>
              <a:gd name="connsiteX17" fmla="*/ 2954203 w 4002000"/>
              <a:gd name="connsiteY17" fmla="*/ 548 h 1293155"/>
              <a:gd name="connsiteX18" fmla="*/ 2402370 w 4002000"/>
              <a:gd name="connsiteY18" fmla="*/ 53461 h 1293155"/>
              <a:gd name="connsiteX19" fmla="*/ 2228504 w 4002000"/>
              <a:gd name="connsiteY19" fmla="*/ 121494 h 1293155"/>
              <a:gd name="connsiteX20" fmla="*/ 2084876 w 4002000"/>
              <a:gd name="connsiteY20" fmla="*/ 219762 h 1293155"/>
              <a:gd name="connsiteX21" fmla="*/ 1880773 w 4002000"/>
              <a:gd name="connsiteY21" fmla="*/ 408740 h 1293155"/>
              <a:gd name="connsiteX22" fmla="*/ 1729586 w 4002000"/>
              <a:gd name="connsiteY22" fmla="*/ 491889 h 1293155"/>
              <a:gd name="connsiteX23" fmla="*/ 1549671 w 4002000"/>
              <a:gd name="connsiteY23" fmla="*/ 514569 h 1293155"/>
              <a:gd name="connsiteX24" fmla="*/ 1381855 w 4002000"/>
              <a:gd name="connsiteY24" fmla="*/ 514568 h 1293155"/>
              <a:gd name="connsiteX25" fmla="*/ 1155074 w 4002000"/>
              <a:gd name="connsiteY25" fmla="*/ 507008 h 1293155"/>
              <a:gd name="connsiteX26" fmla="*/ 1034124 w 4002000"/>
              <a:gd name="connsiteY26" fmla="*/ 416298 h 1293155"/>
              <a:gd name="connsiteX27" fmla="*/ 898055 w 4002000"/>
              <a:gd name="connsiteY27" fmla="*/ 249998 h 1293155"/>
              <a:gd name="connsiteX28" fmla="*/ 784665 w 4002000"/>
              <a:gd name="connsiteY28" fmla="*/ 151730 h 1293155"/>
              <a:gd name="connsiteX29" fmla="*/ 467171 w 4002000"/>
              <a:gd name="connsiteY29" fmla="*/ 121494 h 1293155"/>
              <a:gd name="connsiteX30" fmla="*/ 225271 w 4002000"/>
              <a:gd name="connsiteY30" fmla="*/ 159289 h 1293155"/>
              <a:gd name="connsiteX31" fmla="*/ 74084 w 4002000"/>
              <a:gd name="connsiteY31" fmla="*/ 325590 h 1293155"/>
              <a:gd name="connsiteX32" fmla="*/ 0 w 4002000"/>
              <a:gd name="connsiteY32" fmla="*/ 635513 h 1293155"/>
              <a:gd name="connsiteX33" fmla="*/ 28728 w 4002000"/>
              <a:gd name="connsiteY33" fmla="*/ 945436 h 1293155"/>
              <a:gd name="connsiteX34" fmla="*/ 202594 w 4002000"/>
              <a:gd name="connsiteY34" fmla="*/ 1141973 h 1293155"/>
              <a:gd name="connsiteX35" fmla="*/ 309934 w 4002000"/>
              <a:gd name="connsiteY35" fmla="*/ 1202447 h 1293155"/>
              <a:gd name="connsiteX36" fmla="*/ 565443 w 4002000"/>
              <a:gd name="connsiteY36" fmla="*/ 1247800 h 1293155"/>
              <a:gd name="connsiteX0" fmla="*/ 565443 w 4002000"/>
              <a:gd name="connsiteY0" fmla="*/ 1247800 h 1302789"/>
              <a:gd name="connsiteX1" fmla="*/ 928294 w 4002000"/>
              <a:gd name="connsiteY1" fmla="*/ 1081501 h 1302789"/>
              <a:gd name="connsiteX2" fmla="*/ 1064361 w 4002000"/>
              <a:gd name="connsiteY2" fmla="*/ 854727 h 1302789"/>
              <a:gd name="connsiteX3" fmla="*/ 1253345 w 4002000"/>
              <a:gd name="connsiteY3" fmla="*/ 748899 h 1302789"/>
              <a:gd name="connsiteX4" fmla="*/ 1563280 w 4002000"/>
              <a:gd name="connsiteY4" fmla="*/ 718663 h 1302789"/>
              <a:gd name="connsiteX5" fmla="*/ 1790060 w 4002000"/>
              <a:gd name="connsiteY5" fmla="*/ 741341 h 1302789"/>
              <a:gd name="connsiteX6" fmla="*/ 1965436 w 4002000"/>
              <a:gd name="connsiteY6" fmla="*/ 809372 h 1302789"/>
              <a:gd name="connsiteX7" fmla="*/ 2099995 w 4002000"/>
              <a:gd name="connsiteY7" fmla="*/ 1066382 h 1302789"/>
              <a:gd name="connsiteX8" fmla="*/ 2281419 w 4002000"/>
              <a:gd name="connsiteY8" fmla="*/ 1225123 h 1302789"/>
              <a:gd name="connsiteX9" fmla="*/ 2538437 w 4002000"/>
              <a:gd name="connsiteY9" fmla="*/ 1262918 h 1302789"/>
              <a:gd name="connsiteX10" fmla="*/ 2961762 w 4002000"/>
              <a:gd name="connsiteY10" fmla="*/ 1293155 h 1302789"/>
              <a:gd name="connsiteX11" fmla="*/ 3460681 w 4002000"/>
              <a:gd name="connsiteY11" fmla="*/ 1293155 h 1302789"/>
              <a:gd name="connsiteX12" fmla="*/ 3838649 w 4002000"/>
              <a:gd name="connsiteY12" fmla="*/ 1179769 h 1302789"/>
              <a:gd name="connsiteX13" fmla="*/ 3997395 w 4002000"/>
              <a:gd name="connsiteY13" fmla="*/ 801812 h 1302789"/>
              <a:gd name="connsiteX14" fmla="*/ 3936921 w 4002000"/>
              <a:gd name="connsiteY14" fmla="*/ 295353 h 1302789"/>
              <a:gd name="connsiteX15" fmla="*/ 3710140 w 4002000"/>
              <a:gd name="connsiteY15" fmla="*/ 106376 h 1302789"/>
              <a:gd name="connsiteX16" fmla="*/ 3407765 w 4002000"/>
              <a:gd name="connsiteY16" fmla="*/ 30784 h 1302789"/>
              <a:gd name="connsiteX17" fmla="*/ 2954203 w 4002000"/>
              <a:gd name="connsiteY17" fmla="*/ 548 h 1302789"/>
              <a:gd name="connsiteX18" fmla="*/ 2402370 w 4002000"/>
              <a:gd name="connsiteY18" fmla="*/ 53461 h 1302789"/>
              <a:gd name="connsiteX19" fmla="*/ 2228504 w 4002000"/>
              <a:gd name="connsiteY19" fmla="*/ 121494 h 1302789"/>
              <a:gd name="connsiteX20" fmla="*/ 2084876 w 4002000"/>
              <a:gd name="connsiteY20" fmla="*/ 219762 h 1302789"/>
              <a:gd name="connsiteX21" fmla="*/ 1880773 w 4002000"/>
              <a:gd name="connsiteY21" fmla="*/ 408740 h 1302789"/>
              <a:gd name="connsiteX22" fmla="*/ 1729586 w 4002000"/>
              <a:gd name="connsiteY22" fmla="*/ 491889 h 1302789"/>
              <a:gd name="connsiteX23" fmla="*/ 1549671 w 4002000"/>
              <a:gd name="connsiteY23" fmla="*/ 514569 h 1302789"/>
              <a:gd name="connsiteX24" fmla="*/ 1381855 w 4002000"/>
              <a:gd name="connsiteY24" fmla="*/ 514568 h 1302789"/>
              <a:gd name="connsiteX25" fmla="*/ 1155074 w 4002000"/>
              <a:gd name="connsiteY25" fmla="*/ 507008 h 1302789"/>
              <a:gd name="connsiteX26" fmla="*/ 1034124 w 4002000"/>
              <a:gd name="connsiteY26" fmla="*/ 416298 h 1302789"/>
              <a:gd name="connsiteX27" fmla="*/ 898055 w 4002000"/>
              <a:gd name="connsiteY27" fmla="*/ 249998 h 1302789"/>
              <a:gd name="connsiteX28" fmla="*/ 784665 w 4002000"/>
              <a:gd name="connsiteY28" fmla="*/ 151730 h 1302789"/>
              <a:gd name="connsiteX29" fmla="*/ 467171 w 4002000"/>
              <a:gd name="connsiteY29" fmla="*/ 121494 h 1302789"/>
              <a:gd name="connsiteX30" fmla="*/ 225271 w 4002000"/>
              <a:gd name="connsiteY30" fmla="*/ 159289 h 1302789"/>
              <a:gd name="connsiteX31" fmla="*/ 74084 w 4002000"/>
              <a:gd name="connsiteY31" fmla="*/ 325590 h 1302789"/>
              <a:gd name="connsiteX32" fmla="*/ 0 w 4002000"/>
              <a:gd name="connsiteY32" fmla="*/ 635513 h 1302789"/>
              <a:gd name="connsiteX33" fmla="*/ 28728 w 4002000"/>
              <a:gd name="connsiteY33" fmla="*/ 945436 h 1302789"/>
              <a:gd name="connsiteX34" fmla="*/ 202594 w 4002000"/>
              <a:gd name="connsiteY34" fmla="*/ 1141973 h 1302789"/>
              <a:gd name="connsiteX35" fmla="*/ 309934 w 4002000"/>
              <a:gd name="connsiteY35" fmla="*/ 1202447 h 1302789"/>
              <a:gd name="connsiteX36" fmla="*/ 565443 w 4002000"/>
              <a:gd name="connsiteY36" fmla="*/ 1247800 h 1302789"/>
              <a:gd name="connsiteX0" fmla="*/ 565443 w 4002000"/>
              <a:gd name="connsiteY0" fmla="*/ 1247800 h 1302789"/>
              <a:gd name="connsiteX1" fmla="*/ 928294 w 4002000"/>
              <a:gd name="connsiteY1" fmla="*/ 1081501 h 1302789"/>
              <a:gd name="connsiteX2" fmla="*/ 1064361 w 4002000"/>
              <a:gd name="connsiteY2" fmla="*/ 854727 h 1302789"/>
              <a:gd name="connsiteX3" fmla="*/ 1253345 w 4002000"/>
              <a:gd name="connsiteY3" fmla="*/ 748899 h 1302789"/>
              <a:gd name="connsiteX4" fmla="*/ 1563280 w 4002000"/>
              <a:gd name="connsiteY4" fmla="*/ 718663 h 1302789"/>
              <a:gd name="connsiteX5" fmla="*/ 1790060 w 4002000"/>
              <a:gd name="connsiteY5" fmla="*/ 741341 h 1302789"/>
              <a:gd name="connsiteX6" fmla="*/ 1965436 w 4002000"/>
              <a:gd name="connsiteY6" fmla="*/ 809372 h 1302789"/>
              <a:gd name="connsiteX7" fmla="*/ 2099995 w 4002000"/>
              <a:gd name="connsiteY7" fmla="*/ 1066382 h 1302789"/>
              <a:gd name="connsiteX8" fmla="*/ 2281419 w 4002000"/>
              <a:gd name="connsiteY8" fmla="*/ 1225123 h 1302789"/>
              <a:gd name="connsiteX9" fmla="*/ 2538437 w 4002000"/>
              <a:gd name="connsiteY9" fmla="*/ 1262918 h 1302789"/>
              <a:gd name="connsiteX10" fmla="*/ 2961762 w 4002000"/>
              <a:gd name="connsiteY10" fmla="*/ 1293155 h 1302789"/>
              <a:gd name="connsiteX11" fmla="*/ 3460681 w 4002000"/>
              <a:gd name="connsiteY11" fmla="*/ 1293155 h 1302789"/>
              <a:gd name="connsiteX12" fmla="*/ 3838649 w 4002000"/>
              <a:gd name="connsiteY12" fmla="*/ 1179769 h 1302789"/>
              <a:gd name="connsiteX13" fmla="*/ 3997395 w 4002000"/>
              <a:gd name="connsiteY13" fmla="*/ 801812 h 1302789"/>
              <a:gd name="connsiteX14" fmla="*/ 3936921 w 4002000"/>
              <a:gd name="connsiteY14" fmla="*/ 295353 h 1302789"/>
              <a:gd name="connsiteX15" fmla="*/ 3710140 w 4002000"/>
              <a:gd name="connsiteY15" fmla="*/ 106376 h 1302789"/>
              <a:gd name="connsiteX16" fmla="*/ 3407765 w 4002000"/>
              <a:gd name="connsiteY16" fmla="*/ 30784 h 1302789"/>
              <a:gd name="connsiteX17" fmla="*/ 2954203 w 4002000"/>
              <a:gd name="connsiteY17" fmla="*/ 548 h 1302789"/>
              <a:gd name="connsiteX18" fmla="*/ 2402370 w 4002000"/>
              <a:gd name="connsiteY18" fmla="*/ 53461 h 1302789"/>
              <a:gd name="connsiteX19" fmla="*/ 2228504 w 4002000"/>
              <a:gd name="connsiteY19" fmla="*/ 121494 h 1302789"/>
              <a:gd name="connsiteX20" fmla="*/ 2084876 w 4002000"/>
              <a:gd name="connsiteY20" fmla="*/ 219762 h 1302789"/>
              <a:gd name="connsiteX21" fmla="*/ 1880773 w 4002000"/>
              <a:gd name="connsiteY21" fmla="*/ 408740 h 1302789"/>
              <a:gd name="connsiteX22" fmla="*/ 1729586 w 4002000"/>
              <a:gd name="connsiteY22" fmla="*/ 491889 h 1302789"/>
              <a:gd name="connsiteX23" fmla="*/ 1549671 w 4002000"/>
              <a:gd name="connsiteY23" fmla="*/ 514569 h 1302789"/>
              <a:gd name="connsiteX24" fmla="*/ 1381855 w 4002000"/>
              <a:gd name="connsiteY24" fmla="*/ 514568 h 1302789"/>
              <a:gd name="connsiteX25" fmla="*/ 1155074 w 4002000"/>
              <a:gd name="connsiteY25" fmla="*/ 507008 h 1302789"/>
              <a:gd name="connsiteX26" fmla="*/ 1034124 w 4002000"/>
              <a:gd name="connsiteY26" fmla="*/ 416298 h 1302789"/>
              <a:gd name="connsiteX27" fmla="*/ 898055 w 4002000"/>
              <a:gd name="connsiteY27" fmla="*/ 249998 h 1302789"/>
              <a:gd name="connsiteX28" fmla="*/ 784665 w 4002000"/>
              <a:gd name="connsiteY28" fmla="*/ 151730 h 1302789"/>
              <a:gd name="connsiteX29" fmla="*/ 467171 w 4002000"/>
              <a:gd name="connsiteY29" fmla="*/ 121494 h 1302789"/>
              <a:gd name="connsiteX30" fmla="*/ 225271 w 4002000"/>
              <a:gd name="connsiteY30" fmla="*/ 159289 h 1302789"/>
              <a:gd name="connsiteX31" fmla="*/ 74084 w 4002000"/>
              <a:gd name="connsiteY31" fmla="*/ 325590 h 1302789"/>
              <a:gd name="connsiteX32" fmla="*/ 0 w 4002000"/>
              <a:gd name="connsiteY32" fmla="*/ 635513 h 1302789"/>
              <a:gd name="connsiteX33" fmla="*/ 28728 w 4002000"/>
              <a:gd name="connsiteY33" fmla="*/ 945436 h 1302789"/>
              <a:gd name="connsiteX34" fmla="*/ 202594 w 4002000"/>
              <a:gd name="connsiteY34" fmla="*/ 1141973 h 1302789"/>
              <a:gd name="connsiteX35" fmla="*/ 309934 w 4002000"/>
              <a:gd name="connsiteY35" fmla="*/ 1202447 h 1302789"/>
              <a:gd name="connsiteX36" fmla="*/ 565443 w 4002000"/>
              <a:gd name="connsiteY36" fmla="*/ 1247800 h 1302789"/>
              <a:gd name="connsiteX0" fmla="*/ 565443 w 4002000"/>
              <a:gd name="connsiteY0" fmla="*/ 1247800 h 1302789"/>
              <a:gd name="connsiteX1" fmla="*/ 928294 w 4002000"/>
              <a:gd name="connsiteY1" fmla="*/ 1081501 h 1302789"/>
              <a:gd name="connsiteX2" fmla="*/ 1064361 w 4002000"/>
              <a:gd name="connsiteY2" fmla="*/ 854727 h 1302789"/>
              <a:gd name="connsiteX3" fmla="*/ 1253345 w 4002000"/>
              <a:gd name="connsiteY3" fmla="*/ 748899 h 1302789"/>
              <a:gd name="connsiteX4" fmla="*/ 1563280 w 4002000"/>
              <a:gd name="connsiteY4" fmla="*/ 718663 h 1302789"/>
              <a:gd name="connsiteX5" fmla="*/ 1790060 w 4002000"/>
              <a:gd name="connsiteY5" fmla="*/ 741341 h 1302789"/>
              <a:gd name="connsiteX6" fmla="*/ 1965436 w 4002000"/>
              <a:gd name="connsiteY6" fmla="*/ 809372 h 1302789"/>
              <a:gd name="connsiteX7" fmla="*/ 2099995 w 4002000"/>
              <a:gd name="connsiteY7" fmla="*/ 1066382 h 1302789"/>
              <a:gd name="connsiteX8" fmla="*/ 2281419 w 4002000"/>
              <a:gd name="connsiteY8" fmla="*/ 1225123 h 1302789"/>
              <a:gd name="connsiteX9" fmla="*/ 2538437 w 4002000"/>
              <a:gd name="connsiteY9" fmla="*/ 1262918 h 1302789"/>
              <a:gd name="connsiteX10" fmla="*/ 2961762 w 4002000"/>
              <a:gd name="connsiteY10" fmla="*/ 1293155 h 1302789"/>
              <a:gd name="connsiteX11" fmla="*/ 3460681 w 4002000"/>
              <a:gd name="connsiteY11" fmla="*/ 1293155 h 1302789"/>
              <a:gd name="connsiteX12" fmla="*/ 3838649 w 4002000"/>
              <a:gd name="connsiteY12" fmla="*/ 1179769 h 1302789"/>
              <a:gd name="connsiteX13" fmla="*/ 3997395 w 4002000"/>
              <a:gd name="connsiteY13" fmla="*/ 801812 h 1302789"/>
              <a:gd name="connsiteX14" fmla="*/ 3936921 w 4002000"/>
              <a:gd name="connsiteY14" fmla="*/ 295353 h 1302789"/>
              <a:gd name="connsiteX15" fmla="*/ 3710140 w 4002000"/>
              <a:gd name="connsiteY15" fmla="*/ 106376 h 1302789"/>
              <a:gd name="connsiteX16" fmla="*/ 3407765 w 4002000"/>
              <a:gd name="connsiteY16" fmla="*/ 30784 h 1302789"/>
              <a:gd name="connsiteX17" fmla="*/ 2954203 w 4002000"/>
              <a:gd name="connsiteY17" fmla="*/ 548 h 1302789"/>
              <a:gd name="connsiteX18" fmla="*/ 2402370 w 4002000"/>
              <a:gd name="connsiteY18" fmla="*/ 53461 h 1302789"/>
              <a:gd name="connsiteX19" fmla="*/ 2228504 w 4002000"/>
              <a:gd name="connsiteY19" fmla="*/ 121494 h 1302789"/>
              <a:gd name="connsiteX20" fmla="*/ 2084876 w 4002000"/>
              <a:gd name="connsiteY20" fmla="*/ 219762 h 1302789"/>
              <a:gd name="connsiteX21" fmla="*/ 1880773 w 4002000"/>
              <a:gd name="connsiteY21" fmla="*/ 408740 h 1302789"/>
              <a:gd name="connsiteX22" fmla="*/ 1729586 w 4002000"/>
              <a:gd name="connsiteY22" fmla="*/ 491889 h 1302789"/>
              <a:gd name="connsiteX23" fmla="*/ 1549671 w 4002000"/>
              <a:gd name="connsiteY23" fmla="*/ 514569 h 1302789"/>
              <a:gd name="connsiteX24" fmla="*/ 1381855 w 4002000"/>
              <a:gd name="connsiteY24" fmla="*/ 514568 h 1302789"/>
              <a:gd name="connsiteX25" fmla="*/ 1155074 w 4002000"/>
              <a:gd name="connsiteY25" fmla="*/ 507008 h 1302789"/>
              <a:gd name="connsiteX26" fmla="*/ 1034124 w 4002000"/>
              <a:gd name="connsiteY26" fmla="*/ 416298 h 1302789"/>
              <a:gd name="connsiteX27" fmla="*/ 898055 w 4002000"/>
              <a:gd name="connsiteY27" fmla="*/ 249998 h 1302789"/>
              <a:gd name="connsiteX28" fmla="*/ 784665 w 4002000"/>
              <a:gd name="connsiteY28" fmla="*/ 151730 h 1302789"/>
              <a:gd name="connsiteX29" fmla="*/ 467171 w 4002000"/>
              <a:gd name="connsiteY29" fmla="*/ 121494 h 1302789"/>
              <a:gd name="connsiteX30" fmla="*/ 225271 w 4002000"/>
              <a:gd name="connsiteY30" fmla="*/ 159289 h 1302789"/>
              <a:gd name="connsiteX31" fmla="*/ 74084 w 4002000"/>
              <a:gd name="connsiteY31" fmla="*/ 325590 h 1302789"/>
              <a:gd name="connsiteX32" fmla="*/ 0 w 4002000"/>
              <a:gd name="connsiteY32" fmla="*/ 635513 h 1302789"/>
              <a:gd name="connsiteX33" fmla="*/ 28728 w 4002000"/>
              <a:gd name="connsiteY33" fmla="*/ 945436 h 1302789"/>
              <a:gd name="connsiteX34" fmla="*/ 202594 w 4002000"/>
              <a:gd name="connsiteY34" fmla="*/ 1141973 h 1302789"/>
              <a:gd name="connsiteX35" fmla="*/ 309934 w 4002000"/>
              <a:gd name="connsiteY35" fmla="*/ 1202447 h 1302789"/>
              <a:gd name="connsiteX36" fmla="*/ 565443 w 4002000"/>
              <a:gd name="connsiteY36" fmla="*/ 1247800 h 1302789"/>
              <a:gd name="connsiteX0" fmla="*/ 565443 w 4002000"/>
              <a:gd name="connsiteY0" fmla="*/ 1247800 h 1302789"/>
              <a:gd name="connsiteX1" fmla="*/ 928294 w 4002000"/>
              <a:gd name="connsiteY1" fmla="*/ 1081501 h 1302789"/>
              <a:gd name="connsiteX2" fmla="*/ 1064361 w 4002000"/>
              <a:gd name="connsiteY2" fmla="*/ 854727 h 1302789"/>
              <a:gd name="connsiteX3" fmla="*/ 1253345 w 4002000"/>
              <a:gd name="connsiteY3" fmla="*/ 748899 h 1302789"/>
              <a:gd name="connsiteX4" fmla="*/ 1563280 w 4002000"/>
              <a:gd name="connsiteY4" fmla="*/ 718663 h 1302789"/>
              <a:gd name="connsiteX5" fmla="*/ 1790060 w 4002000"/>
              <a:gd name="connsiteY5" fmla="*/ 741341 h 1302789"/>
              <a:gd name="connsiteX6" fmla="*/ 1965436 w 4002000"/>
              <a:gd name="connsiteY6" fmla="*/ 809372 h 1302789"/>
              <a:gd name="connsiteX7" fmla="*/ 2099995 w 4002000"/>
              <a:gd name="connsiteY7" fmla="*/ 1066382 h 1302789"/>
              <a:gd name="connsiteX8" fmla="*/ 2281419 w 4002000"/>
              <a:gd name="connsiteY8" fmla="*/ 1225123 h 1302789"/>
              <a:gd name="connsiteX9" fmla="*/ 2538437 w 4002000"/>
              <a:gd name="connsiteY9" fmla="*/ 1262918 h 1302789"/>
              <a:gd name="connsiteX10" fmla="*/ 2961762 w 4002000"/>
              <a:gd name="connsiteY10" fmla="*/ 1293155 h 1302789"/>
              <a:gd name="connsiteX11" fmla="*/ 3460681 w 4002000"/>
              <a:gd name="connsiteY11" fmla="*/ 1293155 h 1302789"/>
              <a:gd name="connsiteX12" fmla="*/ 3838649 w 4002000"/>
              <a:gd name="connsiteY12" fmla="*/ 1179769 h 1302789"/>
              <a:gd name="connsiteX13" fmla="*/ 3997395 w 4002000"/>
              <a:gd name="connsiteY13" fmla="*/ 801812 h 1302789"/>
              <a:gd name="connsiteX14" fmla="*/ 3936921 w 4002000"/>
              <a:gd name="connsiteY14" fmla="*/ 295353 h 1302789"/>
              <a:gd name="connsiteX15" fmla="*/ 3710140 w 4002000"/>
              <a:gd name="connsiteY15" fmla="*/ 106376 h 1302789"/>
              <a:gd name="connsiteX16" fmla="*/ 3407765 w 4002000"/>
              <a:gd name="connsiteY16" fmla="*/ 30784 h 1302789"/>
              <a:gd name="connsiteX17" fmla="*/ 2954203 w 4002000"/>
              <a:gd name="connsiteY17" fmla="*/ 548 h 1302789"/>
              <a:gd name="connsiteX18" fmla="*/ 2402370 w 4002000"/>
              <a:gd name="connsiteY18" fmla="*/ 53461 h 1302789"/>
              <a:gd name="connsiteX19" fmla="*/ 2228504 w 4002000"/>
              <a:gd name="connsiteY19" fmla="*/ 121494 h 1302789"/>
              <a:gd name="connsiteX20" fmla="*/ 2084876 w 4002000"/>
              <a:gd name="connsiteY20" fmla="*/ 219762 h 1302789"/>
              <a:gd name="connsiteX21" fmla="*/ 1880773 w 4002000"/>
              <a:gd name="connsiteY21" fmla="*/ 408740 h 1302789"/>
              <a:gd name="connsiteX22" fmla="*/ 1729586 w 4002000"/>
              <a:gd name="connsiteY22" fmla="*/ 491889 h 1302789"/>
              <a:gd name="connsiteX23" fmla="*/ 1549671 w 4002000"/>
              <a:gd name="connsiteY23" fmla="*/ 514569 h 1302789"/>
              <a:gd name="connsiteX24" fmla="*/ 1381855 w 4002000"/>
              <a:gd name="connsiteY24" fmla="*/ 514568 h 1302789"/>
              <a:gd name="connsiteX25" fmla="*/ 1155074 w 4002000"/>
              <a:gd name="connsiteY25" fmla="*/ 507008 h 1302789"/>
              <a:gd name="connsiteX26" fmla="*/ 1034124 w 4002000"/>
              <a:gd name="connsiteY26" fmla="*/ 416298 h 1302789"/>
              <a:gd name="connsiteX27" fmla="*/ 898055 w 4002000"/>
              <a:gd name="connsiteY27" fmla="*/ 249998 h 1302789"/>
              <a:gd name="connsiteX28" fmla="*/ 784665 w 4002000"/>
              <a:gd name="connsiteY28" fmla="*/ 151730 h 1302789"/>
              <a:gd name="connsiteX29" fmla="*/ 467171 w 4002000"/>
              <a:gd name="connsiteY29" fmla="*/ 121494 h 1302789"/>
              <a:gd name="connsiteX30" fmla="*/ 225271 w 4002000"/>
              <a:gd name="connsiteY30" fmla="*/ 159289 h 1302789"/>
              <a:gd name="connsiteX31" fmla="*/ 74084 w 4002000"/>
              <a:gd name="connsiteY31" fmla="*/ 325590 h 1302789"/>
              <a:gd name="connsiteX32" fmla="*/ 0 w 4002000"/>
              <a:gd name="connsiteY32" fmla="*/ 635513 h 1302789"/>
              <a:gd name="connsiteX33" fmla="*/ 28728 w 4002000"/>
              <a:gd name="connsiteY33" fmla="*/ 945436 h 1302789"/>
              <a:gd name="connsiteX34" fmla="*/ 202594 w 4002000"/>
              <a:gd name="connsiteY34" fmla="*/ 1141973 h 1302789"/>
              <a:gd name="connsiteX35" fmla="*/ 373434 w 4002000"/>
              <a:gd name="connsiteY35" fmla="*/ 1223613 h 1302789"/>
              <a:gd name="connsiteX36" fmla="*/ 565443 w 4002000"/>
              <a:gd name="connsiteY36" fmla="*/ 1247800 h 1302789"/>
              <a:gd name="connsiteX0" fmla="*/ 683977 w 4002000"/>
              <a:gd name="connsiteY0" fmla="*/ 1230866 h 1302789"/>
              <a:gd name="connsiteX1" fmla="*/ 928294 w 4002000"/>
              <a:gd name="connsiteY1" fmla="*/ 1081501 h 1302789"/>
              <a:gd name="connsiteX2" fmla="*/ 1064361 w 4002000"/>
              <a:gd name="connsiteY2" fmla="*/ 854727 h 1302789"/>
              <a:gd name="connsiteX3" fmla="*/ 1253345 w 4002000"/>
              <a:gd name="connsiteY3" fmla="*/ 748899 h 1302789"/>
              <a:gd name="connsiteX4" fmla="*/ 1563280 w 4002000"/>
              <a:gd name="connsiteY4" fmla="*/ 718663 h 1302789"/>
              <a:gd name="connsiteX5" fmla="*/ 1790060 w 4002000"/>
              <a:gd name="connsiteY5" fmla="*/ 741341 h 1302789"/>
              <a:gd name="connsiteX6" fmla="*/ 1965436 w 4002000"/>
              <a:gd name="connsiteY6" fmla="*/ 809372 h 1302789"/>
              <a:gd name="connsiteX7" fmla="*/ 2099995 w 4002000"/>
              <a:gd name="connsiteY7" fmla="*/ 1066382 h 1302789"/>
              <a:gd name="connsiteX8" fmla="*/ 2281419 w 4002000"/>
              <a:gd name="connsiteY8" fmla="*/ 1225123 h 1302789"/>
              <a:gd name="connsiteX9" fmla="*/ 2538437 w 4002000"/>
              <a:gd name="connsiteY9" fmla="*/ 1262918 h 1302789"/>
              <a:gd name="connsiteX10" fmla="*/ 2961762 w 4002000"/>
              <a:gd name="connsiteY10" fmla="*/ 1293155 h 1302789"/>
              <a:gd name="connsiteX11" fmla="*/ 3460681 w 4002000"/>
              <a:gd name="connsiteY11" fmla="*/ 1293155 h 1302789"/>
              <a:gd name="connsiteX12" fmla="*/ 3838649 w 4002000"/>
              <a:gd name="connsiteY12" fmla="*/ 1179769 h 1302789"/>
              <a:gd name="connsiteX13" fmla="*/ 3997395 w 4002000"/>
              <a:gd name="connsiteY13" fmla="*/ 801812 h 1302789"/>
              <a:gd name="connsiteX14" fmla="*/ 3936921 w 4002000"/>
              <a:gd name="connsiteY14" fmla="*/ 295353 h 1302789"/>
              <a:gd name="connsiteX15" fmla="*/ 3710140 w 4002000"/>
              <a:gd name="connsiteY15" fmla="*/ 106376 h 1302789"/>
              <a:gd name="connsiteX16" fmla="*/ 3407765 w 4002000"/>
              <a:gd name="connsiteY16" fmla="*/ 30784 h 1302789"/>
              <a:gd name="connsiteX17" fmla="*/ 2954203 w 4002000"/>
              <a:gd name="connsiteY17" fmla="*/ 548 h 1302789"/>
              <a:gd name="connsiteX18" fmla="*/ 2402370 w 4002000"/>
              <a:gd name="connsiteY18" fmla="*/ 53461 h 1302789"/>
              <a:gd name="connsiteX19" fmla="*/ 2228504 w 4002000"/>
              <a:gd name="connsiteY19" fmla="*/ 121494 h 1302789"/>
              <a:gd name="connsiteX20" fmla="*/ 2084876 w 4002000"/>
              <a:gd name="connsiteY20" fmla="*/ 219762 h 1302789"/>
              <a:gd name="connsiteX21" fmla="*/ 1880773 w 4002000"/>
              <a:gd name="connsiteY21" fmla="*/ 408740 h 1302789"/>
              <a:gd name="connsiteX22" fmla="*/ 1729586 w 4002000"/>
              <a:gd name="connsiteY22" fmla="*/ 491889 h 1302789"/>
              <a:gd name="connsiteX23" fmla="*/ 1549671 w 4002000"/>
              <a:gd name="connsiteY23" fmla="*/ 514569 h 1302789"/>
              <a:gd name="connsiteX24" fmla="*/ 1381855 w 4002000"/>
              <a:gd name="connsiteY24" fmla="*/ 514568 h 1302789"/>
              <a:gd name="connsiteX25" fmla="*/ 1155074 w 4002000"/>
              <a:gd name="connsiteY25" fmla="*/ 507008 h 1302789"/>
              <a:gd name="connsiteX26" fmla="*/ 1034124 w 4002000"/>
              <a:gd name="connsiteY26" fmla="*/ 416298 h 1302789"/>
              <a:gd name="connsiteX27" fmla="*/ 898055 w 4002000"/>
              <a:gd name="connsiteY27" fmla="*/ 249998 h 1302789"/>
              <a:gd name="connsiteX28" fmla="*/ 784665 w 4002000"/>
              <a:gd name="connsiteY28" fmla="*/ 151730 h 1302789"/>
              <a:gd name="connsiteX29" fmla="*/ 467171 w 4002000"/>
              <a:gd name="connsiteY29" fmla="*/ 121494 h 1302789"/>
              <a:gd name="connsiteX30" fmla="*/ 225271 w 4002000"/>
              <a:gd name="connsiteY30" fmla="*/ 159289 h 1302789"/>
              <a:gd name="connsiteX31" fmla="*/ 74084 w 4002000"/>
              <a:gd name="connsiteY31" fmla="*/ 325590 h 1302789"/>
              <a:gd name="connsiteX32" fmla="*/ 0 w 4002000"/>
              <a:gd name="connsiteY32" fmla="*/ 635513 h 1302789"/>
              <a:gd name="connsiteX33" fmla="*/ 28728 w 4002000"/>
              <a:gd name="connsiteY33" fmla="*/ 945436 h 1302789"/>
              <a:gd name="connsiteX34" fmla="*/ 202594 w 4002000"/>
              <a:gd name="connsiteY34" fmla="*/ 1141973 h 1302789"/>
              <a:gd name="connsiteX35" fmla="*/ 373434 w 4002000"/>
              <a:gd name="connsiteY35" fmla="*/ 1223613 h 1302789"/>
              <a:gd name="connsiteX36" fmla="*/ 683977 w 4002000"/>
              <a:gd name="connsiteY36" fmla="*/ 1230866 h 1302789"/>
              <a:gd name="connsiteX0" fmla="*/ 683977 w 4002000"/>
              <a:gd name="connsiteY0" fmla="*/ 1230866 h 1302789"/>
              <a:gd name="connsiteX1" fmla="*/ 928294 w 4002000"/>
              <a:gd name="connsiteY1" fmla="*/ 1081501 h 1302789"/>
              <a:gd name="connsiteX2" fmla="*/ 1064361 w 4002000"/>
              <a:gd name="connsiteY2" fmla="*/ 854727 h 1302789"/>
              <a:gd name="connsiteX3" fmla="*/ 1253345 w 4002000"/>
              <a:gd name="connsiteY3" fmla="*/ 748899 h 1302789"/>
              <a:gd name="connsiteX4" fmla="*/ 1563280 w 4002000"/>
              <a:gd name="connsiteY4" fmla="*/ 718663 h 1302789"/>
              <a:gd name="connsiteX5" fmla="*/ 1790060 w 4002000"/>
              <a:gd name="connsiteY5" fmla="*/ 741341 h 1302789"/>
              <a:gd name="connsiteX6" fmla="*/ 1965436 w 4002000"/>
              <a:gd name="connsiteY6" fmla="*/ 809372 h 1302789"/>
              <a:gd name="connsiteX7" fmla="*/ 2099995 w 4002000"/>
              <a:gd name="connsiteY7" fmla="*/ 1066382 h 1302789"/>
              <a:gd name="connsiteX8" fmla="*/ 2281419 w 4002000"/>
              <a:gd name="connsiteY8" fmla="*/ 1225123 h 1302789"/>
              <a:gd name="connsiteX9" fmla="*/ 2538437 w 4002000"/>
              <a:gd name="connsiteY9" fmla="*/ 1262918 h 1302789"/>
              <a:gd name="connsiteX10" fmla="*/ 2961762 w 4002000"/>
              <a:gd name="connsiteY10" fmla="*/ 1293155 h 1302789"/>
              <a:gd name="connsiteX11" fmla="*/ 3460681 w 4002000"/>
              <a:gd name="connsiteY11" fmla="*/ 1293155 h 1302789"/>
              <a:gd name="connsiteX12" fmla="*/ 3838649 w 4002000"/>
              <a:gd name="connsiteY12" fmla="*/ 1179769 h 1302789"/>
              <a:gd name="connsiteX13" fmla="*/ 3997395 w 4002000"/>
              <a:gd name="connsiteY13" fmla="*/ 801812 h 1302789"/>
              <a:gd name="connsiteX14" fmla="*/ 3936921 w 4002000"/>
              <a:gd name="connsiteY14" fmla="*/ 295353 h 1302789"/>
              <a:gd name="connsiteX15" fmla="*/ 3710140 w 4002000"/>
              <a:gd name="connsiteY15" fmla="*/ 106376 h 1302789"/>
              <a:gd name="connsiteX16" fmla="*/ 3407765 w 4002000"/>
              <a:gd name="connsiteY16" fmla="*/ 30784 h 1302789"/>
              <a:gd name="connsiteX17" fmla="*/ 2954203 w 4002000"/>
              <a:gd name="connsiteY17" fmla="*/ 548 h 1302789"/>
              <a:gd name="connsiteX18" fmla="*/ 2402370 w 4002000"/>
              <a:gd name="connsiteY18" fmla="*/ 53461 h 1302789"/>
              <a:gd name="connsiteX19" fmla="*/ 2228504 w 4002000"/>
              <a:gd name="connsiteY19" fmla="*/ 121494 h 1302789"/>
              <a:gd name="connsiteX20" fmla="*/ 2084876 w 4002000"/>
              <a:gd name="connsiteY20" fmla="*/ 219762 h 1302789"/>
              <a:gd name="connsiteX21" fmla="*/ 1880773 w 4002000"/>
              <a:gd name="connsiteY21" fmla="*/ 408740 h 1302789"/>
              <a:gd name="connsiteX22" fmla="*/ 1729586 w 4002000"/>
              <a:gd name="connsiteY22" fmla="*/ 491889 h 1302789"/>
              <a:gd name="connsiteX23" fmla="*/ 1549671 w 4002000"/>
              <a:gd name="connsiteY23" fmla="*/ 514569 h 1302789"/>
              <a:gd name="connsiteX24" fmla="*/ 1381855 w 4002000"/>
              <a:gd name="connsiteY24" fmla="*/ 514568 h 1302789"/>
              <a:gd name="connsiteX25" fmla="*/ 1155074 w 4002000"/>
              <a:gd name="connsiteY25" fmla="*/ 507008 h 1302789"/>
              <a:gd name="connsiteX26" fmla="*/ 1034124 w 4002000"/>
              <a:gd name="connsiteY26" fmla="*/ 416298 h 1302789"/>
              <a:gd name="connsiteX27" fmla="*/ 898055 w 4002000"/>
              <a:gd name="connsiteY27" fmla="*/ 249998 h 1302789"/>
              <a:gd name="connsiteX28" fmla="*/ 784665 w 4002000"/>
              <a:gd name="connsiteY28" fmla="*/ 151730 h 1302789"/>
              <a:gd name="connsiteX29" fmla="*/ 517971 w 4002000"/>
              <a:gd name="connsiteY29" fmla="*/ 108794 h 1302789"/>
              <a:gd name="connsiteX30" fmla="*/ 225271 w 4002000"/>
              <a:gd name="connsiteY30" fmla="*/ 159289 h 1302789"/>
              <a:gd name="connsiteX31" fmla="*/ 74084 w 4002000"/>
              <a:gd name="connsiteY31" fmla="*/ 325590 h 1302789"/>
              <a:gd name="connsiteX32" fmla="*/ 0 w 4002000"/>
              <a:gd name="connsiteY32" fmla="*/ 635513 h 1302789"/>
              <a:gd name="connsiteX33" fmla="*/ 28728 w 4002000"/>
              <a:gd name="connsiteY33" fmla="*/ 945436 h 1302789"/>
              <a:gd name="connsiteX34" fmla="*/ 202594 w 4002000"/>
              <a:gd name="connsiteY34" fmla="*/ 1141973 h 1302789"/>
              <a:gd name="connsiteX35" fmla="*/ 373434 w 4002000"/>
              <a:gd name="connsiteY35" fmla="*/ 1223613 h 1302789"/>
              <a:gd name="connsiteX36" fmla="*/ 683977 w 4002000"/>
              <a:gd name="connsiteY36" fmla="*/ 1230866 h 1302789"/>
              <a:gd name="connsiteX0" fmla="*/ 699096 w 4017119"/>
              <a:gd name="connsiteY0" fmla="*/ 1230866 h 1302789"/>
              <a:gd name="connsiteX1" fmla="*/ 943413 w 4017119"/>
              <a:gd name="connsiteY1" fmla="*/ 1081501 h 1302789"/>
              <a:gd name="connsiteX2" fmla="*/ 1079480 w 4017119"/>
              <a:gd name="connsiteY2" fmla="*/ 854727 h 1302789"/>
              <a:gd name="connsiteX3" fmla="*/ 1268464 w 4017119"/>
              <a:gd name="connsiteY3" fmla="*/ 748899 h 1302789"/>
              <a:gd name="connsiteX4" fmla="*/ 1578399 w 4017119"/>
              <a:gd name="connsiteY4" fmla="*/ 718663 h 1302789"/>
              <a:gd name="connsiteX5" fmla="*/ 1805179 w 4017119"/>
              <a:gd name="connsiteY5" fmla="*/ 741341 h 1302789"/>
              <a:gd name="connsiteX6" fmla="*/ 1980555 w 4017119"/>
              <a:gd name="connsiteY6" fmla="*/ 809372 h 1302789"/>
              <a:gd name="connsiteX7" fmla="*/ 2115114 w 4017119"/>
              <a:gd name="connsiteY7" fmla="*/ 1066382 h 1302789"/>
              <a:gd name="connsiteX8" fmla="*/ 2296538 w 4017119"/>
              <a:gd name="connsiteY8" fmla="*/ 1225123 h 1302789"/>
              <a:gd name="connsiteX9" fmla="*/ 2553556 w 4017119"/>
              <a:gd name="connsiteY9" fmla="*/ 1262918 h 1302789"/>
              <a:gd name="connsiteX10" fmla="*/ 2976881 w 4017119"/>
              <a:gd name="connsiteY10" fmla="*/ 1293155 h 1302789"/>
              <a:gd name="connsiteX11" fmla="*/ 3475800 w 4017119"/>
              <a:gd name="connsiteY11" fmla="*/ 1293155 h 1302789"/>
              <a:gd name="connsiteX12" fmla="*/ 3853768 w 4017119"/>
              <a:gd name="connsiteY12" fmla="*/ 1179769 h 1302789"/>
              <a:gd name="connsiteX13" fmla="*/ 4012514 w 4017119"/>
              <a:gd name="connsiteY13" fmla="*/ 801812 h 1302789"/>
              <a:gd name="connsiteX14" fmla="*/ 3952040 w 4017119"/>
              <a:gd name="connsiteY14" fmla="*/ 295353 h 1302789"/>
              <a:gd name="connsiteX15" fmla="*/ 3725259 w 4017119"/>
              <a:gd name="connsiteY15" fmla="*/ 106376 h 1302789"/>
              <a:gd name="connsiteX16" fmla="*/ 3422884 w 4017119"/>
              <a:gd name="connsiteY16" fmla="*/ 30784 h 1302789"/>
              <a:gd name="connsiteX17" fmla="*/ 2969322 w 4017119"/>
              <a:gd name="connsiteY17" fmla="*/ 548 h 1302789"/>
              <a:gd name="connsiteX18" fmla="*/ 2417489 w 4017119"/>
              <a:gd name="connsiteY18" fmla="*/ 53461 h 1302789"/>
              <a:gd name="connsiteX19" fmla="*/ 2243623 w 4017119"/>
              <a:gd name="connsiteY19" fmla="*/ 121494 h 1302789"/>
              <a:gd name="connsiteX20" fmla="*/ 2099995 w 4017119"/>
              <a:gd name="connsiteY20" fmla="*/ 219762 h 1302789"/>
              <a:gd name="connsiteX21" fmla="*/ 1895892 w 4017119"/>
              <a:gd name="connsiteY21" fmla="*/ 408740 h 1302789"/>
              <a:gd name="connsiteX22" fmla="*/ 1744705 w 4017119"/>
              <a:gd name="connsiteY22" fmla="*/ 491889 h 1302789"/>
              <a:gd name="connsiteX23" fmla="*/ 1564790 w 4017119"/>
              <a:gd name="connsiteY23" fmla="*/ 514569 h 1302789"/>
              <a:gd name="connsiteX24" fmla="*/ 1396974 w 4017119"/>
              <a:gd name="connsiteY24" fmla="*/ 514568 h 1302789"/>
              <a:gd name="connsiteX25" fmla="*/ 1170193 w 4017119"/>
              <a:gd name="connsiteY25" fmla="*/ 507008 h 1302789"/>
              <a:gd name="connsiteX26" fmla="*/ 1049243 w 4017119"/>
              <a:gd name="connsiteY26" fmla="*/ 416298 h 1302789"/>
              <a:gd name="connsiteX27" fmla="*/ 913174 w 4017119"/>
              <a:gd name="connsiteY27" fmla="*/ 249998 h 1302789"/>
              <a:gd name="connsiteX28" fmla="*/ 799784 w 4017119"/>
              <a:gd name="connsiteY28" fmla="*/ 151730 h 1302789"/>
              <a:gd name="connsiteX29" fmla="*/ 533090 w 4017119"/>
              <a:gd name="connsiteY29" fmla="*/ 108794 h 1302789"/>
              <a:gd name="connsiteX30" fmla="*/ 240390 w 4017119"/>
              <a:gd name="connsiteY30" fmla="*/ 159289 h 1302789"/>
              <a:gd name="connsiteX31" fmla="*/ 89203 w 4017119"/>
              <a:gd name="connsiteY31" fmla="*/ 325590 h 1302789"/>
              <a:gd name="connsiteX32" fmla="*/ 0 w 4017119"/>
              <a:gd name="connsiteY32" fmla="*/ 590158 h 1302789"/>
              <a:gd name="connsiteX33" fmla="*/ 43847 w 4017119"/>
              <a:gd name="connsiteY33" fmla="*/ 945436 h 1302789"/>
              <a:gd name="connsiteX34" fmla="*/ 217713 w 4017119"/>
              <a:gd name="connsiteY34" fmla="*/ 1141973 h 1302789"/>
              <a:gd name="connsiteX35" fmla="*/ 388553 w 4017119"/>
              <a:gd name="connsiteY35" fmla="*/ 1223613 h 1302789"/>
              <a:gd name="connsiteX36" fmla="*/ 699096 w 4017119"/>
              <a:gd name="connsiteY36" fmla="*/ 1230866 h 1302789"/>
              <a:gd name="connsiteX0" fmla="*/ 699096 w 4017119"/>
              <a:gd name="connsiteY0" fmla="*/ 1230866 h 1302789"/>
              <a:gd name="connsiteX1" fmla="*/ 943413 w 4017119"/>
              <a:gd name="connsiteY1" fmla="*/ 1081501 h 1302789"/>
              <a:gd name="connsiteX2" fmla="*/ 1079480 w 4017119"/>
              <a:gd name="connsiteY2" fmla="*/ 854727 h 1302789"/>
              <a:gd name="connsiteX3" fmla="*/ 1268464 w 4017119"/>
              <a:gd name="connsiteY3" fmla="*/ 748899 h 1302789"/>
              <a:gd name="connsiteX4" fmla="*/ 1578399 w 4017119"/>
              <a:gd name="connsiteY4" fmla="*/ 718663 h 1302789"/>
              <a:gd name="connsiteX5" fmla="*/ 1805179 w 4017119"/>
              <a:gd name="connsiteY5" fmla="*/ 741341 h 1302789"/>
              <a:gd name="connsiteX6" fmla="*/ 1980555 w 4017119"/>
              <a:gd name="connsiteY6" fmla="*/ 809372 h 1302789"/>
              <a:gd name="connsiteX7" fmla="*/ 2115114 w 4017119"/>
              <a:gd name="connsiteY7" fmla="*/ 1066382 h 1302789"/>
              <a:gd name="connsiteX8" fmla="*/ 2296538 w 4017119"/>
              <a:gd name="connsiteY8" fmla="*/ 1225123 h 1302789"/>
              <a:gd name="connsiteX9" fmla="*/ 2553556 w 4017119"/>
              <a:gd name="connsiteY9" fmla="*/ 1262918 h 1302789"/>
              <a:gd name="connsiteX10" fmla="*/ 2976881 w 4017119"/>
              <a:gd name="connsiteY10" fmla="*/ 1293155 h 1302789"/>
              <a:gd name="connsiteX11" fmla="*/ 3475800 w 4017119"/>
              <a:gd name="connsiteY11" fmla="*/ 1293155 h 1302789"/>
              <a:gd name="connsiteX12" fmla="*/ 3853768 w 4017119"/>
              <a:gd name="connsiteY12" fmla="*/ 1179769 h 1302789"/>
              <a:gd name="connsiteX13" fmla="*/ 4012514 w 4017119"/>
              <a:gd name="connsiteY13" fmla="*/ 801812 h 1302789"/>
              <a:gd name="connsiteX14" fmla="*/ 3952040 w 4017119"/>
              <a:gd name="connsiteY14" fmla="*/ 295353 h 1302789"/>
              <a:gd name="connsiteX15" fmla="*/ 3725259 w 4017119"/>
              <a:gd name="connsiteY15" fmla="*/ 106376 h 1302789"/>
              <a:gd name="connsiteX16" fmla="*/ 3422884 w 4017119"/>
              <a:gd name="connsiteY16" fmla="*/ 30784 h 1302789"/>
              <a:gd name="connsiteX17" fmla="*/ 2969322 w 4017119"/>
              <a:gd name="connsiteY17" fmla="*/ 548 h 1302789"/>
              <a:gd name="connsiteX18" fmla="*/ 2417489 w 4017119"/>
              <a:gd name="connsiteY18" fmla="*/ 53461 h 1302789"/>
              <a:gd name="connsiteX19" fmla="*/ 2243623 w 4017119"/>
              <a:gd name="connsiteY19" fmla="*/ 121494 h 1302789"/>
              <a:gd name="connsiteX20" fmla="*/ 2099995 w 4017119"/>
              <a:gd name="connsiteY20" fmla="*/ 219762 h 1302789"/>
              <a:gd name="connsiteX21" fmla="*/ 1895892 w 4017119"/>
              <a:gd name="connsiteY21" fmla="*/ 408740 h 1302789"/>
              <a:gd name="connsiteX22" fmla="*/ 1744705 w 4017119"/>
              <a:gd name="connsiteY22" fmla="*/ 491889 h 1302789"/>
              <a:gd name="connsiteX23" fmla="*/ 1564790 w 4017119"/>
              <a:gd name="connsiteY23" fmla="*/ 514569 h 1302789"/>
              <a:gd name="connsiteX24" fmla="*/ 1396974 w 4017119"/>
              <a:gd name="connsiteY24" fmla="*/ 514568 h 1302789"/>
              <a:gd name="connsiteX25" fmla="*/ 1170193 w 4017119"/>
              <a:gd name="connsiteY25" fmla="*/ 507008 h 1302789"/>
              <a:gd name="connsiteX26" fmla="*/ 1049243 w 4017119"/>
              <a:gd name="connsiteY26" fmla="*/ 416298 h 1302789"/>
              <a:gd name="connsiteX27" fmla="*/ 913174 w 4017119"/>
              <a:gd name="connsiteY27" fmla="*/ 249998 h 1302789"/>
              <a:gd name="connsiteX28" fmla="*/ 799784 w 4017119"/>
              <a:gd name="connsiteY28" fmla="*/ 151730 h 1302789"/>
              <a:gd name="connsiteX29" fmla="*/ 533090 w 4017119"/>
              <a:gd name="connsiteY29" fmla="*/ 108794 h 1302789"/>
              <a:gd name="connsiteX30" fmla="*/ 240390 w 4017119"/>
              <a:gd name="connsiteY30" fmla="*/ 159289 h 1302789"/>
              <a:gd name="connsiteX31" fmla="*/ 66525 w 4017119"/>
              <a:gd name="connsiteY31" fmla="*/ 265117 h 1302789"/>
              <a:gd name="connsiteX32" fmla="*/ 0 w 4017119"/>
              <a:gd name="connsiteY32" fmla="*/ 590158 h 1302789"/>
              <a:gd name="connsiteX33" fmla="*/ 43847 w 4017119"/>
              <a:gd name="connsiteY33" fmla="*/ 945436 h 1302789"/>
              <a:gd name="connsiteX34" fmla="*/ 217713 w 4017119"/>
              <a:gd name="connsiteY34" fmla="*/ 1141973 h 1302789"/>
              <a:gd name="connsiteX35" fmla="*/ 388553 w 4017119"/>
              <a:gd name="connsiteY35" fmla="*/ 1223613 h 1302789"/>
              <a:gd name="connsiteX36" fmla="*/ 699096 w 4017119"/>
              <a:gd name="connsiteY36" fmla="*/ 1230866 h 1302789"/>
              <a:gd name="connsiteX0" fmla="*/ 699096 w 4017119"/>
              <a:gd name="connsiteY0" fmla="*/ 1230866 h 1302789"/>
              <a:gd name="connsiteX1" fmla="*/ 943413 w 4017119"/>
              <a:gd name="connsiteY1" fmla="*/ 1081501 h 1302789"/>
              <a:gd name="connsiteX2" fmla="*/ 1079480 w 4017119"/>
              <a:gd name="connsiteY2" fmla="*/ 854727 h 1302789"/>
              <a:gd name="connsiteX3" fmla="*/ 1268464 w 4017119"/>
              <a:gd name="connsiteY3" fmla="*/ 748899 h 1302789"/>
              <a:gd name="connsiteX4" fmla="*/ 1578399 w 4017119"/>
              <a:gd name="connsiteY4" fmla="*/ 718663 h 1302789"/>
              <a:gd name="connsiteX5" fmla="*/ 1805179 w 4017119"/>
              <a:gd name="connsiteY5" fmla="*/ 741341 h 1302789"/>
              <a:gd name="connsiteX6" fmla="*/ 1980555 w 4017119"/>
              <a:gd name="connsiteY6" fmla="*/ 809372 h 1302789"/>
              <a:gd name="connsiteX7" fmla="*/ 2115114 w 4017119"/>
              <a:gd name="connsiteY7" fmla="*/ 1066382 h 1302789"/>
              <a:gd name="connsiteX8" fmla="*/ 2296538 w 4017119"/>
              <a:gd name="connsiteY8" fmla="*/ 1225123 h 1302789"/>
              <a:gd name="connsiteX9" fmla="*/ 2553556 w 4017119"/>
              <a:gd name="connsiteY9" fmla="*/ 1262918 h 1302789"/>
              <a:gd name="connsiteX10" fmla="*/ 2976881 w 4017119"/>
              <a:gd name="connsiteY10" fmla="*/ 1293155 h 1302789"/>
              <a:gd name="connsiteX11" fmla="*/ 3475800 w 4017119"/>
              <a:gd name="connsiteY11" fmla="*/ 1293155 h 1302789"/>
              <a:gd name="connsiteX12" fmla="*/ 3853768 w 4017119"/>
              <a:gd name="connsiteY12" fmla="*/ 1179769 h 1302789"/>
              <a:gd name="connsiteX13" fmla="*/ 4012514 w 4017119"/>
              <a:gd name="connsiteY13" fmla="*/ 801812 h 1302789"/>
              <a:gd name="connsiteX14" fmla="*/ 3952040 w 4017119"/>
              <a:gd name="connsiteY14" fmla="*/ 295353 h 1302789"/>
              <a:gd name="connsiteX15" fmla="*/ 3725259 w 4017119"/>
              <a:gd name="connsiteY15" fmla="*/ 106376 h 1302789"/>
              <a:gd name="connsiteX16" fmla="*/ 3422884 w 4017119"/>
              <a:gd name="connsiteY16" fmla="*/ 30784 h 1302789"/>
              <a:gd name="connsiteX17" fmla="*/ 2969322 w 4017119"/>
              <a:gd name="connsiteY17" fmla="*/ 548 h 1302789"/>
              <a:gd name="connsiteX18" fmla="*/ 2417489 w 4017119"/>
              <a:gd name="connsiteY18" fmla="*/ 53461 h 1302789"/>
              <a:gd name="connsiteX19" fmla="*/ 2243623 w 4017119"/>
              <a:gd name="connsiteY19" fmla="*/ 121494 h 1302789"/>
              <a:gd name="connsiteX20" fmla="*/ 2099995 w 4017119"/>
              <a:gd name="connsiteY20" fmla="*/ 219762 h 1302789"/>
              <a:gd name="connsiteX21" fmla="*/ 1895892 w 4017119"/>
              <a:gd name="connsiteY21" fmla="*/ 408740 h 1302789"/>
              <a:gd name="connsiteX22" fmla="*/ 1744705 w 4017119"/>
              <a:gd name="connsiteY22" fmla="*/ 491889 h 1302789"/>
              <a:gd name="connsiteX23" fmla="*/ 1564790 w 4017119"/>
              <a:gd name="connsiteY23" fmla="*/ 514569 h 1302789"/>
              <a:gd name="connsiteX24" fmla="*/ 1396974 w 4017119"/>
              <a:gd name="connsiteY24" fmla="*/ 514568 h 1302789"/>
              <a:gd name="connsiteX25" fmla="*/ 1170193 w 4017119"/>
              <a:gd name="connsiteY25" fmla="*/ 507008 h 1302789"/>
              <a:gd name="connsiteX26" fmla="*/ 1049243 w 4017119"/>
              <a:gd name="connsiteY26" fmla="*/ 416298 h 1302789"/>
              <a:gd name="connsiteX27" fmla="*/ 913174 w 4017119"/>
              <a:gd name="connsiteY27" fmla="*/ 249998 h 1302789"/>
              <a:gd name="connsiteX28" fmla="*/ 799784 w 4017119"/>
              <a:gd name="connsiteY28" fmla="*/ 151730 h 1302789"/>
              <a:gd name="connsiteX29" fmla="*/ 533090 w 4017119"/>
              <a:gd name="connsiteY29" fmla="*/ 108794 h 1302789"/>
              <a:gd name="connsiteX30" fmla="*/ 247949 w 4017119"/>
              <a:gd name="connsiteY30" fmla="*/ 129052 h 1302789"/>
              <a:gd name="connsiteX31" fmla="*/ 66525 w 4017119"/>
              <a:gd name="connsiteY31" fmla="*/ 265117 h 1302789"/>
              <a:gd name="connsiteX32" fmla="*/ 0 w 4017119"/>
              <a:gd name="connsiteY32" fmla="*/ 590158 h 1302789"/>
              <a:gd name="connsiteX33" fmla="*/ 43847 w 4017119"/>
              <a:gd name="connsiteY33" fmla="*/ 945436 h 1302789"/>
              <a:gd name="connsiteX34" fmla="*/ 217713 w 4017119"/>
              <a:gd name="connsiteY34" fmla="*/ 1141973 h 1302789"/>
              <a:gd name="connsiteX35" fmla="*/ 388553 w 4017119"/>
              <a:gd name="connsiteY35" fmla="*/ 1223613 h 1302789"/>
              <a:gd name="connsiteX36" fmla="*/ 699096 w 4017119"/>
              <a:gd name="connsiteY36" fmla="*/ 1230866 h 1302789"/>
              <a:gd name="connsiteX0" fmla="*/ 699096 w 4017119"/>
              <a:gd name="connsiteY0" fmla="*/ 1230866 h 1302789"/>
              <a:gd name="connsiteX1" fmla="*/ 943413 w 4017119"/>
              <a:gd name="connsiteY1" fmla="*/ 1081501 h 1302789"/>
              <a:gd name="connsiteX2" fmla="*/ 1079480 w 4017119"/>
              <a:gd name="connsiteY2" fmla="*/ 854727 h 1302789"/>
              <a:gd name="connsiteX3" fmla="*/ 1268464 w 4017119"/>
              <a:gd name="connsiteY3" fmla="*/ 748899 h 1302789"/>
              <a:gd name="connsiteX4" fmla="*/ 1578399 w 4017119"/>
              <a:gd name="connsiteY4" fmla="*/ 718663 h 1302789"/>
              <a:gd name="connsiteX5" fmla="*/ 1805179 w 4017119"/>
              <a:gd name="connsiteY5" fmla="*/ 741341 h 1302789"/>
              <a:gd name="connsiteX6" fmla="*/ 1980555 w 4017119"/>
              <a:gd name="connsiteY6" fmla="*/ 809372 h 1302789"/>
              <a:gd name="connsiteX7" fmla="*/ 2115114 w 4017119"/>
              <a:gd name="connsiteY7" fmla="*/ 1066382 h 1302789"/>
              <a:gd name="connsiteX8" fmla="*/ 2296538 w 4017119"/>
              <a:gd name="connsiteY8" fmla="*/ 1225123 h 1302789"/>
              <a:gd name="connsiteX9" fmla="*/ 2553556 w 4017119"/>
              <a:gd name="connsiteY9" fmla="*/ 1262918 h 1302789"/>
              <a:gd name="connsiteX10" fmla="*/ 2976881 w 4017119"/>
              <a:gd name="connsiteY10" fmla="*/ 1293155 h 1302789"/>
              <a:gd name="connsiteX11" fmla="*/ 3475800 w 4017119"/>
              <a:gd name="connsiteY11" fmla="*/ 1293155 h 1302789"/>
              <a:gd name="connsiteX12" fmla="*/ 3853768 w 4017119"/>
              <a:gd name="connsiteY12" fmla="*/ 1179769 h 1302789"/>
              <a:gd name="connsiteX13" fmla="*/ 4012514 w 4017119"/>
              <a:gd name="connsiteY13" fmla="*/ 801812 h 1302789"/>
              <a:gd name="connsiteX14" fmla="*/ 3952040 w 4017119"/>
              <a:gd name="connsiteY14" fmla="*/ 295353 h 1302789"/>
              <a:gd name="connsiteX15" fmla="*/ 3725259 w 4017119"/>
              <a:gd name="connsiteY15" fmla="*/ 106376 h 1302789"/>
              <a:gd name="connsiteX16" fmla="*/ 3422884 w 4017119"/>
              <a:gd name="connsiteY16" fmla="*/ 30784 h 1302789"/>
              <a:gd name="connsiteX17" fmla="*/ 2969322 w 4017119"/>
              <a:gd name="connsiteY17" fmla="*/ 548 h 1302789"/>
              <a:gd name="connsiteX18" fmla="*/ 2417489 w 4017119"/>
              <a:gd name="connsiteY18" fmla="*/ 53461 h 1302789"/>
              <a:gd name="connsiteX19" fmla="*/ 2243623 w 4017119"/>
              <a:gd name="connsiteY19" fmla="*/ 121494 h 1302789"/>
              <a:gd name="connsiteX20" fmla="*/ 2099995 w 4017119"/>
              <a:gd name="connsiteY20" fmla="*/ 219762 h 1302789"/>
              <a:gd name="connsiteX21" fmla="*/ 1895892 w 4017119"/>
              <a:gd name="connsiteY21" fmla="*/ 408740 h 1302789"/>
              <a:gd name="connsiteX22" fmla="*/ 1744705 w 4017119"/>
              <a:gd name="connsiteY22" fmla="*/ 491889 h 1302789"/>
              <a:gd name="connsiteX23" fmla="*/ 1564790 w 4017119"/>
              <a:gd name="connsiteY23" fmla="*/ 514569 h 1302789"/>
              <a:gd name="connsiteX24" fmla="*/ 1396974 w 4017119"/>
              <a:gd name="connsiteY24" fmla="*/ 514568 h 1302789"/>
              <a:gd name="connsiteX25" fmla="*/ 1170193 w 4017119"/>
              <a:gd name="connsiteY25" fmla="*/ 507008 h 1302789"/>
              <a:gd name="connsiteX26" fmla="*/ 1049243 w 4017119"/>
              <a:gd name="connsiteY26" fmla="*/ 416298 h 1302789"/>
              <a:gd name="connsiteX27" fmla="*/ 913174 w 4017119"/>
              <a:gd name="connsiteY27" fmla="*/ 249998 h 1302789"/>
              <a:gd name="connsiteX28" fmla="*/ 799784 w 4017119"/>
              <a:gd name="connsiteY28" fmla="*/ 151730 h 1302789"/>
              <a:gd name="connsiteX29" fmla="*/ 533090 w 4017119"/>
              <a:gd name="connsiteY29" fmla="*/ 108794 h 1302789"/>
              <a:gd name="connsiteX30" fmla="*/ 247949 w 4017119"/>
              <a:gd name="connsiteY30" fmla="*/ 129052 h 1302789"/>
              <a:gd name="connsiteX31" fmla="*/ 66525 w 4017119"/>
              <a:gd name="connsiteY31" fmla="*/ 265117 h 1302789"/>
              <a:gd name="connsiteX32" fmla="*/ 0 w 4017119"/>
              <a:gd name="connsiteY32" fmla="*/ 590158 h 1302789"/>
              <a:gd name="connsiteX33" fmla="*/ 21169 w 4017119"/>
              <a:gd name="connsiteY33" fmla="*/ 975672 h 1302789"/>
              <a:gd name="connsiteX34" fmla="*/ 217713 w 4017119"/>
              <a:gd name="connsiteY34" fmla="*/ 1141973 h 1302789"/>
              <a:gd name="connsiteX35" fmla="*/ 388553 w 4017119"/>
              <a:gd name="connsiteY35" fmla="*/ 1223613 h 1302789"/>
              <a:gd name="connsiteX36" fmla="*/ 699096 w 4017119"/>
              <a:gd name="connsiteY36" fmla="*/ 1230866 h 1302789"/>
              <a:gd name="connsiteX0" fmla="*/ 708782 w 4026805"/>
              <a:gd name="connsiteY0" fmla="*/ 1230866 h 1302789"/>
              <a:gd name="connsiteX1" fmla="*/ 953099 w 4026805"/>
              <a:gd name="connsiteY1" fmla="*/ 1081501 h 1302789"/>
              <a:gd name="connsiteX2" fmla="*/ 1089166 w 4026805"/>
              <a:gd name="connsiteY2" fmla="*/ 854727 h 1302789"/>
              <a:gd name="connsiteX3" fmla="*/ 1278150 w 4026805"/>
              <a:gd name="connsiteY3" fmla="*/ 748899 h 1302789"/>
              <a:gd name="connsiteX4" fmla="*/ 1588085 w 4026805"/>
              <a:gd name="connsiteY4" fmla="*/ 718663 h 1302789"/>
              <a:gd name="connsiteX5" fmla="*/ 1814865 w 4026805"/>
              <a:gd name="connsiteY5" fmla="*/ 741341 h 1302789"/>
              <a:gd name="connsiteX6" fmla="*/ 1990241 w 4026805"/>
              <a:gd name="connsiteY6" fmla="*/ 809372 h 1302789"/>
              <a:gd name="connsiteX7" fmla="*/ 2124800 w 4026805"/>
              <a:gd name="connsiteY7" fmla="*/ 1066382 h 1302789"/>
              <a:gd name="connsiteX8" fmla="*/ 2306224 w 4026805"/>
              <a:gd name="connsiteY8" fmla="*/ 1225123 h 1302789"/>
              <a:gd name="connsiteX9" fmla="*/ 2563242 w 4026805"/>
              <a:gd name="connsiteY9" fmla="*/ 1262918 h 1302789"/>
              <a:gd name="connsiteX10" fmla="*/ 2986567 w 4026805"/>
              <a:gd name="connsiteY10" fmla="*/ 1293155 h 1302789"/>
              <a:gd name="connsiteX11" fmla="*/ 3485486 w 4026805"/>
              <a:gd name="connsiteY11" fmla="*/ 1293155 h 1302789"/>
              <a:gd name="connsiteX12" fmla="*/ 3863454 w 4026805"/>
              <a:gd name="connsiteY12" fmla="*/ 1179769 h 1302789"/>
              <a:gd name="connsiteX13" fmla="*/ 4022200 w 4026805"/>
              <a:gd name="connsiteY13" fmla="*/ 801812 h 1302789"/>
              <a:gd name="connsiteX14" fmla="*/ 3961726 w 4026805"/>
              <a:gd name="connsiteY14" fmla="*/ 295353 h 1302789"/>
              <a:gd name="connsiteX15" fmla="*/ 3734945 w 4026805"/>
              <a:gd name="connsiteY15" fmla="*/ 106376 h 1302789"/>
              <a:gd name="connsiteX16" fmla="*/ 3432570 w 4026805"/>
              <a:gd name="connsiteY16" fmla="*/ 30784 h 1302789"/>
              <a:gd name="connsiteX17" fmla="*/ 2979008 w 4026805"/>
              <a:gd name="connsiteY17" fmla="*/ 548 h 1302789"/>
              <a:gd name="connsiteX18" fmla="*/ 2427175 w 4026805"/>
              <a:gd name="connsiteY18" fmla="*/ 53461 h 1302789"/>
              <a:gd name="connsiteX19" fmla="*/ 2253309 w 4026805"/>
              <a:gd name="connsiteY19" fmla="*/ 121494 h 1302789"/>
              <a:gd name="connsiteX20" fmla="*/ 2109681 w 4026805"/>
              <a:gd name="connsiteY20" fmla="*/ 219762 h 1302789"/>
              <a:gd name="connsiteX21" fmla="*/ 1905578 w 4026805"/>
              <a:gd name="connsiteY21" fmla="*/ 408740 h 1302789"/>
              <a:gd name="connsiteX22" fmla="*/ 1754391 w 4026805"/>
              <a:gd name="connsiteY22" fmla="*/ 491889 h 1302789"/>
              <a:gd name="connsiteX23" fmla="*/ 1574476 w 4026805"/>
              <a:gd name="connsiteY23" fmla="*/ 514569 h 1302789"/>
              <a:gd name="connsiteX24" fmla="*/ 1406660 w 4026805"/>
              <a:gd name="connsiteY24" fmla="*/ 514568 h 1302789"/>
              <a:gd name="connsiteX25" fmla="*/ 1179879 w 4026805"/>
              <a:gd name="connsiteY25" fmla="*/ 507008 h 1302789"/>
              <a:gd name="connsiteX26" fmla="*/ 1058929 w 4026805"/>
              <a:gd name="connsiteY26" fmla="*/ 416298 h 1302789"/>
              <a:gd name="connsiteX27" fmla="*/ 922860 w 4026805"/>
              <a:gd name="connsiteY27" fmla="*/ 249998 h 1302789"/>
              <a:gd name="connsiteX28" fmla="*/ 809470 w 4026805"/>
              <a:gd name="connsiteY28" fmla="*/ 151730 h 1302789"/>
              <a:gd name="connsiteX29" fmla="*/ 542776 w 4026805"/>
              <a:gd name="connsiteY29" fmla="*/ 108794 h 1302789"/>
              <a:gd name="connsiteX30" fmla="*/ 257635 w 4026805"/>
              <a:gd name="connsiteY30" fmla="*/ 129052 h 1302789"/>
              <a:gd name="connsiteX31" fmla="*/ 76211 w 4026805"/>
              <a:gd name="connsiteY31" fmla="*/ 265117 h 1302789"/>
              <a:gd name="connsiteX32" fmla="*/ 9686 w 4026805"/>
              <a:gd name="connsiteY32" fmla="*/ 590158 h 1302789"/>
              <a:gd name="connsiteX33" fmla="*/ 15737 w 4026805"/>
              <a:gd name="connsiteY33" fmla="*/ 869845 h 1302789"/>
              <a:gd name="connsiteX34" fmla="*/ 227399 w 4026805"/>
              <a:gd name="connsiteY34" fmla="*/ 1141973 h 1302789"/>
              <a:gd name="connsiteX35" fmla="*/ 398239 w 4026805"/>
              <a:gd name="connsiteY35" fmla="*/ 1223613 h 1302789"/>
              <a:gd name="connsiteX36" fmla="*/ 708782 w 4026805"/>
              <a:gd name="connsiteY36" fmla="*/ 1230866 h 1302789"/>
              <a:gd name="connsiteX0" fmla="*/ 729333 w 4047356"/>
              <a:gd name="connsiteY0" fmla="*/ 1230866 h 1302789"/>
              <a:gd name="connsiteX1" fmla="*/ 973650 w 4047356"/>
              <a:gd name="connsiteY1" fmla="*/ 1081501 h 1302789"/>
              <a:gd name="connsiteX2" fmla="*/ 1109717 w 4047356"/>
              <a:gd name="connsiteY2" fmla="*/ 854727 h 1302789"/>
              <a:gd name="connsiteX3" fmla="*/ 1298701 w 4047356"/>
              <a:gd name="connsiteY3" fmla="*/ 748899 h 1302789"/>
              <a:gd name="connsiteX4" fmla="*/ 1608636 w 4047356"/>
              <a:gd name="connsiteY4" fmla="*/ 718663 h 1302789"/>
              <a:gd name="connsiteX5" fmla="*/ 1835416 w 4047356"/>
              <a:gd name="connsiteY5" fmla="*/ 741341 h 1302789"/>
              <a:gd name="connsiteX6" fmla="*/ 2010792 w 4047356"/>
              <a:gd name="connsiteY6" fmla="*/ 809372 h 1302789"/>
              <a:gd name="connsiteX7" fmla="*/ 2145351 w 4047356"/>
              <a:gd name="connsiteY7" fmla="*/ 1066382 h 1302789"/>
              <a:gd name="connsiteX8" fmla="*/ 2326775 w 4047356"/>
              <a:gd name="connsiteY8" fmla="*/ 1225123 h 1302789"/>
              <a:gd name="connsiteX9" fmla="*/ 2583793 w 4047356"/>
              <a:gd name="connsiteY9" fmla="*/ 1262918 h 1302789"/>
              <a:gd name="connsiteX10" fmla="*/ 3007118 w 4047356"/>
              <a:gd name="connsiteY10" fmla="*/ 1293155 h 1302789"/>
              <a:gd name="connsiteX11" fmla="*/ 3506037 w 4047356"/>
              <a:gd name="connsiteY11" fmla="*/ 1293155 h 1302789"/>
              <a:gd name="connsiteX12" fmla="*/ 3884005 w 4047356"/>
              <a:gd name="connsiteY12" fmla="*/ 1179769 h 1302789"/>
              <a:gd name="connsiteX13" fmla="*/ 4042751 w 4047356"/>
              <a:gd name="connsiteY13" fmla="*/ 801812 h 1302789"/>
              <a:gd name="connsiteX14" fmla="*/ 3982277 w 4047356"/>
              <a:gd name="connsiteY14" fmla="*/ 295353 h 1302789"/>
              <a:gd name="connsiteX15" fmla="*/ 3755496 w 4047356"/>
              <a:gd name="connsiteY15" fmla="*/ 106376 h 1302789"/>
              <a:gd name="connsiteX16" fmla="*/ 3453121 w 4047356"/>
              <a:gd name="connsiteY16" fmla="*/ 30784 h 1302789"/>
              <a:gd name="connsiteX17" fmla="*/ 2999559 w 4047356"/>
              <a:gd name="connsiteY17" fmla="*/ 548 h 1302789"/>
              <a:gd name="connsiteX18" fmla="*/ 2447726 w 4047356"/>
              <a:gd name="connsiteY18" fmla="*/ 53461 h 1302789"/>
              <a:gd name="connsiteX19" fmla="*/ 2273860 w 4047356"/>
              <a:gd name="connsiteY19" fmla="*/ 121494 h 1302789"/>
              <a:gd name="connsiteX20" fmla="*/ 2130232 w 4047356"/>
              <a:gd name="connsiteY20" fmla="*/ 219762 h 1302789"/>
              <a:gd name="connsiteX21" fmla="*/ 1926129 w 4047356"/>
              <a:gd name="connsiteY21" fmla="*/ 408740 h 1302789"/>
              <a:gd name="connsiteX22" fmla="*/ 1774942 w 4047356"/>
              <a:gd name="connsiteY22" fmla="*/ 491889 h 1302789"/>
              <a:gd name="connsiteX23" fmla="*/ 1595027 w 4047356"/>
              <a:gd name="connsiteY23" fmla="*/ 514569 h 1302789"/>
              <a:gd name="connsiteX24" fmla="*/ 1427211 w 4047356"/>
              <a:gd name="connsiteY24" fmla="*/ 514568 h 1302789"/>
              <a:gd name="connsiteX25" fmla="*/ 1200430 w 4047356"/>
              <a:gd name="connsiteY25" fmla="*/ 507008 h 1302789"/>
              <a:gd name="connsiteX26" fmla="*/ 1079480 w 4047356"/>
              <a:gd name="connsiteY26" fmla="*/ 416298 h 1302789"/>
              <a:gd name="connsiteX27" fmla="*/ 943411 w 4047356"/>
              <a:gd name="connsiteY27" fmla="*/ 249998 h 1302789"/>
              <a:gd name="connsiteX28" fmla="*/ 830021 w 4047356"/>
              <a:gd name="connsiteY28" fmla="*/ 151730 h 1302789"/>
              <a:gd name="connsiteX29" fmla="*/ 563327 w 4047356"/>
              <a:gd name="connsiteY29" fmla="*/ 108794 h 1302789"/>
              <a:gd name="connsiteX30" fmla="*/ 278186 w 4047356"/>
              <a:gd name="connsiteY30" fmla="*/ 129052 h 1302789"/>
              <a:gd name="connsiteX31" fmla="*/ 96762 w 4047356"/>
              <a:gd name="connsiteY31" fmla="*/ 265117 h 1302789"/>
              <a:gd name="connsiteX32" fmla="*/ 0 w 4047356"/>
              <a:gd name="connsiteY32" fmla="*/ 544803 h 1302789"/>
              <a:gd name="connsiteX33" fmla="*/ 36288 w 4047356"/>
              <a:gd name="connsiteY33" fmla="*/ 869845 h 1302789"/>
              <a:gd name="connsiteX34" fmla="*/ 247950 w 4047356"/>
              <a:gd name="connsiteY34" fmla="*/ 1141973 h 1302789"/>
              <a:gd name="connsiteX35" fmla="*/ 418790 w 4047356"/>
              <a:gd name="connsiteY35" fmla="*/ 1223613 h 1302789"/>
              <a:gd name="connsiteX36" fmla="*/ 729333 w 4047356"/>
              <a:gd name="connsiteY36" fmla="*/ 1230866 h 1302789"/>
              <a:gd name="connsiteX0" fmla="*/ 729333 w 4047356"/>
              <a:gd name="connsiteY0" fmla="*/ 1230866 h 1302789"/>
              <a:gd name="connsiteX1" fmla="*/ 973650 w 4047356"/>
              <a:gd name="connsiteY1" fmla="*/ 1081501 h 1302789"/>
              <a:gd name="connsiteX2" fmla="*/ 1109717 w 4047356"/>
              <a:gd name="connsiteY2" fmla="*/ 854727 h 1302789"/>
              <a:gd name="connsiteX3" fmla="*/ 1298701 w 4047356"/>
              <a:gd name="connsiteY3" fmla="*/ 748899 h 1302789"/>
              <a:gd name="connsiteX4" fmla="*/ 1608636 w 4047356"/>
              <a:gd name="connsiteY4" fmla="*/ 718663 h 1302789"/>
              <a:gd name="connsiteX5" fmla="*/ 1835416 w 4047356"/>
              <a:gd name="connsiteY5" fmla="*/ 741341 h 1302789"/>
              <a:gd name="connsiteX6" fmla="*/ 1995673 w 4047356"/>
              <a:gd name="connsiteY6" fmla="*/ 854727 h 1302789"/>
              <a:gd name="connsiteX7" fmla="*/ 2145351 w 4047356"/>
              <a:gd name="connsiteY7" fmla="*/ 1066382 h 1302789"/>
              <a:gd name="connsiteX8" fmla="*/ 2326775 w 4047356"/>
              <a:gd name="connsiteY8" fmla="*/ 1225123 h 1302789"/>
              <a:gd name="connsiteX9" fmla="*/ 2583793 w 4047356"/>
              <a:gd name="connsiteY9" fmla="*/ 1262918 h 1302789"/>
              <a:gd name="connsiteX10" fmla="*/ 3007118 w 4047356"/>
              <a:gd name="connsiteY10" fmla="*/ 1293155 h 1302789"/>
              <a:gd name="connsiteX11" fmla="*/ 3506037 w 4047356"/>
              <a:gd name="connsiteY11" fmla="*/ 1293155 h 1302789"/>
              <a:gd name="connsiteX12" fmla="*/ 3884005 w 4047356"/>
              <a:gd name="connsiteY12" fmla="*/ 1179769 h 1302789"/>
              <a:gd name="connsiteX13" fmla="*/ 4042751 w 4047356"/>
              <a:gd name="connsiteY13" fmla="*/ 801812 h 1302789"/>
              <a:gd name="connsiteX14" fmla="*/ 3982277 w 4047356"/>
              <a:gd name="connsiteY14" fmla="*/ 295353 h 1302789"/>
              <a:gd name="connsiteX15" fmla="*/ 3755496 w 4047356"/>
              <a:gd name="connsiteY15" fmla="*/ 106376 h 1302789"/>
              <a:gd name="connsiteX16" fmla="*/ 3453121 w 4047356"/>
              <a:gd name="connsiteY16" fmla="*/ 30784 h 1302789"/>
              <a:gd name="connsiteX17" fmla="*/ 2999559 w 4047356"/>
              <a:gd name="connsiteY17" fmla="*/ 548 h 1302789"/>
              <a:gd name="connsiteX18" fmla="*/ 2447726 w 4047356"/>
              <a:gd name="connsiteY18" fmla="*/ 53461 h 1302789"/>
              <a:gd name="connsiteX19" fmla="*/ 2273860 w 4047356"/>
              <a:gd name="connsiteY19" fmla="*/ 121494 h 1302789"/>
              <a:gd name="connsiteX20" fmla="*/ 2130232 w 4047356"/>
              <a:gd name="connsiteY20" fmla="*/ 219762 h 1302789"/>
              <a:gd name="connsiteX21" fmla="*/ 1926129 w 4047356"/>
              <a:gd name="connsiteY21" fmla="*/ 408740 h 1302789"/>
              <a:gd name="connsiteX22" fmla="*/ 1774942 w 4047356"/>
              <a:gd name="connsiteY22" fmla="*/ 491889 h 1302789"/>
              <a:gd name="connsiteX23" fmla="*/ 1595027 w 4047356"/>
              <a:gd name="connsiteY23" fmla="*/ 514569 h 1302789"/>
              <a:gd name="connsiteX24" fmla="*/ 1427211 w 4047356"/>
              <a:gd name="connsiteY24" fmla="*/ 514568 h 1302789"/>
              <a:gd name="connsiteX25" fmla="*/ 1200430 w 4047356"/>
              <a:gd name="connsiteY25" fmla="*/ 507008 h 1302789"/>
              <a:gd name="connsiteX26" fmla="*/ 1079480 w 4047356"/>
              <a:gd name="connsiteY26" fmla="*/ 416298 h 1302789"/>
              <a:gd name="connsiteX27" fmla="*/ 943411 w 4047356"/>
              <a:gd name="connsiteY27" fmla="*/ 249998 h 1302789"/>
              <a:gd name="connsiteX28" fmla="*/ 830021 w 4047356"/>
              <a:gd name="connsiteY28" fmla="*/ 151730 h 1302789"/>
              <a:gd name="connsiteX29" fmla="*/ 563327 w 4047356"/>
              <a:gd name="connsiteY29" fmla="*/ 108794 h 1302789"/>
              <a:gd name="connsiteX30" fmla="*/ 278186 w 4047356"/>
              <a:gd name="connsiteY30" fmla="*/ 129052 h 1302789"/>
              <a:gd name="connsiteX31" fmla="*/ 96762 w 4047356"/>
              <a:gd name="connsiteY31" fmla="*/ 265117 h 1302789"/>
              <a:gd name="connsiteX32" fmla="*/ 0 w 4047356"/>
              <a:gd name="connsiteY32" fmla="*/ 544803 h 1302789"/>
              <a:gd name="connsiteX33" fmla="*/ 36288 w 4047356"/>
              <a:gd name="connsiteY33" fmla="*/ 869845 h 1302789"/>
              <a:gd name="connsiteX34" fmla="*/ 247950 w 4047356"/>
              <a:gd name="connsiteY34" fmla="*/ 1141973 h 1302789"/>
              <a:gd name="connsiteX35" fmla="*/ 418790 w 4047356"/>
              <a:gd name="connsiteY35" fmla="*/ 1223613 h 1302789"/>
              <a:gd name="connsiteX36" fmla="*/ 729333 w 4047356"/>
              <a:gd name="connsiteY36" fmla="*/ 1230866 h 1302789"/>
              <a:gd name="connsiteX0" fmla="*/ 729333 w 4047356"/>
              <a:gd name="connsiteY0" fmla="*/ 1230866 h 1302789"/>
              <a:gd name="connsiteX1" fmla="*/ 973650 w 4047356"/>
              <a:gd name="connsiteY1" fmla="*/ 1081501 h 1302789"/>
              <a:gd name="connsiteX2" fmla="*/ 1109717 w 4047356"/>
              <a:gd name="connsiteY2" fmla="*/ 854727 h 1302789"/>
              <a:gd name="connsiteX3" fmla="*/ 1298701 w 4047356"/>
              <a:gd name="connsiteY3" fmla="*/ 748899 h 1302789"/>
              <a:gd name="connsiteX4" fmla="*/ 1608636 w 4047356"/>
              <a:gd name="connsiteY4" fmla="*/ 718663 h 1302789"/>
              <a:gd name="connsiteX5" fmla="*/ 1835416 w 4047356"/>
              <a:gd name="connsiteY5" fmla="*/ 741341 h 1302789"/>
              <a:gd name="connsiteX6" fmla="*/ 1995673 w 4047356"/>
              <a:gd name="connsiteY6" fmla="*/ 854727 h 1302789"/>
              <a:gd name="connsiteX7" fmla="*/ 2122672 w 4047356"/>
              <a:gd name="connsiteY7" fmla="*/ 1089059 h 1302789"/>
              <a:gd name="connsiteX8" fmla="*/ 2326775 w 4047356"/>
              <a:gd name="connsiteY8" fmla="*/ 1225123 h 1302789"/>
              <a:gd name="connsiteX9" fmla="*/ 2583793 w 4047356"/>
              <a:gd name="connsiteY9" fmla="*/ 1262918 h 1302789"/>
              <a:gd name="connsiteX10" fmla="*/ 3007118 w 4047356"/>
              <a:gd name="connsiteY10" fmla="*/ 1293155 h 1302789"/>
              <a:gd name="connsiteX11" fmla="*/ 3506037 w 4047356"/>
              <a:gd name="connsiteY11" fmla="*/ 1293155 h 1302789"/>
              <a:gd name="connsiteX12" fmla="*/ 3884005 w 4047356"/>
              <a:gd name="connsiteY12" fmla="*/ 1179769 h 1302789"/>
              <a:gd name="connsiteX13" fmla="*/ 4042751 w 4047356"/>
              <a:gd name="connsiteY13" fmla="*/ 801812 h 1302789"/>
              <a:gd name="connsiteX14" fmla="*/ 3982277 w 4047356"/>
              <a:gd name="connsiteY14" fmla="*/ 295353 h 1302789"/>
              <a:gd name="connsiteX15" fmla="*/ 3755496 w 4047356"/>
              <a:gd name="connsiteY15" fmla="*/ 106376 h 1302789"/>
              <a:gd name="connsiteX16" fmla="*/ 3453121 w 4047356"/>
              <a:gd name="connsiteY16" fmla="*/ 30784 h 1302789"/>
              <a:gd name="connsiteX17" fmla="*/ 2999559 w 4047356"/>
              <a:gd name="connsiteY17" fmla="*/ 548 h 1302789"/>
              <a:gd name="connsiteX18" fmla="*/ 2447726 w 4047356"/>
              <a:gd name="connsiteY18" fmla="*/ 53461 h 1302789"/>
              <a:gd name="connsiteX19" fmla="*/ 2273860 w 4047356"/>
              <a:gd name="connsiteY19" fmla="*/ 121494 h 1302789"/>
              <a:gd name="connsiteX20" fmla="*/ 2130232 w 4047356"/>
              <a:gd name="connsiteY20" fmla="*/ 219762 h 1302789"/>
              <a:gd name="connsiteX21" fmla="*/ 1926129 w 4047356"/>
              <a:gd name="connsiteY21" fmla="*/ 408740 h 1302789"/>
              <a:gd name="connsiteX22" fmla="*/ 1774942 w 4047356"/>
              <a:gd name="connsiteY22" fmla="*/ 491889 h 1302789"/>
              <a:gd name="connsiteX23" fmla="*/ 1595027 w 4047356"/>
              <a:gd name="connsiteY23" fmla="*/ 514569 h 1302789"/>
              <a:gd name="connsiteX24" fmla="*/ 1427211 w 4047356"/>
              <a:gd name="connsiteY24" fmla="*/ 514568 h 1302789"/>
              <a:gd name="connsiteX25" fmla="*/ 1200430 w 4047356"/>
              <a:gd name="connsiteY25" fmla="*/ 507008 h 1302789"/>
              <a:gd name="connsiteX26" fmla="*/ 1079480 w 4047356"/>
              <a:gd name="connsiteY26" fmla="*/ 416298 h 1302789"/>
              <a:gd name="connsiteX27" fmla="*/ 943411 w 4047356"/>
              <a:gd name="connsiteY27" fmla="*/ 249998 h 1302789"/>
              <a:gd name="connsiteX28" fmla="*/ 830021 w 4047356"/>
              <a:gd name="connsiteY28" fmla="*/ 151730 h 1302789"/>
              <a:gd name="connsiteX29" fmla="*/ 563327 w 4047356"/>
              <a:gd name="connsiteY29" fmla="*/ 108794 h 1302789"/>
              <a:gd name="connsiteX30" fmla="*/ 278186 w 4047356"/>
              <a:gd name="connsiteY30" fmla="*/ 129052 h 1302789"/>
              <a:gd name="connsiteX31" fmla="*/ 96762 w 4047356"/>
              <a:gd name="connsiteY31" fmla="*/ 265117 h 1302789"/>
              <a:gd name="connsiteX32" fmla="*/ 0 w 4047356"/>
              <a:gd name="connsiteY32" fmla="*/ 544803 h 1302789"/>
              <a:gd name="connsiteX33" fmla="*/ 36288 w 4047356"/>
              <a:gd name="connsiteY33" fmla="*/ 869845 h 1302789"/>
              <a:gd name="connsiteX34" fmla="*/ 247950 w 4047356"/>
              <a:gd name="connsiteY34" fmla="*/ 1141973 h 1302789"/>
              <a:gd name="connsiteX35" fmla="*/ 418790 w 4047356"/>
              <a:gd name="connsiteY35" fmla="*/ 1223613 h 1302789"/>
              <a:gd name="connsiteX36" fmla="*/ 729333 w 4047356"/>
              <a:gd name="connsiteY36" fmla="*/ 1230866 h 1302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047356" h="1302789">
                <a:moveTo>
                  <a:pt x="729333" y="1230866"/>
                </a:moveTo>
                <a:cubicBezTo>
                  <a:pt x="821810" y="1207181"/>
                  <a:pt x="910253" y="1144191"/>
                  <a:pt x="973650" y="1081501"/>
                </a:cubicBezTo>
                <a:cubicBezTo>
                  <a:pt x="1037047" y="1018811"/>
                  <a:pt x="1055542" y="910161"/>
                  <a:pt x="1109717" y="854727"/>
                </a:cubicBezTo>
                <a:cubicBezTo>
                  <a:pt x="1163892" y="799293"/>
                  <a:pt x="1215548" y="771576"/>
                  <a:pt x="1298701" y="748899"/>
                </a:cubicBezTo>
                <a:cubicBezTo>
                  <a:pt x="1381854" y="726222"/>
                  <a:pt x="1519184" y="719923"/>
                  <a:pt x="1608636" y="718663"/>
                </a:cubicBezTo>
                <a:cubicBezTo>
                  <a:pt x="1698088" y="717403"/>
                  <a:pt x="1770910" y="718664"/>
                  <a:pt x="1835416" y="741341"/>
                </a:cubicBezTo>
                <a:cubicBezTo>
                  <a:pt x="1899922" y="764018"/>
                  <a:pt x="1947797" y="796774"/>
                  <a:pt x="1995673" y="854727"/>
                </a:cubicBezTo>
                <a:cubicBezTo>
                  <a:pt x="2043549" y="912680"/>
                  <a:pt x="2067488" y="1027326"/>
                  <a:pt x="2122672" y="1089059"/>
                </a:cubicBezTo>
                <a:cubicBezTo>
                  <a:pt x="2177856" y="1150792"/>
                  <a:pt x="2249922" y="1196147"/>
                  <a:pt x="2326775" y="1225123"/>
                </a:cubicBezTo>
                <a:cubicBezTo>
                  <a:pt x="2403628" y="1254099"/>
                  <a:pt x="2477962" y="1259138"/>
                  <a:pt x="2583793" y="1262918"/>
                </a:cubicBezTo>
                <a:cubicBezTo>
                  <a:pt x="2689624" y="1266698"/>
                  <a:pt x="2853411" y="1288116"/>
                  <a:pt x="3007118" y="1293155"/>
                </a:cubicBezTo>
                <a:cubicBezTo>
                  <a:pt x="3160825" y="1298194"/>
                  <a:pt x="3359889" y="1312053"/>
                  <a:pt x="3506037" y="1293155"/>
                </a:cubicBezTo>
                <a:cubicBezTo>
                  <a:pt x="3652185" y="1274257"/>
                  <a:pt x="3794553" y="1261659"/>
                  <a:pt x="3884005" y="1179769"/>
                </a:cubicBezTo>
                <a:cubicBezTo>
                  <a:pt x="3973457" y="1097879"/>
                  <a:pt x="4026372" y="949215"/>
                  <a:pt x="4042751" y="801812"/>
                </a:cubicBezTo>
                <a:cubicBezTo>
                  <a:pt x="4059130" y="654409"/>
                  <a:pt x="4030153" y="411259"/>
                  <a:pt x="3982277" y="295353"/>
                </a:cubicBezTo>
                <a:cubicBezTo>
                  <a:pt x="3934401" y="179447"/>
                  <a:pt x="3843689" y="150471"/>
                  <a:pt x="3755496" y="106376"/>
                </a:cubicBezTo>
                <a:cubicBezTo>
                  <a:pt x="3667303" y="62281"/>
                  <a:pt x="3579111" y="48422"/>
                  <a:pt x="3453121" y="30784"/>
                </a:cubicBezTo>
                <a:cubicBezTo>
                  <a:pt x="3327132" y="13146"/>
                  <a:pt x="3167125" y="-3231"/>
                  <a:pt x="2999559" y="548"/>
                </a:cubicBezTo>
                <a:cubicBezTo>
                  <a:pt x="2831993" y="4327"/>
                  <a:pt x="2568676" y="33303"/>
                  <a:pt x="2447726" y="53461"/>
                </a:cubicBezTo>
                <a:cubicBezTo>
                  <a:pt x="2326776" y="73619"/>
                  <a:pt x="2326776" y="93777"/>
                  <a:pt x="2273860" y="121494"/>
                </a:cubicBezTo>
                <a:cubicBezTo>
                  <a:pt x="2220944" y="149211"/>
                  <a:pt x="2188187" y="171888"/>
                  <a:pt x="2130232" y="219762"/>
                </a:cubicBezTo>
                <a:cubicBezTo>
                  <a:pt x="2072277" y="267636"/>
                  <a:pt x="1985344" y="363386"/>
                  <a:pt x="1926129" y="408740"/>
                </a:cubicBezTo>
                <a:cubicBezTo>
                  <a:pt x="1866914" y="454094"/>
                  <a:pt x="1830126" y="474251"/>
                  <a:pt x="1774942" y="491889"/>
                </a:cubicBezTo>
                <a:cubicBezTo>
                  <a:pt x="1719758" y="509527"/>
                  <a:pt x="1636603" y="508270"/>
                  <a:pt x="1595027" y="514569"/>
                </a:cubicBezTo>
                <a:cubicBezTo>
                  <a:pt x="1553451" y="520868"/>
                  <a:pt x="1492977" y="515828"/>
                  <a:pt x="1427211" y="514568"/>
                </a:cubicBezTo>
                <a:cubicBezTo>
                  <a:pt x="1361445" y="513308"/>
                  <a:pt x="1258385" y="523386"/>
                  <a:pt x="1200430" y="507008"/>
                </a:cubicBezTo>
                <a:cubicBezTo>
                  <a:pt x="1142475" y="490630"/>
                  <a:pt x="1122316" y="459133"/>
                  <a:pt x="1079480" y="416298"/>
                </a:cubicBezTo>
                <a:cubicBezTo>
                  <a:pt x="1036644" y="373463"/>
                  <a:pt x="984987" y="294093"/>
                  <a:pt x="943411" y="249998"/>
                </a:cubicBezTo>
                <a:cubicBezTo>
                  <a:pt x="901835" y="205903"/>
                  <a:pt x="893368" y="175264"/>
                  <a:pt x="830021" y="151730"/>
                </a:cubicBezTo>
                <a:cubicBezTo>
                  <a:pt x="766674" y="128196"/>
                  <a:pt x="655299" y="112574"/>
                  <a:pt x="563327" y="108794"/>
                </a:cubicBezTo>
                <a:cubicBezTo>
                  <a:pt x="471355" y="105014"/>
                  <a:pt x="355947" y="102998"/>
                  <a:pt x="278186" y="129052"/>
                </a:cubicBezTo>
                <a:cubicBezTo>
                  <a:pt x="200425" y="155106"/>
                  <a:pt x="143126" y="195825"/>
                  <a:pt x="96762" y="265117"/>
                </a:cubicBezTo>
                <a:cubicBezTo>
                  <a:pt x="50398" y="334409"/>
                  <a:pt x="7559" y="441495"/>
                  <a:pt x="0" y="544803"/>
                </a:cubicBezTo>
                <a:cubicBezTo>
                  <a:pt x="8819" y="595197"/>
                  <a:pt x="-5037" y="770317"/>
                  <a:pt x="36288" y="869845"/>
                </a:cubicBezTo>
                <a:cubicBezTo>
                  <a:pt x="77613" y="969373"/>
                  <a:pt x="190499" y="1095610"/>
                  <a:pt x="247950" y="1141973"/>
                </a:cubicBezTo>
                <a:cubicBezTo>
                  <a:pt x="305401" y="1188336"/>
                  <a:pt x="362095" y="1211015"/>
                  <a:pt x="418790" y="1223613"/>
                </a:cubicBezTo>
                <a:cubicBezTo>
                  <a:pt x="475485" y="1236212"/>
                  <a:pt x="636856" y="1254551"/>
                  <a:pt x="729333" y="1230866"/>
                </a:cubicBezTo>
                <a:close/>
              </a:path>
            </a:pathLst>
          </a:custGeom>
          <a:noFill/>
          <a:ln w="127000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23922" y="2109986"/>
            <a:ext cx="1525417" cy="71712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YARN RM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9" name="Straight Arrow Connector 48"/>
          <p:cNvCxnSpPr/>
          <p:nvPr/>
        </p:nvCxnSpPr>
        <p:spPr>
          <a:xfrm flipH="1">
            <a:off x="2093150" y="1988045"/>
            <a:ext cx="3106150" cy="362837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2101172" y="2563755"/>
            <a:ext cx="5008741" cy="0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non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4188213" y="2541276"/>
            <a:ext cx="0" cy="447813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6124624" y="2541276"/>
            <a:ext cx="0" cy="447813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7081212" y="2541276"/>
            <a:ext cx="0" cy="447813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4222750" y="4835967"/>
            <a:ext cx="728636" cy="1173524"/>
          </a:xfrm>
          <a:prstGeom prst="straightConnector1">
            <a:avLst/>
          </a:prstGeom>
          <a:ln w="76200" cmpd="sng">
            <a:solidFill>
              <a:srgbClr val="FF0000"/>
            </a:solidFill>
            <a:tailEnd type="triangle" w="med" len="lg"/>
          </a:ln>
          <a:effectLst>
            <a:glow rad="101600">
              <a:schemeClr val="tx1">
                <a:alpha val="75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5918448" y="4835967"/>
            <a:ext cx="221294" cy="1211319"/>
          </a:xfrm>
          <a:prstGeom prst="straightConnector1">
            <a:avLst/>
          </a:prstGeom>
          <a:ln w="76200" cmpd="sng">
            <a:solidFill>
              <a:srgbClr val="FF0000"/>
            </a:solidFill>
            <a:tailEnd type="triangle" w="med" len="lg"/>
          </a:ln>
          <a:effectLst>
            <a:glow rad="101600">
              <a:schemeClr val="tx1">
                <a:alpha val="75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6139742" y="4835967"/>
            <a:ext cx="941470" cy="1211318"/>
          </a:xfrm>
          <a:prstGeom prst="straightConnector1">
            <a:avLst/>
          </a:prstGeom>
          <a:ln w="76200" cmpd="sng">
            <a:solidFill>
              <a:srgbClr val="FF0000"/>
            </a:solidFill>
            <a:tailEnd type="triangle" w="med" len="lg"/>
          </a:ln>
          <a:effectLst>
            <a:glow rad="101600">
              <a:schemeClr val="tx1">
                <a:alpha val="75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5150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Models </a:t>
            </a:r>
            <a:r>
              <a:rPr lang="en-US" b="1" i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in-Memory</a:t>
            </a:r>
            <a:endParaRPr lang="en-US" b="1" i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575651" y="1248438"/>
            <a:ext cx="20138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Hadoop Gateway Node</a:t>
            </a:r>
            <a:endParaRPr lang="en-US" sz="1400" dirty="0"/>
          </a:p>
        </p:txBody>
      </p:sp>
      <p:sp>
        <p:nvSpPr>
          <p:cNvPr id="22" name="Rounded Rectangle 21"/>
          <p:cNvSpPr/>
          <p:nvPr/>
        </p:nvSpPr>
        <p:spPr>
          <a:xfrm>
            <a:off x="155514" y="1831680"/>
            <a:ext cx="8821093" cy="489024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5247427" y="1571333"/>
            <a:ext cx="2799250" cy="47301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h</a:t>
            </a:r>
            <a:r>
              <a:rPr lang="en-US" dirty="0" err="1" smtClean="0">
                <a:solidFill>
                  <a:schemeClr val="tx1"/>
                </a:solidFill>
              </a:rPr>
              <a:t>adoop</a:t>
            </a:r>
            <a:r>
              <a:rPr lang="en-US" dirty="0" smtClean="0">
                <a:solidFill>
                  <a:schemeClr val="tx1"/>
                </a:solidFill>
              </a:rPr>
              <a:t> jar h2odriver.jar </a:t>
            </a:r>
            <a:r>
              <a:rPr lang="en-US" dirty="0" smtClean="0">
                <a:solidFill>
                  <a:srgbClr val="000000"/>
                </a:solidFill>
              </a:rPr>
              <a:t>…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75109" y="1462348"/>
            <a:ext cx="1637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Hadoop Cluster</a:t>
            </a:r>
            <a:endParaRPr lang="en-US" dirty="0"/>
          </a:p>
        </p:txBody>
      </p:sp>
      <p:sp>
        <p:nvSpPr>
          <p:cNvPr id="33" name="Rounded Rectangle 32"/>
          <p:cNvSpPr/>
          <p:nvPr/>
        </p:nvSpPr>
        <p:spPr>
          <a:xfrm>
            <a:off x="3772125" y="2827106"/>
            <a:ext cx="840486" cy="2284069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5699593" y="2827106"/>
            <a:ext cx="840486" cy="2284069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/>
          <p:cNvSpPr/>
          <p:nvPr/>
        </p:nvSpPr>
        <p:spPr>
          <a:xfrm>
            <a:off x="6674738" y="2827106"/>
            <a:ext cx="840486" cy="2284069"/>
          </a:xfrm>
          <a:prstGeom prst="roundRect">
            <a:avLst/>
          </a:prstGeom>
          <a:solidFill>
            <a:srgbClr val="FFFF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3835400" y="4235809"/>
            <a:ext cx="722899" cy="740791"/>
          </a:xfrm>
          <a:prstGeom prst="ellipse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H</a:t>
            </a:r>
            <a:r>
              <a:rPr lang="en-US" sz="1600" baseline="-25000" dirty="0" smtClean="0"/>
              <a:t>2</a:t>
            </a:r>
            <a:r>
              <a:rPr lang="en-US" sz="1600" dirty="0" smtClean="0"/>
              <a:t>O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96108" y="4352031"/>
            <a:ext cx="15274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H2O Mappers</a:t>
            </a:r>
          </a:p>
          <a:p>
            <a:pPr algn="ctr"/>
            <a:r>
              <a:rPr lang="en-US" sz="1400" dirty="0" smtClean="0"/>
              <a:t>(YARN Containers)</a:t>
            </a:r>
            <a:endParaRPr lang="en-US" sz="1400" dirty="0"/>
          </a:p>
        </p:txBody>
      </p:sp>
      <p:sp>
        <p:nvSpPr>
          <p:cNvPr id="41" name="TextBox 40"/>
          <p:cNvSpPr txBox="1"/>
          <p:nvPr/>
        </p:nvSpPr>
        <p:spPr>
          <a:xfrm>
            <a:off x="7276778" y="2480803"/>
            <a:ext cx="14996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YARN Worker Nodes</a:t>
            </a:r>
            <a:endParaRPr lang="en-US" sz="1200" dirty="0"/>
          </a:p>
        </p:txBody>
      </p:sp>
      <p:sp>
        <p:nvSpPr>
          <p:cNvPr id="43" name="Oval 42"/>
          <p:cNvSpPr/>
          <p:nvPr/>
        </p:nvSpPr>
        <p:spPr>
          <a:xfrm>
            <a:off x="3835400" y="3034444"/>
            <a:ext cx="722899" cy="740791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NM</a:t>
            </a:r>
          </a:p>
        </p:txBody>
      </p:sp>
      <p:sp>
        <p:nvSpPr>
          <p:cNvPr id="45" name="Oval 44"/>
          <p:cNvSpPr/>
          <p:nvPr/>
        </p:nvSpPr>
        <p:spPr>
          <a:xfrm>
            <a:off x="5761567" y="3034444"/>
            <a:ext cx="722899" cy="740791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NM</a:t>
            </a:r>
          </a:p>
        </p:txBody>
      </p:sp>
      <p:sp>
        <p:nvSpPr>
          <p:cNvPr id="46" name="Oval 45"/>
          <p:cNvSpPr/>
          <p:nvPr/>
        </p:nvSpPr>
        <p:spPr>
          <a:xfrm>
            <a:off x="6735234" y="3034444"/>
            <a:ext cx="722899" cy="740791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NM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80465" y="3158008"/>
            <a:ext cx="13299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YARN Node</a:t>
            </a:r>
          </a:p>
          <a:p>
            <a:pPr algn="ctr"/>
            <a:r>
              <a:rPr lang="en-US" sz="1400" dirty="0" smtClean="0"/>
              <a:t>Managers (NM)</a:t>
            </a:r>
            <a:endParaRPr lang="en-US" sz="1400" dirty="0"/>
          </a:p>
        </p:txBody>
      </p:sp>
      <p:cxnSp>
        <p:nvCxnSpPr>
          <p:cNvPr id="68" name="Straight Arrow Connector 67"/>
          <p:cNvCxnSpPr/>
          <p:nvPr/>
        </p:nvCxnSpPr>
        <p:spPr>
          <a:xfrm>
            <a:off x="4188213" y="3825875"/>
            <a:ext cx="0" cy="364580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Oval 68"/>
          <p:cNvSpPr/>
          <p:nvPr/>
        </p:nvSpPr>
        <p:spPr>
          <a:xfrm>
            <a:off x="5767630" y="4235809"/>
            <a:ext cx="722899" cy="740791"/>
          </a:xfrm>
          <a:prstGeom prst="ellipse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H</a:t>
            </a:r>
            <a:r>
              <a:rPr lang="en-US" sz="1600" baseline="-25000" dirty="0" smtClean="0"/>
              <a:t>2</a:t>
            </a:r>
            <a:r>
              <a:rPr lang="en-US" sz="1600" dirty="0" smtClean="0"/>
              <a:t>O</a:t>
            </a:r>
          </a:p>
        </p:txBody>
      </p:sp>
      <p:sp>
        <p:nvSpPr>
          <p:cNvPr id="71" name="Oval 70"/>
          <p:cNvSpPr/>
          <p:nvPr/>
        </p:nvSpPr>
        <p:spPr>
          <a:xfrm>
            <a:off x="6735234" y="4235809"/>
            <a:ext cx="722899" cy="740791"/>
          </a:xfrm>
          <a:prstGeom prst="ellipse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H</a:t>
            </a:r>
            <a:r>
              <a:rPr lang="en-US" sz="1600" baseline="-25000" dirty="0" smtClean="0"/>
              <a:t>2</a:t>
            </a:r>
            <a:r>
              <a:rPr lang="en-US" sz="1600" dirty="0" smtClean="0"/>
              <a:t>O</a:t>
            </a:r>
          </a:p>
        </p:txBody>
      </p:sp>
      <p:cxnSp>
        <p:nvCxnSpPr>
          <p:cNvPr id="80" name="Straight Arrow Connector 79"/>
          <p:cNvCxnSpPr/>
          <p:nvPr/>
        </p:nvCxnSpPr>
        <p:spPr>
          <a:xfrm>
            <a:off x="6124624" y="3825875"/>
            <a:ext cx="0" cy="364580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7081212" y="3825875"/>
            <a:ext cx="0" cy="364580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Freeform 5"/>
          <p:cNvSpPr/>
          <p:nvPr/>
        </p:nvSpPr>
        <p:spPr>
          <a:xfrm>
            <a:off x="3643616" y="3945304"/>
            <a:ext cx="4047356" cy="1302789"/>
          </a:xfrm>
          <a:custGeom>
            <a:avLst/>
            <a:gdLst>
              <a:gd name="connsiteX0" fmla="*/ 635138 w 4182066"/>
              <a:gd name="connsiteY0" fmla="*/ 1302195 h 1317393"/>
              <a:gd name="connsiteX1" fmla="*/ 1035785 w 4182066"/>
              <a:gd name="connsiteY1" fmla="*/ 1203926 h 1317393"/>
              <a:gd name="connsiteX2" fmla="*/ 1262566 w 4182066"/>
              <a:gd name="connsiteY2" fmla="*/ 931799 h 1317393"/>
              <a:gd name="connsiteX3" fmla="*/ 1338159 w 4182066"/>
              <a:gd name="connsiteY3" fmla="*/ 780616 h 1317393"/>
              <a:gd name="connsiteX4" fmla="*/ 1617856 w 4182066"/>
              <a:gd name="connsiteY4" fmla="*/ 652112 h 1317393"/>
              <a:gd name="connsiteX5" fmla="*/ 1852196 w 4182066"/>
              <a:gd name="connsiteY5" fmla="*/ 659671 h 1317393"/>
              <a:gd name="connsiteX6" fmla="*/ 2056299 w 4182066"/>
              <a:gd name="connsiteY6" fmla="*/ 788176 h 1317393"/>
              <a:gd name="connsiteX7" fmla="*/ 2207487 w 4182066"/>
              <a:gd name="connsiteY7" fmla="*/ 1067862 h 1317393"/>
              <a:gd name="connsiteX8" fmla="*/ 2366233 w 4182066"/>
              <a:gd name="connsiteY8" fmla="*/ 1256840 h 1317393"/>
              <a:gd name="connsiteX9" fmla="*/ 2630811 w 4182066"/>
              <a:gd name="connsiteY9" fmla="*/ 1294636 h 1317393"/>
              <a:gd name="connsiteX10" fmla="*/ 2948305 w 4182066"/>
              <a:gd name="connsiteY10" fmla="*/ 1317313 h 1317393"/>
              <a:gd name="connsiteX11" fmla="*/ 3401867 w 4182066"/>
              <a:gd name="connsiteY11" fmla="*/ 1287077 h 1317393"/>
              <a:gd name="connsiteX12" fmla="*/ 3908344 w 4182066"/>
              <a:gd name="connsiteY12" fmla="*/ 1219045 h 1317393"/>
              <a:gd name="connsiteX13" fmla="*/ 4172922 w 4182066"/>
              <a:gd name="connsiteY13" fmla="*/ 848648 h 1317393"/>
              <a:gd name="connsiteX14" fmla="*/ 4089769 w 4182066"/>
              <a:gd name="connsiteY14" fmla="*/ 266597 h 1317393"/>
              <a:gd name="connsiteX15" fmla="*/ 3787394 w 4182066"/>
              <a:gd name="connsiteY15" fmla="*/ 115415 h 1317393"/>
              <a:gd name="connsiteX16" fmla="*/ 3492579 w 4182066"/>
              <a:gd name="connsiteY16" fmla="*/ 62501 h 1317393"/>
              <a:gd name="connsiteX17" fmla="*/ 3039017 w 4182066"/>
              <a:gd name="connsiteY17" fmla="*/ 32265 h 1317393"/>
              <a:gd name="connsiteX18" fmla="*/ 2456946 w 4182066"/>
              <a:gd name="connsiteY18" fmla="*/ 2028 h 1317393"/>
              <a:gd name="connsiteX19" fmla="*/ 2184809 w 4182066"/>
              <a:gd name="connsiteY19" fmla="*/ 92738 h 1317393"/>
              <a:gd name="connsiteX20" fmla="*/ 2078977 w 4182066"/>
              <a:gd name="connsiteY20" fmla="*/ 228802 h 1317393"/>
              <a:gd name="connsiteX21" fmla="*/ 1965587 w 4182066"/>
              <a:gd name="connsiteY21" fmla="*/ 440457 h 1317393"/>
              <a:gd name="connsiteX22" fmla="*/ 1716128 w 4182066"/>
              <a:gd name="connsiteY22" fmla="*/ 485811 h 1317393"/>
              <a:gd name="connsiteX23" fmla="*/ 1466669 w 4182066"/>
              <a:gd name="connsiteY23" fmla="*/ 523607 h 1317393"/>
              <a:gd name="connsiteX24" fmla="*/ 1239888 w 4182066"/>
              <a:gd name="connsiteY24" fmla="*/ 538725 h 1317393"/>
              <a:gd name="connsiteX25" fmla="*/ 1073582 w 4182066"/>
              <a:gd name="connsiteY25" fmla="*/ 493370 h 1317393"/>
              <a:gd name="connsiteX26" fmla="*/ 982869 w 4182066"/>
              <a:gd name="connsiteY26" fmla="*/ 281715 h 1317393"/>
              <a:gd name="connsiteX27" fmla="*/ 869479 w 4182066"/>
              <a:gd name="connsiteY27" fmla="*/ 183447 h 1317393"/>
              <a:gd name="connsiteX28" fmla="*/ 551985 w 4182066"/>
              <a:gd name="connsiteY28" fmla="*/ 153211 h 1317393"/>
              <a:gd name="connsiteX29" fmla="*/ 249610 w 4182066"/>
              <a:gd name="connsiteY29" fmla="*/ 191006 h 1317393"/>
              <a:gd name="connsiteX30" fmla="*/ 98423 w 4182066"/>
              <a:gd name="connsiteY30" fmla="*/ 327070 h 1317393"/>
              <a:gd name="connsiteX31" fmla="*/ 151 w 4182066"/>
              <a:gd name="connsiteY31" fmla="*/ 705025 h 1317393"/>
              <a:gd name="connsiteX32" fmla="*/ 83304 w 4182066"/>
              <a:gd name="connsiteY32" fmla="*/ 992271 h 1317393"/>
              <a:gd name="connsiteX33" fmla="*/ 340323 w 4182066"/>
              <a:gd name="connsiteY33" fmla="*/ 1143454 h 1317393"/>
              <a:gd name="connsiteX34" fmla="*/ 635138 w 4182066"/>
              <a:gd name="connsiteY34" fmla="*/ 1302195 h 1317393"/>
              <a:gd name="connsiteX0" fmla="*/ 635138 w 4182066"/>
              <a:gd name="connsiteY0" fmla="*/ 1302195 h 1317393"/>
              <a:gd name="connsiteX1" fmla="*/ 1035785 w 4182066"/>
              <a:gd name="connsiteY1" fmla="*/ 1203926 h 1317393"/>
              <a:gd name="connsiteX2" fmla="*/ 1262566 w 4182066"/>
              <a:gd name="connsiteY2" fmla="*/ 931799 h 1317393"/>
              <a:gd name="connsiteX3" fmla="*/ 1338159 w 4182066"/>
              <a:gd name="connsiteY3" fmla="*/ 780616 h 1317393"/>
              <a:gd name="connsiteX4" fmla="*/ 1617856 w 4182066"/>
              <a:gd name="connsiteY4" fmla="*/ 652112 h 1317393"/>
              <a:gd name="connsiteX5" fmla="*/ 1852196 w 4182066"/>
              <a:gd name="connsiteY5" fmla="*/ 659671 h 1317393"/>
              <a:gd name="connsiteX6" fmla="*/ 2056299 w 4182066"/>
              <a:gd name="connsiteY6" fmla="*/ 788176 h 1317393"/>
              <a:gd name="connsiteX7" fmla="*/ 2207487 w 4182066"/>
              <a:gd name="connsiteY7" fmla="*/ 1067862 h 1317393"/>
              <a:gd name="connsiteX8" fmla="*/ 2366233 w 4182066"/>
              <a:gd name="connsiteY8" fmla="*/ 1256840 h 1317393"/>
              <a:gd name="connsiteX9" fmla="*/ 2630811 w 4182066"/>
              <a:gd name="connsiteY9" fmla="*/ 1294636 h 1317393"/>
              <a:gd name="connsiteX10" fmla="*/ 2948305 w 4182066"/>
              <a:gd name="connsiteY10" fmla="*/ 1317313 h 1317393"/>
              <a:gd name="connsiteX11" fmla="*/ 3401867 w 4182066"/>
              <a:gd name="connsiteY11" fmla="*/ 1287077 h 1317393"/>
              <a:gd name="connsiteX12" fmla="*/ 3908344 w 4182066"/>
              <a:gd name="connsiteY12" fmla="*/ 1219045 h 1317393"/>
              <a:gd name="connsiteX13" fmla="*/ 4172922 w 4182066"/>
              <a:gd name="connsiteY13" fmla="*/ 848648 h 1317393"/>
              <a:gd name="connsiteX14" fmla="*/ 4089769 w 4182066"/>
              <a:gd name="connsiteY14" fmla="*/ 266597 h 1317393"/>
              <a:gd name="connsiteX15" fmla="*/ 3787394 w 4182066"/>
              <a:gd name="connsiteY15" fmla="*/ 115415 h 1317393"/>
              <a:gd name="connsiteX16" fmla="*/ 3492579 w 4182066"/>
              <a:gd name="connsiteY16" fmla="*/ 62501 h 1317393"/>
              <a:gd name="connsiteX17" fmla="*/ 3039017 w 4182066"/>
              <a:gd name="connsiteY17" fmla="*/ 32265 h 1317393"/>
              <a:gd name="connsiteX18" fmla="*/ 2456946 w 4182066"/>
              <a:gd name="connsiteY18" fmla="*/ 2028 h 1317393"/>
              <a:gd name="connsiteX19" fmla="*/ 2184809 w 4182066"/>
              <a:gd name="connsiteY19" fmla="*/ 92738 h 1317393"/>
              <a:gd name="connsiteX20" fmla="*/ 2078977 w 4182066"/>
              <a:gd name="connsiteY20" fmla="*/ 228802 h 1317393"/>
              <a:gd name="connsiteX21" fmla="*/ 1965587 w 4182066"/>
              <a:gd name="connsiteY21" fmla="*/ 440457 h 1317393"/>
              <a:gd name="connsiteX22" fmla="*/ 1716128 w 4182066"/>
              <a:gd name="connsiteY22" fmla="*/ 485811 h 1317393"/>
              <a:gd name="connsiteX23" fmla="*/ 1466669 w 4182066"/>
              <a:gd name="connsiteY23" fmla="*/ 523607 h 1317393"/>
              <a:gd name="connsiteX24" fmla="*/ 1239888 w 4182066"/>
              <a:gd name="connsiteY24" fmla="*/ 538725 h 1317393"/>
              <a:gd name="connsiteX25" fmla="*/ 1073582 w 4182066"/>
              <a:gd name="connsiteY25" fmla="*/ 493370 h 1317393"/>
              <a:gd name="connsiteX26" fmla="*/ 982869 w 4182066"/>
              <a:gd name="connsiteY26" fmla="*/ 281715 h 1317393"/>
              <a:gd name="connsiteX27" fmla="*/ 869479 w 4182066"/>
              <a:gd name="connsiteY27" fmla="*/ 183447 h 1317393"/>
              <a:gd name="connsiteX28" fmla="*/ 551985 w 4182066"/>
              <a:gd name="connsiteY28" fmla="*/ 153211 h 1317393"/>
              <a:gd name="connsiteX29" fmla="*/ 249610 w 4182066"/>
              <a:gd name="connsiteY29" fmla="*/ 191006 h 1317393"/>
              <a:gd name="connsiteX30" fmla="*/ 98423 w 4182066"/>
              <a:gd name="connsiteY30" fmla="*/ 327070 h 1317393"/>
              <a:gd name="connsiteX31" fmla="*/ 151 w 4182066"/>
              <a:gd name="connsiteY31" fmla="*/ 705025 h 1317393"/>
              <a:gd name="connsiteX32" fmla="*/ 83304 w 4182066"/>
              <a:gd name="connsiteY32" fmla="*/ 992271 h 1317393"/>
              <a:gd name="connsiteX33" fmla="*/ 294967 w 4182066"/>
              <a:gd name="connsiteY33" fmla="*/ 1226604 h 1317393"/>
              <a:gd name="connsiteX34" fmla="*/ 635138 w 4182066"/>
              <a:gd name="connsiteY34" fmla="*/ 1302195 h 1317393"/>
              <a:gd name="connsiteX0" fmla="*/ 635138 w 4182066"/>
              <a:gd name="connsiteY0" fmla="*/ 1302195 h 1317393"/>
              <a:gd name="connsiteX1" fmla="*/ 1035785 w 4182066"/>
              <a:gd name="connsiteY1" fmla="*/ 1203926 h 1317393"/>
              <a:gd name="connsiteX2" fmla="*/ 1262566 w 4182066"/>
              <a:gd name="connsiteY2" fmla="*/ 931799 h 1317393"/>
              <a:gd name="connsiteX3" fmla="*/ 1338159 w 4182066"/>
              <a:gd name="connsiteY3" fmla="*/ 780616 h 1317393"/>
              <a:gd name="connsiteX4" fmla="*/ 1617856 w 4182066"/>
              <a:gd name="connsiteY4" fmla="*/ 652112 h 1317393"/>
              <a:gd name="connsiteX5" fmla="*/ 1852196 w 4182066"/>
              <a:gd name="connsiteY5" fmla="*/ 659671 h 1317393"/>
              <a:gd name="connsiteX6" fmla="*/ 2056299 w 4182066"/>
              <a:gd name="connsiteY6" fmla="*/ 788176 h 1317393"/>
              <a:gd name="connsiteX7" fmla="*/ 2207487 w 4182066"/>
              <a:gd name="connsiteY7" fmla="*/ 1067862 h 1317393"/>
              <a:gd name="connsiteX8" fmla="*/ 2366233 w 4182066"/>
              <a:gd name="connsiteY8" fmla="*/ 1256840 h 1317393"/>
              <a:gd name="connsiteX9" fmla="*/ 2630811 w 4182066"/>
              <a:gd name="connsiteY9" fmla="*/ 1294636 h 1317393"/>
              <a:gd name="connsiteX10" fmla="*/ 2948305 w 4182066"/>
              <a:gd name="connsiteY10" fmla="*/ 1317313 h 1317393"/>
              <a:gd name="connsiteX11" fmla="*/ 3401867 w 4182066"/>
              <a:gd name="connsiteY11" fmla="*/ 1287077 h 1317393"/>
              <a:gd name="connsiteX12" fmla="*/ 3908344 w 4182066"/>
              <a:gd name="connsiteY12" fmla="*/ 1219045 h 1317393"/>
              <a:gd name="connsiteX13" fmla="*/ 4172922 w 4182066"/>
              <a:gd name="connsiteY13" fmla="*/ 848648 h 1317393"/>
              <a:gd name="connsiteX14" fmla="*/ 4089769 w 4182066"/>
              <a:gd name="connsiteY14" fmla="*/ 266597 h 1317393"/>
              <a:gd name="connsiteX15" fmla="*/ 3787394 w 4182066"/>
              <a:gd name="connsiteY15" fmla="*/ 115415 h 1317393"/>
              <a:gd name="connsiteX16" fmla="*/ 3492579 w 4182066"/>
              <a:gd name="connsiteY16" fmla="*/ 62501 h 1317393"/>
              <a:gd name="connsiteX17" fmla="*/ 3039017 w 4182066"/>
              <a:gd name="connsiteY17" fmla="*/ 32265 h 1317393"/>
              <a:gd name="connsiteX18" fmla="*/ 2456946 w 4182066"/>
              <a:gd name="connsiteY18" fmla="*/ 2028 h 1317393"/>
              <a:gd name="connsiteX19" fmla="*/ 2184809 w 4182066"/>
              <a:gd name="connsiteY19" fmla="*/ 92738 h 1317393"/>
              <a:gd name="connsiteX20" fmla="*/ 2078977 w 4182066"/>
              <a:gd name="connsiteY20" fmla="*/ 228802 h 1317393"/>
              <a:gd name="connsiteX21" fmla="*/ 1965587 w 4182066"/>
              <a:gd name="connsiteY21" fmla="*/ 440457 h 1317393"/>
              <a:gd name="connsiteX22" fmla="*/ 1716128 w 4182066"/>
              <a:gd name="connsiteY22" fmla="*/ 485811 h 1317393"/>
              <a:gd name="connsiteX23" fmla="*/ 1466669 w 4182066"/>
              <a:gd name="connsiteY23" fmla="*/ 523607 h 1317393"/>
              <a:gd name="connsiteX24" fmla="*/ 1239888 w 4182066"/>
              <a:gd name="connsiteY24" fmla="*/ 538725 h 1317393"/>
              <a:gd name="connsiteX25" fmla="*/ 1118938 w 4182066"/>
              <a:gd name="connsiteY25" fmla="*/ 448015 h 1317393"/>
              <a:gd name="connsiteX26" fmla="*/ 982869 w 4182066"/>
              <a:gd name="connsiteY26" fmla="*/ 281715 h 1317393"/>
              <a:gd name="connsiteX27" fmla="*/ 869479 w 4182066"/>
              <a:gd name="connsiteY27" fmla="*/ 183447 h 1317393"/>
              <a:gd name="connsiteX28" fmla="*/ 551985 w 4182066"/>
              <a:gd name="connsiteY28" fmla="*/ 153211 h 1317393"/>
              <a:gd name="connsiteX29" fmla="*/ 249610 w 4182066"/>
              <a:gd name="connsiteY29" fmla="*/ 191006 h 1317393"/>
              <a:gd name="connsiteX30" fmla="*/ 98423 w 4182066"/>
              <a:gd name="connsiteY30" fmla="*/ 327070 h 1317393"/>
              <a:gd name="connsiteX31" fmla="*/ 151 w 4182066"/>
              <a:gd name="connsiteY31" fmla="*/ 705025 h 1317393"/>
              <a:gd name="connsiteX32" fmla="*/ 83304 w 4182066"/>
              <a:gd name="connsiteY32" fmla="*/ 992271 h 1317393"/>
              <a:gd name="connsiteX33" fmla="*/ 294967 w 4182066"/>
              <a:gd name="connsiteY33" fmla="*/ 1226604 h 1317393"/>
              <a:gd name="connsiteX34" fmla="*/ 635138 w 4182066"/>
              <a:gd name="connsiteY34" fmla="*/ 1302195 h 1317393"/>
              <a:gd name="connsiteX0" fmla="*/ 585497 w 4132425"/>
              <a:gd name="connsiteY0" fmla="*/ 1302195 h 1317393"/>
              <a:gd name="connsiteX1" fmla="*/ 986144 w 4132425"/>
              <a:gd name="connsiteY1" fmla="*/ 1203926 h 1317393"/>
              <a:gd name="connsiteX2" fmla="*/ 1212925 w 4132425"/>
              <a:gd name="connsiteY2" fmla="*/ 931799 h 1317393"/>
              <a:gd name="connsiteX3" fmla="*/ 1288518 w 4132425"/>
              <a:gd name="connsiteY3" fmla="*/ 780616 h 1317393"/>
              <a:gd name="connsiteX4" fmla="*/ 1568215 w 4132425"/>
              <a:gd name="connsiteY4" fmla="*/ 652112 h 1317393"/>
              <a:gd name="connsiteX5" fmla="*/ 1802555 w 4132425"/>
              <a:gd name="connsiteY5" fmla="*/ 659671 h 1317393"/>
              <a:gd name="connsiteX6" fmla="*/ 2006658 w 4132425"/>
              <a:gd name="connsiteY6" fmla="*/ 788176 h 1317393"/>
              <a:gd name="connsiteX7" fmla="*/ 2157846 w 4132425"/>
              <a:gd name="connsiteY7" fmla="*/ 1067862 h 1317393"/>
              <a:gd name="connsiteX8" fmla="*/ 2316592 w 4132425"/>
              <a:gd name="connsiteY8" fmla="*/ 1256840 h 1317393"/>
              <a:gd name="connsiteX9" fmla="*/ 2581170 w 4132425"/>
              <a:gd name="connsiteY9" fmla="*/ 1294636 h 1317393"/>
              <a:gd name="connsiteX10" fmla="*/ 2898664 w 4132425"/>
              <a:gd name="connsiteY10" fmla="*/ 1317313 h 1317393"/>
              <a:gd name="connsiteX11" fmla="*/ 3352226 w 4132425"/>
              <a:gd name="connsiteY11" fmla="*/ 1287077 h 1317393"/>
              <a:gd name="connsiteX12" fmla="*/ 3858703 w 4132425"/>
              <a:gd name="connsiteY12" fmla="*/ 1219045 h 1317393"/>
              <a:gd name="connsiteX13" fmla="*/ 4123281 w 4132425"/>
              <a:gd name="connsiteY13" fmla="*/ 848648 h 1317393"/>
              <a:gd name="connsiteX14" fmla="*/ 4040128 w 4132425"/>
              <a:gd name="connsiteY14" fmla="*/ 266597 h 1317393"/>
              <a:gd name="connsiteX15" fmla="*/ 3737753 w 4132425"/>
              <a:gd name="connsiteY15" fmla="*/ 115415 h 1317393"/>
              <a:gd name="connsiteX16" fmla="*/ 3442938 w 4132425"/>
              <a:gd name="connsiteY16" fmla="*/ 62501 h 1317393"/>
              <a:gd name="connsiteX17" fmla="*/ 2989376 w 4132425"/>
              <a:gd name="connsiteY17" fmla="*/ 32265 h 1317393"/>
              <a:gd name="connsiteX18" fmla="*/ 2407305 w 4132425"/>
              <a:gd name="connsiteY18" fmla="*/ 2028 h 1317393"/>
              <a:gd name="connsiteX19" fmla="*/ 2135168 w 4132425"/>
              <a:gd name="connsiteY19" fmla="*/ 92738 h 1317393"/>
              <a:gd name="connsiteX20" fmla="*/ 2029336 w 4132425"/>
              <a:gd name="connsiteY20" fmla="*/ 228802 h 1317393"/>
              <a:gd name="connsiteX21" fmla="*/ 1915946 w 4132425"/>
              <a:gd name="connsiteY21" fmla="*/ 440457 h 1317393"/>
              <a:gd name="connsiteX22" fmla="*/ 1666487 w 4132425"/>
              <a:gd name="connsiteY22" fmla="*/ 485811 h 1317393"/>
              <a:gd name="connsiteX23" fmla="*/ 1417028 w 4132425"/>
              <a:gd name="connsiteY23" fmla="*/ 523607 h 1317393"/>
              <a:gd name="connsiteX24" fmla="*/ 1190247 w 4132425"/>
              <a:gd name="connsiteY24" fmla="*/ 538725 h 1317393"/>
              <a:gd name="connsiteX25" fmla="*/ 1069297 w 4132425"/>
              <a:gd name="connsiteY25" fmla="*/ 448015 h 1317393"/>
              <a:gd name="connsiteX26" fmla="*/ 933228 w 4132425"/>
              <a:gd name="connsiteY26" fmla="*/ 281715 h 1317393"/>
              <a:gd name="connsiteX27" fmla="*/ 819838 w 4132425"/>
              <a:gd name="connsiteY27" fmla="*/ 183447 h 1317393"/>
              <a:gd name="connsiteX28" fmla="*/ 502344 w 4132425"/>
              <a:gd name="connsiteY28" fmla="*/ 153211 h 1317393"/>
              <a:gd name="connsiteX29" fmla="*/ 199969 w 4132425"/>
              <a:gd name="connsiteY29" fmla="*/ 191006 h 1317393"/>
              <a:gd name="connsiteX30" fmla="*/ 48782 w 4132425"/>
              <a:gd name="connsiteY30" fmla="*/ 327070 h 1317393"/>
              <a:gd name="connsiteX31" fmla="*/ 10985 w 4132425"/>
              <a:gd name="connsiteY31" fmla="*/ 674789 h 1317393"/>
              <a:gd name="connsiteX32" fmla="*/ 33663 w 4132425"/>
              <a:gd name="connsiteY32" fmla="*/ 992271 h 1317393"/>
              <a:gd name="connsiteX33" fmla="*/ 245326 w 4132425"/>
              <a:gd name="connsiteY33" fmla="*/ 1226604 h 1317393"/>
              <a:gd name="connsiteX34" fmla="*/ 585497 w 4132425"/>
              <a:gd name="connsiteY34" fmla="*/ 1302195 h 1317393"/>
              <a:gd name="connsiteX0" fmla="*/ 574918 w 4121846"/>
              <a:gd name="connsiteY0" fmla="*/ 1302195 h 1317393"/>
              <a:gd name="connsiteX1" fmla="*/ 975565 w 4121846"/>
              <a:gd name="connsiteY1" fmla="*/ 1203926 h 1317393"/>
              <a:gd name="connsiteX2" fmla="*/ 1202346 w 4121846"/>
              <a:gd name="connsiteY2" fmla="*/ 931799 h 1317393"/>
              <a:gd name="connsiteX3" fmla="*/ 1277939 w 4121846"/>
              <a:gd name="connsiteY3" fmla="*/ 780616 h 1317393"/>
              <a:gd name="connsiteX4" fmla="*/ 1557636 w 4121846"/>
              <a:gd name="connsiteY4" fmla="*/ 652112 h 1317393"/>
              <a:gd name="connsiteX5" fmla="*/ 1791976 w 4121846"/>
              <a:gd name="connsiteY5" fmla="*/ 659671 h 1317393"/>
              <a:gd name="connsiteX6" fmla="*/ 1996079 w 4121846"/>
              <a:gd name="connsiteY6" fmla="*/ 788176 h 1317393"/>
              <a:gd name="connsiteX7" fmla="*/ 2147267 w 4121846"/>
              <a:gd name="connsiteY7" fmla="*/ 1067862 h 1317393"/>
              <a:gd name="connsiteX8" fmla="*/ 2306013 w 4121846"/>
              <a:gd name="connsiteY8" fmla="*/ 1256840 h 1317393"/>
              <a:gd name="connsiteX9" fmla="*/ 2570591 w 4121846"/>
              <a:gd name="connsiteY9" fmla="*/ 1294636 h 1317393"/>
              <a:gd name="connsiteX10" fmla="*/ 2888085 w 4121846"/>
              <a:gd name="connsiteY10" fmla="*/ 1317313 h 1317393"/>
              <a:gd name="connsiteX11" fmla="*/ 3341647 w 4121846"/>
              <a:gd name="connsiteY11" fmla="*/ 1287077 h 1317393"/>
              <a:gd name="connsiteX12" fmla="*/ 3848124 w 4121846"/>
              <a:gd name="connsiteY12" fmla="*/ 1219045 h 1317393"/>
              <a:gd name="connsiteX13" fmla="*/ 4112702 w 4121846"/>
              <a:gd name="connsiteY13" fmla="*/ 848648 h 1317393"/>
              <a:gd name="connsiteX14" fmla="*/ 4029549 w 4121846"/>
              <a:gd name="connsiteY14" fmla="*/ 266597 h 1317393"/>
              <a:gd name="connsiteX15" fmla="*/ 3727174 w 4121846"/>
              <a:gd name="connsiteY15" fmla="*/ 115415 h 1317393"/>
              <a:gd name="connsiteX16" fmla="*/ 3432359 w 4121846"/>
              <a:gd name="connsiteY16" fmla="*/ 62501 h 1317393"/>
              <a:gd name="connsiteX17" fmla="*/ 2978797 w 4121846"/>
              <a:gd name="connsiteY17" fmla="*/ 32265 h 1317393"/>
              <a:gd name="connsiteX18" fmla="*/ 2396726 w 4121846"/>
              <a:gd name="connsiteY18" fmla="*/ 2028 h 1317393"/>
              <a:gd name="connsiteX19" fmla="*/ 2124589 w 4121846"/>
              <a:gd name="connsiteY19" fmla="*/ 92738 h 1317393"/>
              <a:gd name="connsiteX20" fmla="*/ 2018757 w 4121846"/>
              <a:gd name="connsiteY20" fmla="*/ 228802 h 1317393"/>
              <a:gd name="connsiteX21" fmla="*/ 1905367 w 4121846"/>
              <a:gd name="connsiteY21" fmla="*/ 440457 h 1317393"/>
              <a:gd name="connsiteX22" fmla="*/ 1655908 w 4121846"/>
              <a:gd name="connsiteY22" fmla="*/ 485811 h 1317393"/>
              <a:gd name="connsiteX23" fmla="*/ 1406449 w 4121846"/>
              <a:gd name="connsiteY23" fmla="*/ 523607 h 1317393"/>
              <a:gd name="connsiteX24" fmla="*/ 1179668 w 4121846"/>
              <a:gd name="connsiteY24" fmla="*/ 538725 h 1317393"/>
              <a:gd name="connsiteX25" fmla="*/ 1058718 w 4121846"/>
              <a:gd name="connsiteY25" fmla="*/ 448015 h 1317393"/>
              <a:gd name="connsiteX26" fmla="*/ 922649 w 4121846"/>
              <a:gd name="connsiteY26" fmla="*/ 281715 h 1317393"/>
              <a:gd name="connsiteX27" fmla="*/ 809259 w 4121846"/>
              <a:gd name="connsiteY27" fmla="*/ 183447 h 1317393"/>
              <a:gd name="connsiteX28" fmla="*/ 491765 w 4121846"/>
              <a:gd name="connsiteY28" fmla="*/ 153211 h 1317393"/>
              <a:gd name="connsiteX29" fmla="*/ 189390 w 4121846"/>
              <a:gd name="connsiteY29" fmla="*/ 191006 h 1317393"/>
              <a:gd name="connsiteX30" fmla="*/ 38203 w 4121846"/>
              <a:gd name="connsiteY30" fmla="*/ 327070 h 1317393"/>
              <a:gd name="connsiteX31" fmla="*/ 406 w 4121846"/>
              <a:gd name="connsiteY31" fmla="*/ 674789 h 1317393"/>
              <a:gd name="connsiteX32" fmla="*/ 53322 w 4121846"/>
              <a:gd name="connsiteY32" fmla="*/ 977153 h 1317393"/>
              <a:gd name="connsiteX33" fmla="*/ 234747 w 4121846"/>
              <a:gd name="connsiteY33" fmla="*/ 1226604 h 1317393"/>
              <a:gd name="connsiteX34" fmla="*/ 574918 w 4121846"/>
              <a:gd name="connsiteY34" fmla="*/ 1302195 h 1317393"/>
              <a:gd name="connsiteX0" fmla="*/ 597858 w 4144786"/>
              <a:gd name="connsiteY0" fmla="*/ 1302195 h 1317393"/>
              <a:gd name="connsiteX1" fmla="*/ 998505 w 4144786"/>
              <a:gd name="connsiteY1" fmla="*/ 1203926 h 1317393"/>
              <a:gd name="connsiteX2" fmla="*/ 1225286 w 4144786"/>
              <a:gd name="connsiteY2" fmla="*/ 931799 h 1317393"/>
              <a:gd name="connsiteX3" fmla="*/ 1300879 w 4144786"/>
              <a:gd name="connsiteY3" fmla="*/ 780616 h 1317393"/>
              <a:gd name="connsiteX4" fmla="*/ 1580576 w 4144786"/>
              <a:gd name="connsiteY4" fmla="*/ 652112 h 1317393"/>
              <a:gd name="connsiteX5" fmla="*/ 1814916 w 4144786"/>
              <a:gd name="connsiteY5" fmla="*/ 659671 h 1317393"/>
              <a:gd name="connsiteX6" fmla="*/ 2019019 w 4144786"/>
              <a:gd name="connsiteY6" fmla="*/ 788176 h 1317393"/>
              <a:gd name="connsiteX7" fmla="*/ 2170207 w 4144786"/>
              <a:gd name="connsiteY7" fmla="*/ 1067862 h 1317393"/>
              <a:gd name="connsiteX8" fmla="*/ 2328953 w 4144786"/>
              <a:gd name="connsiteY8" fmla="*/ 1256840 h 1317393"/>
              <a:gd name="connsiteX9" fmla="*/ 2593531 w 4144786"/>
              <a:gd name="connsiteY9" fmla="*/ 1294636 h 1317393"/>
              <a:gd name="connsiteX10" fmla="*/ 2911025 w 4144786"/>
              <a:gd name="connsiteY10" fmla="*/ 1317313 h 1317393"/>
              <a:gd name="connsiteX11" fmla="*/ 3364587 w 4144786"/>
              <a:gd name="connsiteY11" fmla="*/ 1287077 h 1317393"/>
              <a:gd name="connsiteX12" fmla="*/ 3871064 w 4144786"/>
              <a:gd name="connsiteY12" fmla="*/ 1219045 h 1317393"/>
              <a:gd name="connsiteX13" fmla="*/ 4135642 w 4144786"/>
              <a:gd name="connsiteY13" fmla="*/ 848648 h 1317393"/>
              <a:gd name="connsiteX14" fmla="*/ 4052489 w 4144786"/>
              <a:gd name="connsiteY14" fmla="*/ 266597 h 1317393"/>
              <a:gd name="connsiteX15" fmla="*/ 3750114 w 4144786"/>
              <a:gd name="connsiteY15" fmla="*/ 115415 h 1317393"/>
              <a:gd name="connsiteX16" fmla="*/ 3455299 w 4144786"/>
              <a:gd name="connsiteY16" fmla="*/ 62501 h 1317393"/>
              <a:gd name="connsiteX17" fmla="*/ 3001737 w 4144786"/>
              <a:gd name="connsiteY17" fmla="*/ 32265 h 1317393"/>
              <a:gd name="connsiteX18" fmla="*/ 2419666 w 4144786"/>
              <a:gd name="connsiteY18" fmla="*/ 2028 h 1317393"/>
              <a:gd name="connsiteX19" fmla="*/ 2147529 w 4144786"/>
              <a:gd name="connsiteY19" fmla="*/ 92738 h 1317393"/>
              <a:gd name="connsiteX20" fmla="*/ 2041697 w 4144786"/>
              <a:gd name="connsiteY20" fmla="*/ 228802 h 1317393"/>
              <a:gd name="connsiteX21" fmla="*/ 1928307 w 4144786"/>
              <a:gd name="connsiteY21" fmla="*/ 440457 h 1317393"/>
              <a:gd name="connsiteX22" fmla="*/ 1678848 w 4144786"/>
              <a:gd name="connsiteY22" fmla="*/ 485811 h 1317393"/>
              <a:gd name="connsiteX23" fmla="*/ 1429389 w 4144786"/>
              <a:gd name="connsiteY23" fmla="*/ 523607 h 1317393"/>
              <a:gd name="connsiteX24" fmla="*/ 1202608 w 4144786"/>
              <a:gd name="connsiteY24" fmla="*/ 538725 h 1317393"/>
              <a:gd name="connsiteX25" fmla="*/ 1081658 w 4144786"/>
              <a:gd name="connsiteY25" fmla="*/ 448015 h 1317393"/>
              <a:gd name="connsiteX26" fmla="*/ 945589 w 4144786"/>
              <a:gd name="connsiteY26" fmla="*/ 281715 h 1317393"/>
              <a:gd name="connsiteX27" fmla="*/ 832199 w 4144786"/>
              <a:gd name="connsiteY27" fmla="*/ 183447 h 1317393"/>
              <a:gd name="connsiteX28" fmla="*/ 514705 w 4144786"/>
              <a:gd name="connsiteY28" fmla="*/ 153211 h 1317393"/>
              <a:gd name="connsiteX29" fmla="*/ 212330 w 4144786"/>
              <a:gd name="connsiteY29" fmla="*/ 191006 h 1317393"/>
              <a:gd name="connsiteX30" fmla="*/ 61143 w 4144786"/>
              <a:gd name="connsiteY30" fmla="*/ 327070 h 1317393"/>
              <a:gd name="connsiteX31" fmla="*/ 23346 w 4144786"/>
              <a:gd name="connsiteY31" fmla="*/ 674789 h 1317393"/>
              <a:gd name="connsiteX32" fmla="*/ 2178 w 4144786"/>
              <a:gd name="connsiteY32" fmla="*/ 667230 h 1317393"/>
              <a:gd name="connsiteX33" fmla="*/ 76262 w 4144786"/>
              <a:gd name="connsiteY33" fmla="*/ 977153 h 1317393"/>
              <a:gd name="connsiteX34" fmla="*/ 257687 w 4144786"/>
              <a:gd name="connsiteY34" fmla="*/ 1226604 h 1317393"/>
              <a:gd name="connsiteX35" fmla="*/ 597858 w 4144786"/>
              <a:gd name="connsiteY35" fmla="*/ 1302195 h 1317393"/>
              <a:gd name="connsiteX0" fmla="*/ 597858 w 4144786"/>
              <a:gd name="connsiteY0" fmla="*/ 1302195 h 1317393"/>
              <a:gd name="connsiteX1" fmla="*/ 998505 w 4144786"/>
              <a:gd name="connsiteY1" fmla="*/ 1203926 h 1317393"/>
              <a:gd name="connsiteX2" fmla="*/ 1225286 w 4144786"/>
              <a:gd name="connsiteY2" fmla="*/ 931799 h 1317393"/>
              <a:gd name="connsiteX3" fmla="*/ 1300879 w 4144786"/>
              <a:gd name="connsiteY3" fmla="*/ 780616 h 1317393"/>
              <a:gd name="connsiteX4" fmla="*/ 1580576 w 4144786"/>
              <a:gd name="connsiteY4" fmla="*/ 652112 h 1317393"/>
              <a:gd name="connsiteX5" fmla="*/ 1814916 w 4144786"/>
              <a:gd name="connsiteY5" fmla="*/ 659671 h 1317393"/>
              <a:gd name="connsiteX6" fmla="*/ 2019019 w 4144786"/>
              <a:gd name="connsiteY6" fmla="*/ 788176 h 1317393"/>
              <a:gd name="connsiteX7" fmla="*/ 2170207 w 4144786"/>
              <a:gd name="connsiteY7" fmla="*/ 1067862 h 1317393"/>
              <a:gd name="connsiteX8" fmla="*/ 2328953 w 4144786"/>
              <a:gd name="connsiteY8" fmla="*/ 1256840 h 1317393"/>
              <a:gd name="connsiteX9" fmla="*/ 2593531 w 4144786"/>
              <a:gd name="connsiteY9" fmla="*/ 1294636 h 1317393"/>
              <a:gd name="connsiteX10" fmla="*/ 2911025 w 4144786"/>
              <a:gd name="connsiteY10" fmla="*/ 1317313 h 1317393"/>
              <a:gd name="connsiteX11" fmla="*/ 3364587 w 4144786"/>
              <a:gd name="connsiteY11" fmla="*/ 1287077 h 1317393"/>
              <a:gd name="connsiteX12" fmla="*/ 3871064 w 4144786"/>
              <a:gd name="connsiteY12" fmla="*/ 1219045 h 1317393"/>
              <a:gd name="connsiteX13" fmla="*/ 4135642 w 4144786"/>
              <a:gd name="connsiteY13" fmla="*/ 848648 h 1317393"/>
              <a:gd name="connsiteX14" fmla="*/ 4052489 w 4144786"/>
              <a:gd name="connsiteY14" fmla="*/ 266597 h 1317393"/>
              <a:gd name="connsiteX15" fmla="*/ 3750114 w 4144786"/>
              <a:gd name="connsiteY15" fmla="*/ 115415 h 1317393"/>
              <a:gd name="connsiteX16" fmla="*/ 3455299 w 4144786"/>
              <a:gd name="connsiteY16" fmla="*/ 62501 h 1317393"/>
              <a:gd name="connsiteX17" fmla="*/ 3001737 w 4144786"/>
              <a:gd name="connsiteY17" fmla="*/ 32265 h 1317393"/>
              <a:gd name="connsiteX18" fmla="*/ 2419666 w 4144786"/>
              <a:gd name="connsiteY18" fmla="*/ 2028 h 1317393"/>
              <a:gd name="connsiteX19" fmla="*/ 2147529 w 4144786"/>
              <a:gd name="connsiteY19" fmla="*/ 92738 h 1317393"/>
              <a:gd name="connsiteX20" fmla="*/ 2041697 w 4144786"/>
              <a:gd name="connsiteY20" fmla="*/ 228802 h 1317393"/>
              <a:gd name="connsiteX21" fmla="*/ 1928307 w 4144786"/>
              <a:gd name="connsiteY21" fmla="*/ 440457 h 1317393"/>
              <a:gd name="connsiteX22" fmla="*/ 1678848 w 4144786"/>
              <a:gd name="connsiteY22" fmla="*/ 485811 h 1317393"/>
              <a:gd name="connsiteX23" fmla="*/ 1429389 w 4144786"/>
              <a:gd name="connsiteY23" fmla="*/ 523607 h 1317393"/>
              <a:gd name="connsiteX24" fmla="*/ 1202608 w 4144786"/>
              <a:gd name="connsiteY24" fmla="*/ 538725 h 1317393"/>
              <a:gd name="connsiteX25" fmla="*/ 1081658 w 4144786"/>
              <a:gd name="connsiteY25" fmla="*/ 448015 h 1317393"/>
              <a:gd name="connsiteX26" fmla="*/ 945589 w 4144786"/>
              <a:gd name="connsiteY26" fmla="*/ 281715 h 1317393"/>
              <a:gd name="connsiteX27" fmla="*/ 832199 w 4144786"/>
              <a:gd name="connsiteY27" fmla="*/ 183447 h 1317393"/>
              <a:gd name="connsiteX28" fmla="*/ 514705 w 4144786"/>
              <a:gd name="connsiteY28" fmla="*/ 153211 h 1317393"/>
              <a:gd name="connsiteX29" fmla="*/ 272805 w 4144786"/>
              <a:gd name="connsiteY29" fmla="*/ 160770 h 1317393"/>
              <a:gd name="connsiteX30" fmla="*/ 61143 w 4144786"/>
              <a:gd name="connsiteY30" fmla="*/ 327070 h 1317393"/>
              <a:gd name="connsiteX31" fmla="*/ 23346 w 4144786"/>
              <a:gd name="connsiteY31" fmla="*/ 674789 h 1317393"/>
              <a:gd name="connsiteX32" fmla="*/ 2178 w 4144786"/>
              <a:gd name="connsiteY32" fmla="*/ 667230 h 1317393"/>
              <a:gd name="connsiteX33" fmla="*/ 76262 w 4144786"/>
              <a:gd name="connsiteY33" fmla="*/ 977153 h 1317393"/>
              <a:gd name="connsiteX34" fmla="*/ 257687 w 4144786"/>
              <a:gd name="connsiteY34" fmla="*/ 1226604 h 1317393"/>
              <a:gd name="connsiteX35" fmla="*/ 597858 w 4144786"/>
              <a:gd name="connsiteY35" fmla="*/ 1302195 h 1317393"/>
              <a:gd name="connsiteX0" fmla="*/ 598892 w 4145820"/>
              <a:gd name="connsiteY0" fmla="*/ 1302195 h 1317393"/>
              <a:gd name="connsiteX1" fmla="*/ 999539 w 4145820"/>
              <a:gd name="connsiteY1" fmla="*/ 1203926 h 1317393"/>
              <a:gd name="connsiteX2" fmla="*/ 1226320 w 4145820"/>
              <a:gd name="connsiteY2" fmla="*/ 931799 h 1317393"/>
              <a:gd name="connsiteX3" fmla="*/ 1301913 w 4145820"/>
              <a:gd name="connsiteY3" fmla="*/ 780616 h 1317393"/>
              <a:gd name="connsiteX4" fmla="*/ 1581610 w 4145820"/>
              <a:gd name="connsiteY4" fmla="*/ 652112 h 1317393"/>
              <a:gd name="connsiteX5" fmla="*/ 1815950 w 4145820"/>
              <a:gd name="connsiteY5" fmla="*/ 659671 h 1317393"/>
              <a:gd name="connsiteX6" fmla="*/ 2020053 w 4145820"/>
              <a:gd name="connsiteY6" fmla="*/ 788176 h 1317393"/>
              <a:gd name="connsiteX7" fmla="*/ 2171241 w 4145820"/>
              <a:gd name="connsiteY7" fmla="*/ 1067862 h 1317393"/>
              <a:gd name="connsiteX8" fmla="*/ 2329987 w 4145820"/>
              <a:gd name="connsiteY8" fmla="*/ 1256840 h 1317393"/>
              <a:gd name="connsiteX9" fmla="*/ 2594565 w 4145820"/>
              <a:gd name="connsiteY9" fmla="*/ 1294636 h 1317393"/>
              <a:gd name="connsiteX10" fmla="*/ 2912059 w 4145820"/>
              <a:gd name="connsiteY10" fmla="*/ 1317313 h 1317393"/>
              <a:gd name="connsiteX11" fmla="*/ 3365621 w 4145820"/>
              <a:gd name="connsiteY11" fmla="*/ 1287077 h 1317393"/>
              <a:gd name="connsiteX12" fmla="*/ 3872098 w 4145820"/>
              <a:gd name="connsiteY12" fmla="*/ 1219045 h 1317393"/>
              <a:gd name="connsiteX13" fmla="*/ 4136676 w 4145820"/>
              <a:gd name="connsiteY13" fmla="*/ 848648 h 1317393"/>
              <a:gd name="connsiteX14" fmla="*/ 4053523 w 4145820"/>
              <a:gd name="connsiteY14" fmla="*/ 266597 h 1317393"/>
              <a:gd name="connsiteX15" fmla="*/ 3751148 w 4145820"/>
              <a:gd name="connsiteY15" fmla="*/ 115415 h 1317393"/>
              <a:gd name="connsiteX16" fmla="*/ 3456333 w 4145820"/>
              <a:gd name="connsiteY16" fmla="*/ 62501 h 1317393"/>
              <a:gd name="connsiteX17" fmla="*/ 3002771 w 4145820"/>
              <a:gd name="connsiteY17" fmla="*/ 32265 h 1317393"/>
              <a:gd name="connsiteX18" fmla="*/ 2420700 w 4145820"/>
              <a:gd name="connsiteY18" fmla="*/ 2028 h 1317393"/>
              <a:gd name="connsiteX19" fmla="*/ 2148563 w 4145820"/>
              <a:gd name="connsiteY19" fmla="*/ 92738 h 1317393"/>
              <a:gd name="connsiteX20" fmla="*/ 2042731 w 4145820"/>
              <a:gd name="connsiteY20" fmla="*/ 228802 h 1317393"/>
              <a:gd name="connsiteX21" fmla="*/ 1929341 w 4145820"/>
              <a:gd name="connsiteY21" fmla="*/ 440457 h 1317393"/>
              <a:gd name="connsiteX22" fmla="*/ 1679882 w 4145820"/>
              <a:gd name="connsiteY22" fmla="*/ 485811 h 1317393"/>
              <a:gd name="connsiteX23" fmla="*/ 1430423 w 4145820"/>
              <a:gd name="connsiteY23" fmla="*/ 523607 h 1317393"/>
              <a:gd name="connsiteX24" fmla="*/ 1203642 w 4145820"/>
              <a:gd name="connsiteY24" fmla="*/ 538725 h 1317393"/>
              <a:gd name="connsiteX25" fmla="*/ 1082692 w 4145820"/>
              <a:gd name="connsiteY25" fmla="*/ 448015 h 1317393"/>
              <a:gd name="connsiteX26" fmla="*/ 946623 w 4145820"/>
              <a:gd name="connsiteY26" fmla="*/ 281715 h 1317393"/>
              <a:gd name="connsiteX27" fmla="*/ 833233 w 4145820"/>
              <a:gd name="connsiteY27" fmla="*/ 183447 h 1317393"/>
              <a:gd name="connsiteX28" fmla="*/ 515739 w 4145820"/>
              <a:gd name="connsiteY28" fmla="*/ 153211 h 1317393"/>
              <a:gd name="connsiteX29" fmla="*/ 273839 w 4145820"/>
              <a:gd name="connsiteY29" fmla="*/ 160770 h 1317393"/>
              <a:gd name="connsiteX30" fmla="*/ 122652 w 4145820"/>
              <a:gd name="connsiteY30" fmla="*/ 357307 h 1317393"/>
              <a:gd name="connsiteX31" fmla="*/ 24380 w 4145820"/>
              <a:gd name="connsiteY31" fmla="*/ 674789 h 1317393"/>
              <a:gd name="connsiteX32" fmla="*/ 3212 w 4145820"/>
              <a:gd name="connsiteY32" fmla="*/ 667230 h 1317393"/>
              <a:gd name="connsiteX33" fmla="*/ 77296 w 4145820"/>
              <a:gd name="connsiteY33" fmla="*/ 977153 h 1317393"/>
              <a:gd name="connsiteX34" fmla="*/ 258721 w 4145820"/>
              <a:gd name="connsiteY34" fmla="*/ 1226604 h 1317393"/>
              <a:gd name="connsiteX35" fmla="*/ 598892 w 4145820"/>
              <a:gd name="connsiteY35" fmla="*/ 1302195 h 1317393"/>
              <a:gd name="connsiteX0" fmla="*/ 597156 w 4144084"/>
              <a:gd name="connsiteY0" fmla="*/ 1302195 h 1317393"/>
              <a:gd name="connsiteX1" fmla="*/ 997803 w 4144084"/>
              <a:gd name="connsiteY1" fmla="*/ 1203926 h 1317393"/>
              <a:gd name="connsiteX2" fmla="*/ 1224584 w 4144084"/>
              <a:gd name="connsiteY2" fmla="*/ 931799 h 1317393"/>
              <a:gd name="connsiteX3" fmla="*/ 1300177 w 4144084"/>
              <a:gd name="connsiteY3" fmla="*/ 780616 h 1317393"/>
              <a:gd name="connsiteX4" fmla="*/ 1579874 w 4144084"/>
              <a:gd name="connsiteY4" fmla="*/ 652112 h 1317393"/>
              <a:gd name="connsiteX5" fmla="*/ 1814214 w 4144084"/>
              <a:gd name="connsiteY5" fmla="*/ 659671 h 1317393"/>
              <a:gd name="connsiteX6" fmla="*/ 2018317 w 4144084"/>
              <a:gd name="connsiteY6" fmla="*/ 788176 h 1317393"/>
              <a:gd name="connsiteX7" fmla="*/ 2169505 w 4144084"/>
              <a:gd name="connsiteY7" fmla="*/ 1067862 h 1317393"/>
              <a:gd name="connsiteX8" fmla="*/ 2328251 w 4144084"/>
              <a:gd name="connsiteY8" fmla="*/ 1256840 h 1317393"/>
              <a:gd name="connsiteX9" fmla="*/ 2592829 w 4144084"/>
              <a:gd name="connsiteY9" fmla="*/ 1294636 h 1317393"/>
              <a:gd name="connsiteX10" fmla="*/ 2910323 w 4144084"/>
              <a:gd name="connsiteY10" fmla="*/ 1317313 h 1317393"/>
              <a:gd name="connsiteX11" fmla="*/ 3363885 w 4144084"/>
              <a:gd name="connsiteY11" fmla="*/ 1287077 h 1317393"/>
              <a:gd name="connsiteX12" fmla="*/ 3870362 w 4144084"/>
              <a:gd name="connsiteY12" fmla="*/ 1219045 h 1317393"/>
              <a:gd name="connsiteX13" fmla="*/ 4134940 w 4144084"/>
              <a:gd name="connsiteY13" fmla="*/ 848648 h 1317393"/>
              <a:gd name="connsiteX14" fmla="*/ 4051787 w 4144084"/>
              <a:gd name="connsiteY14" fmla="*/ 266597 h 1317393"/>
              <a:gd name="connsiteX15" fmla="*/ 3749412 w 4144084"/>
              <a:gd name="connsiteY15" fmla="*/ 115415 h 1317393"/>
              <a:gd name="connsiteX16" fmla="*/ 3454597 w 4144084"/>
              <a:gd name="connsiteY16" fmla="*/ 62501 h 1317393"/>
              <a:gd name="connsiteX17" fmla="*/ 3001035 w 4144084"/>
              <a:gd name="connsiteY17" fmla="*/ 32265 h 1317393"/>
              <a:gd name="connsiteX18" fmla="*/ 2418964 w 4144084"/>
              <a:gd name="connsiteY18" fmla="*/ 2028 h 1317393"/>
              <a:gd name="connsiteX19" fmla="*/ 2146827 w 4144084"/>
              <a:gd name="connsiteY19" fmla="*/ 92738 h 1317393"/>
              <a:gd name="connsiteX20" fmla="*/ 2040995 w 4144084"/>
              <a:gd name="connsiteY20" fmla="*/ 228802 h 1317393"/>
              <a:gd name="connsiteX21" fmla="*/ 1927605 w 4144084"/>
              <a:gd name="connsiteY21" fmla="*/ 440457 h 1317393"/>
              <a:gd name="connsiteX22" fmla="*/ 1678146 w 4144084"/>
              <a:gd name="connsiteY22" fmla="*/ 485811 h 1317393"/>
              <a:gd name="connsiteX23" fmla="*/ 1428687 w 4144084"/>
              <a:gd name="connsiteY23" fmla="*/ 523607 h 1317393"/>
              <a:gd name="connsiteX24" fmla="*/ 1201906 w 4144084"/>
              <a:gd name="connsiteY24" fmla="*/ 538725 h 1317393"/>
              <a:gd name="connsiteX25" fmla="*/ 1080956 w 4144084"/>
              <a:gd name="connsiteY25" fmla="*/ 448015 h 1317393"/>
              <a:gd name="connsiteX26" fmla="*/ 944887 w 4144084"/>
              <a:gd name="connsiteY26" fmla="*/ 281715 h 1317393"/>
              <a:gd name="connsiteX27" fmla="*/ 831497 w 4144084"/>
              <a:gd name="connsiteY27" fmla="*/ 183447 h 1317393"/>
              <a:gd name="connsiteX28" fmla="*/ 514003 w 4144084"/>
              <a:gd name="connsiteY28" fmla="*/ 153211 h 1317393"/>
              <a:gd name="connsiteX29" fmla="*/ 272103 w 4144084"/>
              <a:gd name="connsiteY29" fmla="*/ 160770 h 1317393"/>
              <a:gd name="connsiteX30" fmla="*/ 120916 w 4144084"/>
              <a:gd name="connsiteY30" fmla="*/ 357307 h 1317393"/>
              <a:gd name="connsiteX31" fmla="*/ 45322 w 4144084"/>
              <a:gd name="connsiteY31" fmla="*/ 667229 h 1317393"/>
              <a:gd name="connsiteX32" fmla="*/ 1476 w 4144084"/>
              <a:gd name="connsiteY32" fmla="*/ 667230 h 1317393"/>
              <a:gd name="connsiteX33" fmla="*/ 75560 w 4144084"/>
              <a:gd name="connsiteY33" fmla="*/ 977153 h 1317393"/>
              <a:gd name="connsiteX34" fmla="*/ 256985 w 4144084"/>
              <a:gd name="connsiteY34" fmla="*/ 1226604 h 1317393"/>
              <a:gd name="connsiteX35" fmla="*/ 597156 w 4144084"/>
              <a:gd name="connsiteY35" fmla="*/ 1302195 h 1317393"/>
              <a:gd name="connsiteX0" fmla="*/ 595680 w 4142608"/>
              <a:gd name="connsiteY0" fmla="*/ 1302195 h 1317393"/>
              <a:gd name="connsiteX1" fmla="*/ 996327 w 4142608"/>
              <a:gd name="connsiteY1" fmla="*/ 1203926 h 1317393"/>
              <a:gd name="connsiteX2" fmla="*/ 1223108 w 4142608"/>
              <a:gd name="connsiteY2" fmla="*/ 931799 h 1317393"/>
              <a:gd name="connsiteX3" fmla="*/ 1298701 w 4142608"/>
              <a:gd name="connsiteY3" fmla="*/ 780616 h 1317393"/>
              <a:gd name="connsiteX4" fmla="*/ 1578398 w 4142608"/>
              <a:gd name="connsiteY4" fmla="*/ 652112 h 1317393"/>
              <a:gd name="connsiteX5" fmla="*/ 1812738 w 4142608"/>
              <a:gd name="connsiteY5" fmla="*/ 659671 h 1317393"/>
              <a:gd name="connsiteX6" fmla="*/ 2016841 w 4142608"/>
              <a:gd name="connsiteY6" fmla="*/ 788176 h 1317393"/>
              <a:gd name="connsiteX7" fmla="*/ 2168029 w 4142608"/>
              <a:gd name="connsiteY7" fmla="*/ 1067862 h 1317393"/>
              <a:gd name="connsiteX8" fmla="*/ 2326775 w 4142608"/>
              <a:gd name="connsiteY8" fmla="*/ 1256840 h 1317393"/>
              <a:gd name="connsiteX9" fmla="*/ 2591353 w 4142608"/>
              <a:gd name="connsiteY9" fmla="*/ 1294636 h 1317393"/>
              <a:gd name="connsiteX10" fmla="*/ 2908847 w 4142608"/>
              <a:gd name="connsiteY10" fmla="*/ 1317313 h 1317393"/>
              <a:gd name="connsiteX11" fmla="*/ 3362409 w 4142608"/>
              <a:gd name="connsiteY11" fmla="*/ 1287077 h 1317393"/>
              <a:gd name="connsiteX12" fmla="*/ 3868886 w 4142608"/>
              <a:gd name="connsiteY12" fmla="*/ 1219045 h 1317393"/>
              <a:gd name="connsiteX13" fmla="*/ 4133464 w 4142608"/>
              <a:gd name="connsiteY13" fmla="*/ 848648 h 1317393"/>
              <a:gd name="connsiteX14" fmla="*/ 4050311 w 4142608"/>
              <a:gd name="connsiteY14" fmla="*/ 266597 h 1317393"/>
              <a:gd name="connsiteX15" fmla="*/ 3747936 w 4142608"/>
              <a:gd name="connsiteY15" fmla="*/ 115415 h 1317393"/>
              <a:gd name="connsiteX16" fmla="*/ 3453121 w 4142608"/>
              <a:gd name="connsiteY16" fmla="*/ 62501 h 1317393"/>
              <a:gd name="connsiteX17" fmla="*/ 2999559 w 4142608"/>
              <a:gd name="connsiteY17" fmla="*/ 32265 h 1317393"/>
              <a:gd name="connsiteX18" fmla="*/ 2417488 w 4142608"/>
              <a:gd name="connsiteY18" fmla="*/ 2028 h 1317393"/>
              <a:gd name="connsiteX19" fmla="*/ 2145351 w 4142608"/>
              <a:gd name="connsiteY19" fmla="*/ 92738 h 1317393"/>
              <a:gd name="connsiteX20" fmla="*/ 2039519 w 4142608"/>
              <a:gd name="connsiteY20" fmla="*/ 228802 h 1317393"/>
              <a:gd name="connsiteX21" fmla="*/ 1926129 w 4142608"/>
              <a:gd name="connsiteY21" fmla="*/ 440457 h 1317393"/>
              <a:gd name="connsiteX22" fmla="*/ 1676670 w 4142608"/>
              <a:gd name="connsiteY22" fmla="*/ 485811 h 1317393"/>
              <a:gd name="connsiteX23" fmla="*/ 1427211 w 4142608"/>
              <a:gd name="connsiteY23" fmla="*/ 523607 h 1317393"/>
              <a:gd name="connsiteX24" fmla="*/ 1200430 w 4142608"/>
              <a:gd name="connsiteY24" fmla="*/ 538725 h 1317393"/>
              <a:gd name="connsiteX25" fmla="*/ 1079480 w 4142608"/>
              <a:gd name="connsiteY25" fmla="*/ 448015 h 1317393"/>
              <a:gd name="connsiteX26" fmla="*/ 943411 w 4142608"/>
              <a:gd name="connsiteY26" fmla="*/ 281715 h 1317393"/>
              <a:gd name="connsiteX27" fmla="*/ 830021 w 4142608"/>
              <a:gd name="connsiteY27" fmla="*/ 183447 h 1317393"/>
              <a:gd name="connsiteX28" fmla="*/ 512527 w 4142608"/>
              <a:gd name="connsiteY28" fmla="*/ 153211 h 1317393"/>
              <a:gd name="connsiteX29" fmla="*/ 270627 w 4142608"/>
              <a:gd name="connsiteY29" fmla="*/ 160770 h 1317393"/>
              <a:gd name="connsiteX30" fmla="*/ 119440 w 4142608"/>
              <a:gd name="connsiteY30" fmla="*/ 357307 h 1317393"/>
              <a:gd name="connsiteX31" fmla="*/ 0 w 4142608"/>
              <a:gd name="connsiteY31" fmla="*/ 667230 h 1317393"/>
              <a:gd name="connsiteX32" fmla="*/ 74084 w 4142608"/>
              <a:gd name="connsiteY32" fmla="*/ 977153 h 1317393"/>
              <a:gd name="connsiteX33" fmla="*/ 255509 w 4142608"/>
              <a:gd name="connsiteY33" fmla="*/ 1226604 h 1317393"/>
              <a:gd name="connsiteX34" fmla="*/ 595680 w 4142608"/>
              <a:gd name="connsiteY34" fmla="*/ 1302195 h 1317393"/>
              <a:gd name="connsiteX0" fmla="*/ 550324 w 4097252"/>
              <a:gd name="connsiteY0" fmla="*/ 1302195 h 1317393"/>
              <a:gd name="connsiteX1" fmla="*/ 950971 w 4097252"/>
              <a:gd name="connsiteY1" fmla="*/ 1203926 h 1317393"/>
              <a:gd name="connsiteX2" fmla="*/ 1177752 w 4097252"/>
              <a:gd name="connsiteY2" fmla="*/ 931799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60770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10153 w 4097252"/>
              <a:gd name="connsiteY33" fmla="*/ 1226604 h 1317393"/>
              <a:gd name="connsiteX34" fmla="*/ 550324 w 4097252"/>
              <a:gd name="connsiteY34" fmla="*/ 1302195 h 1317393"/>
              <a:gd name="connsiteX0" fmla="*/ 550324 w 4097252"/>
              <a:gd name="connsiteY0" fmla="*/ 1302195 h 1317393"/>
              <a:gd name="connsiteX1" fmla="*/ 950971 w 4097252"/>
              <a:gd name="connsiteY1" fmla="*/ 1203926 h 1317393"/>
              <a:gd name="connsiteX2" fmla="*/ 1177752 w 4097252"/>
              <a:gd name="connsiteY2" fmla="*/ 931799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60770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10153 w 4097252"/>
              <a:gd name="connsiteY33" fmla="*/ 1226604 h 1317393"/>
              <a:gd name="connsiteX34" fmla="*/ 272137 w 4097252"/>
              <a:gd name="connsiteY34" fmla="*/ 1181250 h 1317393"/>
              <a:gd name="connsiteX35" fmla="*/ 550324 w 4097252"/>
              <a:gd name="connsiteY35" fmla="*/ 1302195 h 1317393"/>
              <a:gd name="connsiteX0" fmla="*/ 550324 w 4097252"/>
              <a:gd name="connsiteY0" fmla="*/ 1302195 h 1317393"/>
              <a:gd name="connsiteX1" fmla="*/ 950971 w 4097252"/>
              <a:gd name="connsiteY1" fmla="*/ 1203926 h 1317393"/>
              <a:gd name="connsiteX2" fmla="*/ 1177752 w 4097252"/>
              <a:gd name="connsiteY2" fmla="*/ 931799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91006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10153 w 4097252"/>
              <a:gd name="connsiteY33" fmla="*/ 1226604 h 1317393"/>
              <a:gd name="connsiteX34" fmla="*/ 272137 w 4097252"/>
              <a:gd name="connsiteY34" fmla="*/ 1181250 h 1317393"/>
              <a:gd name="connsiteX35" fmla="*/ 550324 w 4097252"/>
              <a:gd name="connsiteY35" fmla="*/ 1302195 h 1317393"/>
              <a:gd name="connsiteX0" fmla="*/ 550324 w 4097252"/>
              <a:gd name="connsiteY0" fmla="*/ 1302195 h 1317393"/>
              <a:gd name="connsiteX1" fmla="*/ 950971 w 4097252"/>
              <a:gd name="connsiteY1" fmla="*/ 1203926 h 1317393"/>
              <a:gd name="connsiteX2" fmla="*/ 1177752 w 4097252"/>
              <a:gd name="connsiteY2" fmla="*/ 931799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91006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10153 w 4097252"/>
              <a:gd name="connsiteY33" fmla="*/ 1226604 h 1317393"/>
              <a:gd name="connsiteX34" fmla="*/ 309934 w 4097252"/>
              <a:gd name="connsiteY34" fmla="*/ 1234164 h 1317393"/>
              <a:gd name="connsiteX35" fmla="*/ 550324 w 4097252"/>
              <a:gd name="connsiteY35" fmla="*/ 1302195 h 1317393"/>
              <a:gd name="connsiteX0" fmla="*/ 550324 w 4097252"/>
              <a:gd name="connsiteY0" fmla="*/ 1302195 h 1317393"/>
              <a:gd name="connsiteX1" fmla="*/ 950971 w 4097252"/>
              <a:gd name="connsiteY1" fmla="*/ 1203926 h 1317393"/>
              <a:gd name="connsiteX2" fmla="*/ 1177752 w 4097252"/>
              <a:gd name="connsiteY2" fmla="*/ 931799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91006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02594 w 4097252"/>
              <a:gd name="connsiteY33" fmla="*/ 1173690 h 1317393"/>
              <a:gd name="connsiteX34" fmla="*/ 309934 w 4097252"/>
              <a:gd name="connsiteY34" fmla="*/ 1234164 h 1317393"/>
              <a:gd name="connsiteX35" fmla="*/ 550324 w 4097252"/>
              <a:gd name="connsiteY35" fmla="*/ 1302195 h 1317393"/>
              <a:gd name="connsiteX0" fmla="*/ 565443 w 4097252"/>
              <a:gd name="connsiteY0" fmla="*/ 1279517 h 1317393"/>
              <a:gd name="connsiteX1" fmla="*/ 950971 w 4097252"/>
              <a:gd name="connsiteY1" fmla="*/ 1203926 h 1317393"/>
              <a:gd name="connsiteX2" fmla="*/ 1177752 w 4097252"/>
              <a:gd name="connsiteY2" fmla="*/ 931799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91006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02594 w 4097252"/>
              <a:gd name="connsiteY33" fmla="*/ 1173690 h 1317393"/>
              <a:gd name="connsiteX34" fmla="*/ 309934 w 4097252"/>
              <a:gd name="connsiteY34" fmla="*/ 1234164 h 1317393"/>
              <a:gd name="connsiteX35" fmla="*/ 565443 w 4097252"/>
              <a:gd name="connsiteY35" fmla="*/ 1279517 h 1317393"/>
              <a:gd name="connsiteX0" fmla="*/ 565443 w 4097252"/>
              <a:gd name="connsiteY0" fmla="*/ 1279517 h 1317393"/>
              <a:gd name="connsiteX1" fmla="*/ 935853 w 4097252"/>
              <a:gd name="connsiteY1" fmla="*/ 1143454 h 1317393"/>
              <a:gd name="connsiteX2" fmla="*/ 1177752 w 4097252"/>
              <a:gd name="connsiteY2" fmla="*/ 931799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91006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02594 w 4097252"/>
              <a:gd name="connsiteY33" fmla="*/ 1173690 h 1317393"/>
              <a:gd name="connsiteX34" fmla="*/ 309934 w 4097252"/>
              <a:gd name="connsiteY34" fmla="*/ 1234164 h 1317393"/>
              <a:gd name="connsiteX35" fmla="*/ 565443 w 4097252"/>
              <a:gd name="connsiteY35" fmla="*/ 1279517 h 1317393"/>
              <a:gd name="connsiteX0" fmla="*/ 565443 w 4097252"/>
              <a:gd name="connsiteY0" fmla="*/ 1279517 h 1317393"/>
              <a:gd name="connsiteX1" fmla="*/ 935853 w 4097252"/>
              <a:gd name="connsiteY1" fmla="*/ 1143454 h 1317393"/>
              <a:gd name="connsiteX2" fmla="*/ 1064361 w 4097252"/>
              <a:gd name="connsiteY2" fmla="*/ 886444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91006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02594 w 4097252"/>
              <a:gd name="connsiteY33" fmla="*/ 1173690 h 1317393"/>
              <a:gd name="connsiteX34" fmla="*/ 309934 w 4097252"/>
              <a:gd name="connsiteY34" fmla="*/ 1234164 h 1317393"/>
              <a:gd name="connsiteX35" fmla="*/ 565443 w 4097252"/>
              <a:gd name="connsiteY35" fmla="*/ 1279517 h 1317393"/>
              <a:gd name="connsiteX0" fmla="*/ 565443 w 4097252"/>
              <a:gd name="connsiteY0" fmla="*/ 1279517 h 1317393"/>
              <a:gd name="connsiteX1" fmla="*/ 928294 w 4097252"/>
              <a:gd name="connsiteY1" fmla="*/ 1113218 h 1317393"/>
              <a:gd name="connsiteX2" fmla="*/ 1064361 w 4097252"/>
              <a:gd name="connsiteY2" fmla="*/ 886444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381855 w 4097252"/>
              <a:gd name="connsiteY23" fmla="*/ 523607 h 1317393"/>
              <a:gd name="connsiteX24" fmla="*/ 1155074 w 4097252"/>
              <a:gd name="connsiteY24" fmla="*/ 538725 h 1317393"/>
              <a:gd name="connsiteX25" fmla="*/ 1034124 w 4097252"/>
              <a:gd name="connsiteY25" fmla="*/ 448015 h 1317393"/>
              <a:gd name="connsiteX26" fmla="*/ 898055 w 4097252"/>
              <a:gd name="connsiteY26" fmla="*/ 281715 h 1317393"/>
              <a:gd name="connsiteX27" fmla="*/ 784665 w 4097252"/>
              <a:gd name="connsiteY27" fmla="*/ 183447 h 1317393"/>
              <a:gd name="connsiteX28" fmla="*/ 467171 w 4097252"/>
              <a:gd name="connsiteY28" fmla="*/ 153211 h 1317393"/>
              <a:gd name="connsiteX29" fmla="*/ 225271 w 4097252"/>
              <a:gd name="connsiteY29" fmla="*/ 191006 h 1317393"/>
              <a:gd name="connsiteX30" fmla="*/ 74084 w 4097252"/>
              <a:gd name="connsiteY30" fmla="*/ 357307 h 1317393"/>
              <a:gd name="connsiteX31" fmla="*/ 0 w 4097252"/>
              <a:gd name="connsiteY31" fmla="*/ 667230 h 1317393"/>
              <a:gd name="connsiteX32" fmla="*/ 28728 w 4097252"/>
              <a:gd name="connsiteY32" fmla="*/ 977153 h 1317393"/>
              <a:gd name="connsiteX33" fmla="*/ 202594 w 4097252"/>
              <a:gd name="connsiteY33" fmla="*/ 1173690 h 1317393"/>
              <a:gd name="connsiteX34" fmla="*/ 309934 w 4097252"/>
              <a:gd name="connsiteY34" fmla="*/ 1234164 h 1317393"/>
              <a:gd name="connsiteX35" fmla="*/ 565443 w 4097252"/>
              <a:gd name="connsiteY35" fmla="*/ 1279517 h 1317393"/>
              <a:gd name="connsiteX0" fmla="*/ 565443 w 4097252"/>
              <a:gd name="connsiteY0" fmla="*/ 1279517 h 1317393"/>
              <a:gd name="connsiteX1" fmla="*/ 928294 w 4097252"/>
              <a:gd name="connsiteY1" fmla="*/ 1113218 h 1317393"/>
              <a:gd name="connsiteX2" fmla="*/ 1064361 w 4097252"/>
              <a:gd name="connsiteY2" fmla="*/ 886444 h 1317393"/>
              <a:gd name="connsiteX3" fmla="*/ 1253345 w 4097252"/>
              <a:gd name="connsiteY3" fmla="*/ 780616 h 1317393"/>
              <a:gd name="connsiteX4" fmla="*/ 1533042 w 4097252"/>
              <a:gd name="connsiteY4" fmla="*/ 652112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564789 w 4097252"/>
              <a:gd name="connsiteY23" fmla="*/ 425340 h 1317393"/>
              <a:gd name="connsiteX24" fmla="*/ 1381855 w 4097252"/>
              <a:gd name="connsiteY24" fmla="*/ 523607 h 1317393"/>
              <a:gd name="connsiteX25" fmla="*/ 1155074 w 4097252"/>
              <a:gd name="connsiteY25" fmla="*/ 538725 h 1317393"/>
              <a:gd name="connsiteX26" fmla="*/ 1034124 w 4097252"/>
              <a:gd name="connsiteY26" fmla="*/ 448015 h 1317393"/>
              <a:gd name="connsiteX27" fmla="*/ 898055 w 4097252"/>
              <a:gd name="connsiteY27" fmla="*/ 281715 h 1317393"/>
              <a:gd name="connsiteX28" fmla="*/ 784665 w 4097252"/>
              <a:gd name="connsiteY28" fmla="*/ 183447 h 1317393"/>
              <a:gd name="connsiteX29" fmla="*/ 467171 w 4097252"/>
              <a:gd name="connsiteY29" fmla="*/ 153211 h 1317393"/>
              <a:gd name="connsiteX30" fmla="*/ 225271 w 4097252"/>
              <a:gd name="connsiteY30" fmla="*/ 191006 h 1317393"/>
              <a:gd name="connsiteX31" fmla="*/ 74084 w 4097252"/>
              <a:gd name="connsiteY31" fmla="*/ 357307 h 1317393"/>
              <a:gd name="connsiteX32" fmla="*/ 0 w 4097252"/>
              <a:gd name="connsiteY32" fmla="*/ 667230 h 1317393"/>
              <a:gd name="connsiteX33" fmla="*/ 28728 w 4097252"/>
              <a:gd name="connsiteY33" fmla="*/ 977153 h 1317393"/>
              <a:gd name="connsiteX34" fmla="*/ 202594 w 4097252"/>
              <a:gd name="connsiteY34" fmla="*/ 1173690 h 1317393"/>
              <a:gd name="connsiteX35" fmla="*/ 309934 w 4097252"/>
              <a:gd name="connsiteY35" fmla="*/ 1234164 h 1317393"/>
              <a:gd name="connsiteX36" fmla="*/ 565443 w 4097252"/>
              <a:gd name="connsiteY36" fmla="*/ 1279517 h 1317393"/>
              <a:gd name="connsiteX0" fmla="*/ 565443 w 4097252"/>
              <a:gd name="connsiteY0" fmla="*/ 1279517 h 1317393"/>
              <a:gd name="connsiteX1" fmla="*/ 928294 w 4097252"/>
              <a:gd name="connsiteY1" fmla="*/ 1113218 h 1317393"/>
              <a:gd name="connsiteX2" fmla="*/ 1064361 w 4097252"/>
              <a:gd name="connsiteY2" fmla="*/ 886444 h 1317393"/>
              <a:gd name="connsiteX3" fmla="*/ 1253345 w 4097252"/>
              <a:gd name="connsiteY3" fmla="*/ 780616 h 1317393"/>
              <a:gd name="connsiteX4" fmla="*/ 1563280 w 4097252"/>
              <a:gd name="connsiteY4" fmla="*/ 750380 h 1317393"/>
              <a:gd name="connsiteX5" fmla="*/ 1767382 w 4097252"/>
              <a:gd name="connsiteY5" fmla="*/ 65967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564789 w 4097252"/>
              <a:gd name="connsiteY23" fmla="*/ 425340 h 1317393"/>
              <a:gd name="connsiteX24" fmla="*/ 1381855 w 4097252"/>
              <a:gd name="connsiteY24" fmla="*/ 523607 h 1317393"/>
              <a:gd name="connsiteX25" fmla="*/ 1155074 w 4097252"/>
              <a:gd name="connsiteY25" fmla="*/ 538725 h 1317393"/>
              <a:gd name="connsiteX26" fmla="*/ 1034124 w 4097252"/>
              <a:gd name="connsiteY26" fmla="*/ 448015 h 1317393"/>
              <a:gd name="connsiteX27" fmla="*/ 898055 w 4097252"/>
              <a:gd name="connsiteY27" fmla="*/ 281715 h 1317393"/>
              <a:gd name="connsiteX28" fmla="*/ 784665 w 4097252"/>
              <a:gd name="connsiteY28" fmla="*/ 183447 h 1317393"/>
              <a:gd name="connsiteX29" fmla="*/ 467171 w 4097252"/>
              <a:gd name="connsiteY29" fmla="*/ 153211 h 1317393"/>
              <a:gd name="connsiteX30" fmla="*/ 225271 w 4097252"/>
              <a:gd name="connsiteY30" fmla="*/ 191006 h 1317393"/>
              <a:gd name="connsiteX31" fmla="*/ 74084 w 4097252"/>
              <a:gd name="connsiteY31" fmla="*/ 357307 h 1317393"/>
              <a:gd name="connsiteX32" fmla="*/ 0 w 4097252"/>
              <a:gd name="connsiteY32" fmla="*/ 667230 h 1317393"/>
              <a:gd name="connsiteX33" fmla="*/ 28728 w 4097252"/>
              <a:gd name="connsiteY33" fmla="*/ 977153 h 1317393"/>
              <a:gd name="connsiteX34" fmla="*/ 202594 w 4097252"/>
              <a:gd name="connsiteY34" fmla="*/ 1173690 h 1317393"/>
              <a:gd name="connsiteX35" fmla="*/ 309934 w 4097252"/>
              <a:gd name="connsiteY35" fmla="*/ 1234164 h 1317393"/>
              <a:gd name="connsiteX36" fmla="*/ 565443 w 4097252"/>
              <a:gd name="connsiteY36" fmla="*/ 1279517 h 1317393"/>
              <a:gd name="connsiteX0" fmla="*/ 565443 w 4097252"/>
              <a:gd name="connsiteY0" fmla="*/ 1279517 h 1317393"/>
              <a:gd name="connsiteX1" fmla="*/ 928294 w 4097252"/>
              <a:gd name="connsiteY1" fmla="*/ 1113218 h 1317393"/>
              <a:gd name="connsiteX2" fmla="*/ 1064361 w 4097252"/>
              <a:gd name="connsiteY2" fmla="*/ 886444 h 1317393"/>
              <a:gd name="connsiteX3" fmla="*/ 1253345 w 4097252"/>
              <a:gd name="connsiteY3" fmla="*/ 780616 h 1317393"/>
              <a:gd name="connsiteX4" fmla="*/ 1563280 w 4097252"/>
              <a:gd name="connsiteY4" fmla="*/ 750380 h 1317393"/>
              <a:gd name="connsiteX5" fmla="*/ 1759823 w 4097252"/>
              <a:gd name="connsiteY5" fmla="*/ 74282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564789 w 4097252"/>
              <a:gd name="connsiteY23" fmla="*/ 425340 h 1317393"/>
              <a:gd name="connsiteX24" fmla="*/ 1381855 w 4097252"/>
              <a:gd name="connsiteY24" fmla="*/ 523607 h 1317393"/>
              <a:gd name="connsiteX25" fmla="*/ 1155074 w 4097252"/>
              <a:gd name="connsiteY25" fmla="*/ 538725 h 1317393"/>
              <a:gd name="connsiteX26" fmla="*/ 1034124 w 4097252"/>
              <a:gd name="connsiteY26" fmla="*/ 448015 h 1317393"/>
              <a:gd name="connsiteX27" fmla="*/ 898055 w 4097252"/>
              <a:gd name="connsiteY27" fmla="*/ 281715 h 1317393"/>
              <a:gd name="connsiteX28" fmla="*/ 784665 w 4097252"/>
              <a:gd name="connsiteY28" fmla="*/ 183447 h 1317393"/>
              <a:gd name="connsiteX29" fmla="*/ 467171 w 4097252"/>
              <a:gd name="connsiteY29" fmla="*/ 153211 h 1317393"/>
              <a:gd name="connsiteX30" fmla="*/ 225271 w 4097252"/>
              <a:gd name="connsiteY30" fmla="*/ 191006 h 1317393"/>
              <a:gd name="connsiteX31" fmla="*/ 74084 w 4097252"/>
              <a:gd name="connsiteY31" fmla="*/ 357307 h 1317393"/>
              <a:gd name="connsiteX32" fmla="*/ 0 w 4097252"/>
              <a:gd name="connsiteY32" fmla="*/ 667230 h 1317393"/>
              <a:gd name="connsiteX33" fmla="*/ 28728 w 4097252"/>
              <a:gd name="connsiteY33" fmla="*/ 977153 h 1317393"/>
              <a:gd name="connsiteX34" fmla="*/ 202594 w 4097252"/>
              <a:gd name="connsiteY34" fmla="*/ 1173690 h 1317393"/>
              <a:gd name="connsiteX35" fmla="*/ 309934 w 4097252"/>
              <a:gd name="connsiteY35" fmla="*/ 1234164 h 1317393"/>
              <a:gd name="connsiteX36" fmla="*/ 565443 w 4097252"/>
              <a:gd name="connsiteY36" fmla="*/ 1279517 h 1317393"/>
              <a:gd name="connsiteX0" fmla="*/ 565443 w 4097252"/>
              <a:gd name="connsiteY0" fmla="*/ 1279517 h 1317393"/>
              <a:gd name="connsiteX1" fmla="*/ 928294 w 4097252"/>
              <a:gd name="connsiteY1" fmla="*/ 1113218 h 1317393"/>
              <a:gd name="connsiteX2" fmla="*/ 1064361 w 4097252"/>
              <a:gd name="connsiteY2" fmla="*/ 886444 h 1317393"/>
              <a:gd name="connsiteX3" fmla="*/ 1253345 w 4097252"/>
              <a:gd name="connsiteY3" fmla="*/ 780616 h 1317393"/>
              <a:gd name="connsiteX4" fmla="*/ 1563280 w 4097252"/>
              <a:gd name="connsiteY4" fmla="*/ 750380 h 1317393"/>
              <a:gd name="connsiteX5" fmla="*/ 1759823 w 4097252"/>
              <a:gd name="connsiteY5" fmla="*/ 74282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31314 w 4097252"/>
              <a:gd name="connsiteY22" fmla="*/ 485811 h 1317393"/>
              <a:gd name="connsiteX23" fmla="*/ 1526993 w 4097252"/>
              <a:gd name="connsiteY23" fmla="*/ 523608 h 1317393"/>
              <a:gd name="connsiteX24" fmla="*/ 1381855 w 4097252"/>
              <a:gd name="connsiteY24" fmla="*/ 523607 h 1317393"/>
              <a:gd name="connsiteX25" fmla="*/ 1155074 w 4097252"/>
              <a:gd name="connsiteY25" fmla="*/ 538725 h 1317393"/>
              <a:gd name="connsiteX26" fmla="*/ 1034124 w 4097252"/>
              <a:gd name="connsiteY26" fmla="*/ 448015 h 1317393"/>
              <a:gd name="connsiteX27" fmla="*/ 898055 w 4097252"/>
              <a:gd name="connsiteY27" fmla="*/ 281715 h 1317393"/>
              <a:gd name="connsiteX28" fmla="*/ 784665 w 4097252"/>
              <a:gd name="connsiteY28" fmla="*/ 183447 h 1317393"/>
              <a:gd name="connsiteX29" fmla="*/ 467171 w 4097252"/>
              <a:gd name="connsiteY29" fmla="*/ 153211 h 1317393"/>
              <a:gd name="connsiteX30" fmla="*/ 225271 w 4097252"/>
              <a:gd name="connsiteY30" fmla="*/ 191006 h 1317393"/>
              <a:gd name="connsiteX31" fmla="*/ 74084 w 4097252"/>
              <a:gd name="connsiteY31" fmla="*/ 357307 h 1317393"/>
              <a:gd name="connsiteX32" fmla="*/ 0 w 4097252"/>
              <a:gd name="connsiteY32" fmla="*/ 667230 h 1317393"/>
              <a:gd name="connsiteX33" fmla="*/ 28728 w 4097252"/>
              <a:gd name="connsiteY33" fmla="*/ 977153 h 1317393"/>
              <a:gd name="connsiteX34" fmla="*/ 202594 w 4097252"/>
              <a:gd name="connsiteY34" fmla="*/ 1173690 h 1317393"/>
              <a:gd name="connsiteX35" fmla="*/ 309934 w 4097252"/>
              <a:gd name="connsiteY35" fmla="*/ 1234164 h 1317393"/>
              <a:gd name="connsiteX36" fmla="*/ 565443 w 4097252"/>
              <a:gd name="connsiteY36" fmla="*/ 1279517 h 1317393"/>
              <a:gd name="connsiteX0" fmla="*/ 565443 w 4097252"/>
              <a:gd name="connsiteY0" fmla="*/ 1279517 h 1317393"/>
              <a:gd name="connsiteX1" fmla="*/ 928294 w 4097252"/>
              <a:gd name="connsiteY1" fmla="*/ 1113218 h 1317393"/>
              <a:gd name="connsiteX2" fmla="*/ 1064361 w 4097252"/>
              <a:gd name="connsiteY2" fmla="*/ 886444 h 1317393"/>
              <a:gd name="connsiteX3" fmla="*/ 1253345 w 4097252"/>
              <a:gd name="connsiteY3" fmla="*/ 780616 h 1317393"/>
              <a:gd name="connsiteX4" fmla="*/ 1563280 w 4097252"/>
              <a:gd name="connsiteY4" fmla="*/ 750380 h 1317393"/>
              <a:gd name="connsiteX5" fmla="*/ 1759823 w 4097252"/>
              <a:gd name="connsiteY5" fmla="*/ 742821 h 1317393"/>
              <a:gd name="connsiteX6" fmla="*/ 1971485 w 4097252"/>
              <a:gd name="connsiteY6" fmla="*/ 788176 h 1317393"/>
              <a:gd name="connsiteX7" fmla="*/ 2122673 w 4097252"/>
              <a:gd name="connsiteY7" fmla="*/ 1067862 h 1317393"/>
              <a:gd name="connsiteX8" fmla="*/ 2281419 w 4097252"/>
              <a:gd name="connsiteY8" fmla="*/ 1256840 h 1317393"/>
              <a:gd name="connsiteX9" fmla="*/ 2545997 w 4097252"/>
              <a:gd name="connsiteY9" fmla="*/ 1294636 h 1317393"/>
              <a:gd name="connsiteX10" fmla="*/ 2863491 w 4097252"/>
              <a:gd name="connsiteY10" fmla="*/ 1317313 h 1317393"/>
              <a:gd name="connsiteX11" fmla="*/ 3317053 w 4097252"/>
              <a:gd name="connsiteY11" fmla="*/ 1287077 h 1317393"/>
              <a:gd name="connsiteX12" fmla="*/ 3823530 w 4097252"/>
              <a:gd name="connsiteY12" fmla="*/ 1219045 h 1317393"/>
              <a:gd name="connsiteX13" fmla="*/ 4088108 w 4097252"/>
              <a:gd name="connsiteY13" fmla="*/ 848648 h 1317393"/>
              <a:gd name="connsiteX14" fmla="*/ 4004955 w 4097252"/>
              <a:gd name="connsiteY14" fmla="*/ 266597 h 1317393"/>
              <a:gd name="connsiteX15" fmla="*/ 3702580 w 4097252"/>
              <a:gd name="connsiteY15" fmla="*/ 115415 h 1317393"/>
              <a:gd name="connsiteX16" fmla="*/ 3407765 w 4097252"/>
              <a:gd name="connsiteY16" fmla="*/ 62501 h 1317393"/>
              <a:gd name="connsiteX17" fmla="*/ 2954203 w 4097252"/>
              <a:gd name="connsiteY17" fmla="*/ 32265 h 1317393"/>
              <a:gd name="connsiteX18" fmla="*/ 2372132 w 4097252"/>
              <a:gd name="connsiteY18" fmla="*/ 2028 h 1317393"/>
              <a:gd name="connsiteX19" fmla="*/ 2099995 w 4097252"/>
              <a:gd name="connsiteY19" fmla="*/ 92738 h 1317393"/>
              <a:gd name="connsiteX20" fmla="*/ 1994163 w 4097252"/>
              <a:gd name="connsiteY20" fmla="*/ 228802 h 1317393"/>
              <a:gd name="connsiteX21" fmla="*/ 1880773 w 4097252"/>
              <a:gd name="connsiteY21" fmla="*/ 440457 h 1317393"/>
              <a:gd name="connsiteX22" fmla="*/ 1684230 w 4097252"/>
              <a:gd name="connsiteY22" fmla="*/ 516047 h 1317393"/>
              <a:gd name="connsiteX23" fmla="*/ 1526993 w 4097252"/>
              <a:gd name="connsiteY23" fmla="*/ 523608 h 1317393"/>
              <a:gd name="connsiteX24" fmla="*/ 1381855 w 4097252"/>
              <a:gd name="connsiteY24" fmla="*/ 523607 h 1317393"/>
              <a:gd name="connsiteX25" fmla="*/ 1155074 w 4097252"/>
              <a:gd name="connsiteY25" fmla="*/ 538725 h 1317393"/>
              <a:gd name="connsiteX26" fmla="*/ 1034124 w 4097252"/>
              <a:gd name="connsiteY26" fmla="*/ 448015 h 1317393"/>
              <a:gd name="connsiteX27" fmla="*/ 898055 w 4097252"/>
              <a:gd name="connsiteY27" fmla="*/ 281715 h 1317393"/>
              <a:gd name="connsiteX28" fmla="*/ 784665 w 4097252"/>
              <a:gd name="connsiteY28" fmla="*/ 183447 h 1317393"/>
              <a:gd name="connsiteX29" fmla="*/ 467171 w 4097252"/>
              <a:gd name="connsiteY29" fmla="*/ 153211 h 1317393"/>
              <a:gd name="connsiteX30" fmla="*/ 225271 w 4097252"/>
              <a:gd name="connsiteY30" fmla="*/ 191006 h 1317393"/>
              <a:gd name="connsiteX31" fmla="*/ 74084 w 4097252"/>
              <a:gd name="connsiteY31" fmla="*/ 357307 h 1317393"/>
              <a:gd name="connsiteX32" fmla="*/ 0 w 4097252"/>
              <a:gd name="connsiteY32" fmla="*/ 667230 h 1317393"/>
              <a:gd name="connsiteX33" fmla="*/ 28728 w 4097252"/>
              <a:gd name="connsiteY33" fmla="*/ 977153 h 1317393"/>
              <a:gd name="connsiteX34" fmla="*/ 202594 w 4097252"/>
              <a:gd name="connsiteY34" fmla="*/ 1173690 h 1317393"/>
              <a:gd name="connsiteX35" fmla="*/ 309934 w 4097252"/>
              <a:gd name="connsiteY35" fmla="*/ 1234164 h 1317393"/>
              <a:gd name="connsiteX36" fmla="*/ 565443 w 4097252"/>
              <a:gd name="connsiteY36" fmla="*/ 1279517 h 1317393"/>
              <a:gd name="connsiteX0" fmla="*/ 565443 w 4097252"/>
              <a:gd name="connsiteY0" fmla="*/ 1247716 h 1285592"/>
              <a:gd name="connsiteX1" fmla="*/ 928294 w 4097252"/>
              <a:gd name="connsiteY1" fmla="*/ 1081417 h 1285592"/>
              <a:gd name="connsiteX2" fmla="*/ 1064361 w 4097252"/>
              <a:gd name="connsiteY2" fmla="*/ 854643 h 1285592"/>
              <a:gd name="connsiteX3" fmla="*/ 1253345 w 4097252"/>
              <a:gd name="connsiteY3" fmla="*/ 748815 h 1285592"/>
              <a:gd name="connsiteX4" fmla="*/ 1563280 w 4097252"/>
              <a:gd name="connsiteY4" fmla="*/ 718579 h 1285592"/>
              <a:gd name="connsiteX5" fmla="*/ 1759823 w 4097252"/>
              <a:gd name="connsiteY5" fmla="*/ 711020 h 1285592"/>
              <a:gd name="connsiteX6" fmla="*/ 1971485 w 4097252"/>
              <a:gd name="connsiteY6" fmla="*/ 756375 h 1285592"/>
              <a:gd name="connsiteX7" fmla="*/ 2122673 w 4097252"/>
              <a:gd name="connsiteY7" fmla="*/ 1036061 h 1285592"/>
              <a:gd name="connsiteX8" fmla="*/ 2281419 w 4097252"/>
              <a:gd name="connsiteY8" fmla="*/ 1225039 h 1285592"/>
              <a:gd name="connsiteX9" fmla="*/ 2545997 w 4097252"/>
              <a:gd name="connsiteY9" fmla="*/ 1262835 h 1285592"/>
              <a:gd name="connsiteX10" fmla="*/ 2863491 w 4097252"/>
              <a:gd name="connsiteY10" fmla="*/ 1285512 h 1285592"/>
              <a:gd name="connsiteX11" fmla="*/ 3317053 w 4097252"/>
              <a:gd name="connsiteY11" fmla="*/ 1255276 h 1285592"/>
              <a:gd name="connsiteX12" fmla="*/ 3823530 w 4097252"/>
              <a:gd name="connsiteY12" fmla="*/ 1187244 h 1285592"/>
              <a:gd name="connsiteX13" fmla="*/ 4088108 w 4097252"/>
              <a:gd name="connsiteY13" fmla="*/ 816847 h 1285592"/>
              <a:gd name="connsiteX14" fmla="*/ 4004955 w 4097252"/>
              <a:gd name="connsiteY14" fmla="*/ 234796 h 1285592"/>
              <a:gd name="connsiteX15" fmla="*/ 3702580 w 4097252"/>
              <a:gd name="connsiteY15" fmla="*/ 83614 h 1285592"/>
              <a:gd name="connsiteX16" fmla="*/ 3407765 w 4097252"/>
              <a:gd name="connsiteY16" fmla="*/ 30700 h 1285592"/>
              <a:gd name="connsiteX17" fmla="*/ 2954203 w 4097252"/>
              <a:gd name="connsiteY17" fmla="*/ 464 h 1285592"/>
              <a:gd name="connsiteX18" fmla="*/ 2402370 w 4097252"/>
              <a:gd name="connsiteY18" fmla="*/ 53377 h 1285592"/>
              <a:gd name="connsiteX19" fmla="*/ 2099995 w 4097252"/>
              <a:gd name="connsiteY19" fmla="*/ 60937 h 1285592"/>
              <a:gd name="connsiteX20" fmla="*/ 1994163 w 4097252"/>
              <a:gd name="connsiteY20" fmla="*/ 197001 h 1285592"/>
              <a:gd name="connsiteX21" fmla="*/ 1880773 w 4097252"/>
              <a:gd name="connsiteY21" fmla="*/ 408656 h 1285592"/>
              <a:gd name="connsiteX22" fmla="*/ 1684230 w 4097252"/>
              <a:gd name="connsiteY22" fmla="*/ 484246 h 1285592"/>
              <a:gd name="connsiteX23" fmla="*/ 1526993 w 4097252"/>
              <a:gd name="connsiteY23" fmla="*/ 491807 h 1285592"/>
              <a:gd name="connsiteX24" fmla="*/ 1381855 w 4097252"/>
              <a:gd name="connsiteY24" fmla="*/ 491806 h 1285592"/>
              <a:gd name="connsiteX25" fmla="*/ 1155074 w 4097252"/>
              <a:gd name="connsiteY25" fmla="*/ 506924 h 1285592"/>
              <a:gd name="connsiteX26" fmla="*/ 1034124 w 4097252"/>
              <a:gd name="connsiteY26" fmla="*/ 416214 h 1285592"/>
              <a:gd name="connsiteX27" fmla="*/ 898055 w 4097252"/>
              <a:gd name="connsiteY27" fmla="*/ 249914 h 1285592"/>
              <a:gd name="connsiteX28" fmla="*/ 784665 w 4097252"/>
              <a:gd name="connsiteY28" fmla="*/ 151646 h 1285592"/>
              <a:gd name="connsiteX29" fmla="*/ 467171 w 4097252"/>
              <a:gd name="connsiteY29" fmla="*/ 121410 h 1285592"/>
              <a:gd name="connsiteX30" fmla="*/ 225271 w 4097252"/>
              <a:gd name="connsiteY30" fmla="*/ 159205 h 1285592"/>
              <a:gd name="connsiteX31" fmla="*/ 74084 w 4097252"/>
              <a:gd name="connsiteY31" fmla="*/ 325506 h 1285592"/>
              <a:gd name="connsiteX32" fmla="*/ 0 w 4097252"/>
              <a:gd name="connsiteY32" fmla="*/ 635429 h 1285592"/>
              <a:gd name="connsiteX33" fmla="*/ 28728 w 4097252"/>
              <a:gd name="connsiteY33" fmla="*/ 945352 h 1285592"/>
              <a:gd name="connsiteX34" fmla="*/ 202594 w 4097252"/>
              <a:gd name="connsiteY34" fmla="*/ 1141889 h 1285592"/>
              <a:gd name="connsiteX35" fmla="*/ 309934 w 4097252"/>
              <a:gd name="connsiteY35" fmla="*/ 1202363 h 1285592"/>
              <a:gd name="connsiteX36" fmla="*/ 565443 w 4097252"/>
              <a:gd name="connsiteY36" fmla="*/ 1247716 h 1285592"/>
              <a:gd name="connsiteX0" fmla="*/ 565443 w 4097252"/>
              <a:gd name="connsiteY0" fmla="*/ 1247716 h 1285592"/>
              <a:gd name="connsiteX1" fmla="*/ 928294 w 4097252"/>
              <a:gd name="connsiteY1" fmla="*/ 1081417 h 1285592"/>
              <a:gd name="connsiteX2" fmla="*/ 1064361 w 4097252"/>
              <a:gd name="connsiteY2" fmla="*/ 854643 h 1285592"/>
              <a:gd name="connsiteX3" fmla="*/ 1253345 w 4097252"/>
              <a:gd name="connsiteY3" fmla="*/ 748815 h 1285592"/>
              <a:gd name="connsiteX4" fmla="*/ 1563280 w 4097252"/>
              <a:gd name="connsiteY4" fmla="*/ 718579 h 1285592"/>
              <a:gd name="connsiteX5" fmla="*/ 1759823 w 4097252"/>
              <a:gd name="connsiteY5" fmla="*/ 711020 h 1285592"/>
              <a:gd name="connsiteX6" fmla="*/ 1971485 w 4097252"/>
              <a:gd name="connsiteY6" fmla="*/ 756375 h 1285592"/>
              <a:gd name="connsiteX7" fmla="*/ 2122673 w 4097252"/>
              <a:gd name="connsiteY7" fmla="*/ 1036061 h 1285592"/>
              <a:gd name="connsiteX8" fmla="*/ 2281419 w 4097252"/>
              <a:gd name="connsiteY8" fmla="*/ 1225039 h 1285592"/>
              <a:gd name="connsiteX9" fmla="*/ 2545997 w 4097252"/>
              <a:gd name="connsiteY9" fmla="*/ 1262835 h 1285592"/>
              <a:gd name="connsiteX10" fmla="*/ 2863491 w 4097252"/>
              <a:gd name="connsiteY10" fmla="*/ 1285512 h 1285592"/>
              <a:gd name="connsiteX11" fmla="*/ 3317053 w 4097252"/>
              <a:gd name="connsiteY11" fmla="*/ 1255276 h 1285592"/>
              <a:gd name="connsiteX12" fmla="*/ 3823530 w 4097252"/>
              <a:gd name="connsiteY12" fmla="*/ 1187244 h 1285592"/>
              <a:gd name="connsiteX13" fmla="*/ 4088108 w 4097252"/>
              <a:gd name="connsiteY13" fmla="*/ 816847 h 1285592"/>
              <a:gd name="connsiteX14" fmla="*/ 4004955 w 4097252"/>
              <a:gd name="connsiteY14" fmla="*/ 234796 h 1285592"/>
              <a:gd name="connsiteX15" fmla="*/ 3702580 w 4097252"/>
              <a:gd name="connsiteY15" fmla="*/ 83614 h 1285592"/>
              <a:gd name="connsiteX16" fmla="*/ 3407765 w 4097252"/>
              <a:gd name="connsiteY16" fmla="*/ 30700 h 1285592"/>
              <a:gd name="connsiteX17" fmla="*/ 2954203 w 4097252"/>
              <a:gd name="connsiteY17" fmla="*/ 464 h 1285592"/>
              <a:gd name="connsiteX18" fmla="*/ 2402370 w 4097252"/>
              <a:gd name="connsiteY18" fmla="*/ 53377 h 1285592"/>
              <a:gd name="connsiteX19" fmla="*/ 2168029 w 4097252"/>
              <a:gd name="connsiteY19" fmla="*/ 121410 h 1285592"/>
              <a:gd name="connsiteX20" fmla="*/ 1994163 w 4097252"/>
              <a:gd name="connsiteY20" fmla="*/ 197001 h 1285592"/>
              <a:gd name="connsiteX21" fmla="*/ 1880773 w 4097252"/>
              <a:gd name="connsiteY21" fmla="*/ 408656 h 1285592"/>
              <a:gd name="connsiteX22" fmla="*/ 1684230 w 4097252"/>
              <a:gd name="connsiteY22" fmla="*/ 484246 h 1285592"/>
              <a:gd name="connsiteX23" fmla="*/ 1526993 w 4097252"/>
              <a:gd name="connsiteY23" fmla="*/ 491807 h 1285592"/>
              <a:gd name="connsiteX24" fmla="*/ 1381855 w 4097252"/>
              <a:gd name="connsiteY24" fmla="*/ 491806 h 1285592"/>
              <a:gd name="connsiteX25" fmla="*/ 1155074 w 4097252"/>
              <a:gd name="connsiteY25" fmla="*/ 506924 h 1285592"/>
              <a:gd name="connsiteX26" fmla="*/ 1034124 w 4097252"/>
              <a:gd name="connsiteY26" fmla="*/ 416214 h 1285592"/>
              <a:gd name="connsiteX27" fmla="*/ 898055 w 4097252"/>
              <a:gd name="connsiteY27" fmla="*/ 249914 h 1285592"/>
              <a:gd name="connsiteX28" fmla="*/ 784665 w 4097252"/>
              <a:gd name="connsiteY28" fmla="*/ 151646 h 1285592"/>
              <a:gd name="connsiteX29" fmla="*/ 467171 w 4097252"/>
              <a:gd name="connsiteY29" fmla="*/ 121410 h 1285592"/>
              <a:gd name="connsiteX30" fmla="*/ 225271 w 4097252"/>
              <a:gd name="connsiteY30" fmla="*/ 159205 h 1285592"/>
              <a:gd name="connsiteX31" fmla="*/ 74084 w 4097252"/>
              <a:gd name="connsiteY31" fmla="*/ 325506 h 1285592"/>
              <a:gd name="connsiteX32" fmla="*/ 0 w 4097252"/>
              <a:gd name="connsiteY32" fmla="*/ 635429 h 1285592"/>
              <a:gd name="connsiteX33" fmla="*/ 28728 w 4097252"/>
              <a:gd name="connsiteY33" fmla="*/ 945352 h 1285592"/>
              <a:gd name="connsiteX34" fmla="*/ 202594 w 4097252"/>
              <a:gd name="connsiteY34" fmla="*/ 1141889 h 1285592"/>
              <a:gd name="connsiteX35" fmla="*/ 309934 w 4097252"/>
              <a:gd name="connsiteY35" fmla="*/ 1202363 h 1285592"/>
              <a:gd name="connsiteX36" fmla="*/ 565443 w 4097252"/>
              <a:gd name="connsiteY36" fmla="*/ 1247716 h 1285592"/>
              <a:gd name="connsiteX0" fmla="*/ 565443 w 4097252"/>
              <a:gd name="connsiteY0" fmla="*/ 1247716 h 1285592"/>
              <a:gd name="connsiteX1" fmla="*/ 928294 w 4097252"/>
              <a:gd name="connsiteY1" fmla="*/ 1081417 h 1285592"/>
              <a:gd name="connsiteX2" fmla="*/ 1064361 w 4097252"/>
              <a:gd name="connsiteY2" fmla="*/ 854643 h 1285592"/>
              <a:gd name="connsiteX3" fmla="*/ 1253345 w 4097252"/>
              <a:gd name="connsiteY3" fmla="*/ 748815 h 1285592"/>
              <a:gd name="connsiteX4" fmla="*/ 1563280 w 4097252"/>
              <a:gd name="connsiteY4" fmla="*/ 718579 h 1285592"/>
              <a:gd name="connsiteX5" fmla="*/ 1759823 w 4097252"/>
              <a:gd name="connsiteY5" fmla="*/ 711020 h 1285592"/>
              <a:gd name="connsiteX6" fmla="*/ 1971485 w 4097252"/>
              <a:gd name="connsiteY6" fmla="*/ 756375 h 1285592"/>
              <a:gd name="connsiteX7" fmla="*/ 2122673 w 4097252"/>
              <a:gd name="connsiteY7" fmla="*/ 1036061 h 1285592"/>
              <a:gd name="connsiteX8" fmla="*/ 2281419 w 4097252"/>
              <a:gd name="connsiteY8" fmla="*/ 1225039 h 1285592"/>
              <a:gd name="connsiteX9" fmla="*/ 2545997 w 4097252"/>
              <a:gd name="connsiteY9" fmla="*/ 1262835 h 1285592"/>
              <a:gd name="connsiteX10" fmla="*/ 2863491 w 4097252"/>
              <a:gd name="connsiteY10" fmla="*/ 1285512 h 1285592"/>
              <a:gd name="connsiteX11" fmla="*/ 3317053 w 4097252"/>
              <a:gd name="connsiteY11" fmla="*/ 1255276 h 1285592"/>
              <a:gd name="connsiteX12" fmla="*/ 3823530 w 4097252"/>
              <a:gd name="connsiteY12" fmla="*/ 1187244 h 1285592"/>
              <a:gd name="connsiteX13" fmla="*/ 4088108 w 4097252"/>
              <a:gd name="connsiteY13" fmla="*/ 816847 h 1285592"/>
              <a:gd name="connsiteX14" fmla="*/ 4004955 w 4097252"/>
              <a:gd name="connsiteY14" fmla="*/ 234796 h 1285592"/>
              <a:gd name="connsiteX15" fmla="*/ 3702580 w 4097252"/>
              <a:gd name="connsiteY15" fmla="*/ 83614 h 1285592"/>
              <a:gd name="connsiteX16" fmla="*/ 3407765 w 4097252"/>
              <a:gd name="connsiteY16" fmla="*/ 30700 h 1285592"/>
              <a:gd name="connsiteX17" fmla="*/ 2954203 w 4097252"/>
              <a:gd name="connsiteY17" fmla="*/ 464 h 1285592"/>
              <a:gd name="connsiteX18" fmla="*/ 2402370 w 4097252"/>
              <a:gd name="connsiteY18" fmla="*/ 53377 h 1285592"/>
              <a:gd name="connsiteX19" fmla="*/ 2168029 w 4097252"/>
              <a:gd name="connsiteY19" fmla="*/ 121410 h 1285592"/>
              <a:gd name="connsiteX20" fmla="*/ 2084876 w 4097252"/>
              <a:gd name="connsiteY20" fmla="*/ 219678 h 1285592"/>
              <a:gd name="connsiteX21" fmla="*/ 1880773 w 4097252"/>
              <a:gd name="connsiteY21" fmla="*/ 408656 h 1285592"/>
              <a:gd name="connsiteX22" fmla="*/ 1684230 w 4097252"/>
              <a:gd name="connsiteY22" fmla="*/ 484246 h 1285592"/>
              <a:gd name="connsiteX23" fmla="*/ 1526993 w 4097252"/>
              <a:gd name="connsiteY23" fmla="*/ 491807 h 1285592"/>
              <a:gd name="connsiteX24" fmla="*/ 1381855 w 4097252"/>
              <a:gd name="connsiteY24" fmla="*/ 491806 h 1285592"/>
              <a:gd name="connsiteX25" fmla="*/ 1155074 w 4097252"/>
              <a:gd name="connsiteY25" fmla="*/ 506924 h 1285592"/>
              <a:gd name="connsiteX26" fmla="*/ 1034124 w 4097252"/>
              <a:gd name="connsiteY26" fmla="*/ 416214 h 1285592"/>
              <a:gd name="connsiteX27" fmla="*/ 898055 w 4097252"/>
              <a:gd name="connsiteY27" fmla="*/ 249914 h 1285592"/>
              <a:gd name="connsiteX28" fmla="*/ 784665 w 4097252"/>
              <a:gd name="connsiteY28" fmla="*/ 151646 h 1285592"/>
              <a:gd name="connsiteX29" fmla="*/ 467171 w 4097252"/>
              <a:gd name="connsiteY29" fmla="*/ 121410 h 1285592"/>
              <a:gd name="connsiteX30" fmla="*/ 225271 w 4097252"/>
              <a:gd name="connsiteY30" fmla="*/ 159205 h 1285592"/>
              <a:gd name="connsiteX31" fmla="*/ 74084 w 4097252"/>
              <a:gd name="connsiteY31" fmla="*/ 325506 h 1285592"/>
              <a:gd name="connsiteX32" fmla="*/ 0 w 4097252"/>
              <a:gd name="connsiteY32" fmla="*/ 635429 h 1285592"/>
              <a:gd name="connsiteX33" fmla="*/ 28728 w 4097252"/>
              <a:gd name="connsiteY33" fmla="*/ 945352 h 1285592"/>
              <a:gd name="connsiteX34" fmla="*/ 202594 w 4097252"/>
              <a:gd name="connsiteY34" fmla="*/ 1141889 h 1285592"/>
              <a:gd name="connsiteX35" fmla="*/ 309934 w 4097252"/>
              <a:gd name="connsiteY35" fmla="*/ 1202363 h 1285592"/>
              <a:gd name="connsiteX36" fmla="*/ 565443 w 4097252"/>
              <a:gd name="connsiteY36" fmla="*/ 1247716 h 1285592"/>
              <a:gd name="connsiteX0" fmla="*/ 565443 w 4097252"/>
              <a:gd name="connsiteY0" fmla="*/ 1247716 h 1285592"/>
              <a:gd name="connsiteX1" fmla="*/ 928294 w 4097252"/>
              <a:gd name="connsiteY1" fmla="*/ 1081417 h 1285592"/>
              <a:gd name="connsiteX2" fmla="*/ 1064361 w 4097252"/>
              <a:gd name="connsiteY2" fmla="*/ 854643 h 1285592"/>
              <a:gd name="connsiteX3" fmla="*/ 1253345 w 4097252"/>
              <a:gd name="connsiteY3" fmla="*/ 748815 h 1285592"/>
              <a:gd name="connsiteX4" fmla="*/ 1563280 w 4097252"/>
              <a:gd name="connsiteY4" fmla="*/ 718579 h 1285592"/>
              <a:gd name="connsiteX5" fmla="*/ 1759823 w 4097252"/>
              <a:gd name="connsiteY5" fmla="*/ 711020 h 1285592"/>
              <a:gd name="connsiteX6" fmla="*/ 1971485 w 4097252"/>
              <a:gd name="connsiteY6" fmla="*/ 756375 h 1285592"/>
              <a:gd name="connsiteX7" fmla="*/ 2099995 w 4097252"/>
              <a:gd name="connsiteY7" fmla="*/ 1066298 h 1285592"/>
              <a:gd name="connsiteX8" fmla="*/ 2281419 w 4097252"/>
              <a:gd name="connsiteY8" fmla="*/ 1225039 h 1285592"/>
              <a:gd name="connsiteX9" fmla="*/ 2545997 w 4097252"/>
              <a:gd name="connsiteY9" fmla="*/ 1262835 h 1285592"/>
              <a:gd name="connsiteX10" fmla="*/ 2863491 w 4097252"/>
              <a:gd name="connsiteY10" fmla="*/ 1285512 h 1285592"/>
              <a:gd name="connsiteX11" fmla="*/ 3317053 w 4097252"/>
              <a:gd name="connsiteY11" fmla="*/ 1255276 h 1285592"/>
              <a:gd name="connsiteX12" fmla="*/ 3823530 w 4097252"/>
              <a:gd name="connsiteY12" fmla="*/ 1187244 h 1285592"/>
              <a:gd name="connsiteX13" fmla="*/ 4088108 w 4097252"/>
              <a:gd name="connsiteY13" fmla="*/ 816847 h 1285592"/>
              <a:gd name="connsiteX14" fmla="*/ 4004955 w 4097252"/>
              <a:gd name="connsiteY14" fmla="*/ 234796 h 1285592"/>
              <a:gd name="connsiteX15" fmla="*/ 3702580 w 4097252"/>
              <a:gd name="connsiteY15" fmla="*/ 83614 h 1285592"/>
              <a:gd name="connsiteX16" fmla="*/ 3407765 w 4097252"/>
              <a:gd name="connsiteY16" fmla="*/ 30700 h 1285592"/>
              <a:gd name="connsiteX17" fmla="*/ 2954203 w 4097252"/>
              <a:gd name="connsiteY17" fmla="*/ 464 h 1285592"/>
              <a:gd name="connsiteX18" fmla="*/ 2402370 w 4097252"/>
              <a:gd name="connsiteY18" fmla="*/ 53377 h 1285592"/>
              <a:gd name="connsiteX19" fmla="*/ 2168029 w 4097252"/>
              <a:gd name="connsiteY19" fmla="*/ 121410 h 1285592"/>
              <a:gd name="connsiteX20" fmla="*/ 2084876 w 4097252"/>
              <a:gd name="connsiteY20" fmla="*/ 219678 h 1285592"/>
              <a:gd name="connsiteX21" fmla="*/ 1880773 w 4097252"/>
              <a:gd name="connsiteY21" fmla="*/ 408656 h 1285592"/>
              <a:gd name="connsiteX22" fmla="*/ 1684230 w 4097252"/>
              <a:gd name="connsiteY22" fmla="*/ 484246 h 1285592"/>
              <a:gd name="connsiteX23" fmla="*/ 1526993 w 4097252"/>
              <a:gd name="connsiteY23" fmla="*/ 491807 h 1285592"/>
              <a:gd name="connsiteX24" fmla="*/ 1381855 w 4097252"/>
              <a:gd name="connsiteY24" fmla="*/ 491806 h 1285592"/>
              <a:gd name="connsiteX25" fmla="*/ 1155074 w 4097252"/>
              <a:gd name="connsiteY25" fmla="*/ 506924 h 1285592"/>
              <a:gd name="connsiteX26" fmla="*/ 1034124 w 4097252"/>
              <a:gd name="connsiteY26" fmla="*/ 416214 h 1285592"/>
              <a:gd name="connsiteX27" fmla="*/ 898055 w 4097252"/>
              <a:gd name="connsiteY27" fmla="*/ 249914 h 1285592"/>
              <a:gd name="connsiteX28" fmla="*/ 784665 w 4097252"/>
              <a:gd name="connsiteY28" fmla="*/ 151646 h 1285592"/>
              <a:gd name="connsiteX29" fmla="*/ 467171 w 4097252"/>
              <a:gd name="connsiteY29" fmla="*/ 121410 h 1285592"/>
              <a:gd name="connsiteX30" fmla="*/ 225271 w 4097252"/>
              <a:gd name="connsiteY30" fmla="*/ 159205 h 1285592"/>
              <a:gd name="connsiteX31" fmla="*/ 74084 w 4097252"/>
              <a:gd name="connsiteY31" fmla="*/ 325506 h 1285592"/>
              <a:gd name="connsiteX32" fmla="*/ 0 w 4097252"/>
              <a:gd name="connsiteY32" fmla="*/ 635429 h 1285592"/>
              <a:gd name="connsiteX33" fmla="*/ 28728 w 4097252"/>
              <a:gd name="connsiteY33" fmla="*/ 945352 h 1285592"/>
              <a:gd name="connsiteX34" fmla="*/ 202594 w 4097252"/>
              <a:gd name="connsiteY34" fmla="*/ 1141889 h 1285592"/>
              <a:gd name="connsiteX35" fmla="*/ 309934 w 4097252"/>
              <a:gd name="connsiteY35" fmla="*/ 1202363 h 1285592"/>
              <a:gd name="connsiteX36" fmla="*/ 565443 w 4097252"/>
              <a:gd name="connsiteY36" fmla="*/ 1247716 h 1285592"/>
              <a:gd name="connsiteX0" fmla="*/ 565443 w 4097252"/>
              <a:gd name="connsiteY0" fmla="*/ 1247716 h 1285592"/>
              <a:gd name="connsiteX1" fmla="*/ 928294 w 4097252"/>
              <a:gd name="connsiteY1" fmla="*/ 1081417 h 1285592"/>
              <a:gd name="connsiteX2" fmla="*/ 1064361 w 4097252"/>
              <a:gd name="connsiteY2" fmla="*/ 854643 h 1285592"/>
              <a:gd name="connsiteX3" fmla="*/ 1253345 w 4097252"/>
              <a:gd name="connsiteY3" fmla="*/ 748815 h 1285592"/>
              <a:gd name="connsiteX4" fmla="*/ 1563280 w 4097252"/>
              <a:gd name="connsiteY4" fmla="*/ 718579 h 1285592"/>
              <a:gd name="connsiteX5" fmla="*/ 1759823 w 4097252"/>
              <a:gd name="connsiteY5" fmla="*/ 711020 h 1285592"/>
              <a:gd name="connsiteX6" fmla="*/ 1971485 w 4097252"/>
              <a:gd name="connsiteY6" fmla="*/ 756375 h 1285592"/>
              <a:gd name="connsiteX7" fmla="*/ 1965436 w 4097252"/>
              <a:gd name="connsiteY7" fmla="*/ 809288 h 1285592"/>
              <a:gd name="connsiteX8" fmla="*/ 2099995 w 4097252"/>
              <a:gd name="connsiteY8" fmla="*/ 1066298 h 1285592"/>
              <a:gd name="connsiteX9" fmla="*/ 2281419 w 4097252"/>
              <a:gd name="connsiteY9" fmla="*/ 1225039 h 1285592"/>
              <a:gd name="connsiteX10" fmla="*/ 2545997 w 4097252"/>
              <a:gd name="connsiteY10" fmla="*/ 1262835 h 1285592"/>
              <a:gd name="connsiteX11" fmla="*/ 2863491 w 4097252"/>
              <a:gd name="connsiteY11" fmla="*/ 1285512 h 1285592"/>
              <a:gd name="connsiteX12" fmla="*/ 3317053 w 4097252"/>
              <a:gd name="connsiteY12" fmla="*/ 1255276 h 1285592"/>
              <a:gd name="connsiteX13" fmla="*/ 3823530 w 4097252"/>
              <a:gd name="connsiteY13" fmla="*/ 1187244 h 1285592"/>
              <a:gd name="connsiteX14" fmla="*/ 4088108 w 4097252"/>
              <a:gd name="connsiteY14" fmla="*/ 816847 h 1285592"/>
              <a:gd name="connsiteX15" fmla="*/ 4004955 w 4097252"/>
              <a:gd name="connsiteY15" fmla="*/ 234796 h 1285592"/>
              <a:gd name="connsiteX16" fmla="*/ 3702580 w 4097252"/>
              <a:gd name="connsiteY16" fmla="*/ 83614 h 1285592"/>
              <a:gd name="connsiteX17" fmla="*/ 3407765 w 4097252"/>
              <a:gd name="connsiteY17" fmla="*/ 30700 h 1285592"/>
              <a:gd name="connsiteX18" fmla="*/ 2954203 w 4097252"/>
              <a:gd name="connsiteY18" fmla="*/ 464 h 1285592"/>
              <a:gd name="connsiteX19" fmla="*/ 2402370 w 4097252"/>
              <a:gd name="connsiteY19" fmla="*/ 53377 h 1285592"/>
              <a:gd name="connsiteX20" fmla="*/ 2168029 w 4097252"/>
              <a:gd name="connsiteY20" fmla="*/ 121410 h 1285592"/>
              <a:gd name="connsiteX21" fmla="*/ 2084876 w 4097252"/>
              <a:gd name="connsiteY21" fmla="*/ 219678 h 1285592"/>
              <a:gd name="connsiteX22" fmla="*/ 1880773 w 4097252"/>
              <a:gd name="connsiteY22" fmla="*/ 408656 h 1285592"/>
              <a:gd name="connsiteX23" fmla="*/ 1684230 w 4097252"/>
              <a:gd name="connsiteY23" fmla="*/ 484246 h 1285592"/>
              <a:gd name="connsiteX24" fmla="*/ 1526993 w 4097252"/>
              <a:gd name="connsiteY24" fmla="*/ 491807 h 1285592"/>
              <a:gd name="connsiteX25" fmla="*/ 1381855 w 4097252"/>
              <a:gd name="connsiteY25" fmla="*/ 491806 h 1285592"/>
              <a:gd name="connsiteX26" fmla="*/ 1155074 w 4097252"/>
              <a:gd name="connsiteY26" fmla="*/ 506924 h 1285592"/>
              <a:gd name="connsiteX27" fmla="*/ 1034124 w 4097252"/>
              <a:gd name="connsiteY27" fmla="*/ 416214 h 1285592"/>
              <a:gd name="connsiteX28" fmla="*/ 898055 w 4097252"/>
              <a:gd name="connsiteY28" fmla="*/ 249914 h 1285592"/>
              <a:gd name="connsiteX29" fmla="*/ 784665 w 4097252"/>
              <a:gd name="connsiteY29" fmla="*/ 151646 h 1285592"/>
              <a:gd name="connsiteX30" fmla="*/ 467171 w 4097252"/>
              <a:gd name="connsiteY30" fmla="*/ 121410 h 1285592"/>
              <a:gd name="connsiteX31" fmla="*/ 225271 w 4097252"/>
              <a:gd name="connsiteY31" fmla="*/ 159205 h 1285592"/>
              <a:gd name="connsiteX32" fmla="*/ 74084 w 4097252"/>
              <a:gd name="connsiteY32" fmla="*/ 325506 h 1285592"/>
              <a:gd name="connsiteX33" fmla="*/ 0 w 4097252"/>
              <a:gd name="connsiteY33" fmla="*/ 635429 h 1285592"/>
              <a:gd name="connsiteX34" fmla="*/ 28728 w 4097252"/>
              <a:gd name="connsiteY34" fmla="*/ 945352 h 1285592"/>
              <a:gd name="connsiteX35" fmla="*/ 202594 w 4097252"/>
              <a:gd name="connsiteY35" fmla="*/ 1141889 h 1285592"/>
              <a:gd name="connsiteX36" fmla="*/ 309934 w 4097252"/>
              <a:gd name="connsiteY36" fmla="*/ 1202363 h 1285592"/>
              <a:gd name="connsiteX37" fmla="*/ 565443 w 4097252"/>
              <a:gd name="connsiteY37" fmla="*/ 1247716 h 1285592"/>
              <a:gd name="connsiteX0" fmla="*/ 565443 w 4097252"/>
              <a:gd name="connsiteY0" fmla="*/ 1247716 h 1285592"/>
              <a:gd name="connsiteX1" fmla="*/ 928294 w 4097252"/>
              <a:gd name="connsiteY1" fmla="*/ 1081417 h 1285592"/>
              <a:gd name="connsiteX2" fmla="*/ 1064361 w 4097252"/>
              <a:gd name="connsiteY2" fmla="*/ 854643 h 1285592"/>
              <a:gd name="connsiteX3" fmla="*/ 1253345 w 4097252"/>
              <a:gd name="connsiteY3" fmla="*/ 748815 h 1285592"/>
              <a:gd name="connsiteX4" fmla="*/ 1563280 w 4097252"/>
              <a:gd name="connsiteY4" fmla="*/ 718579 h 1285592"/>
              <a:gd name="connsiteX5" fmla="*/ 1759823 w 4097252"/>
              <a:gd name="connsiteY5" fmla="*/ 711020 h 1285592"/>
              <a:gd name="connsiteX6" fmla="*/ 1965436 w 4097252"/>
              <a:gd name="connsiteY6" fmla="*/ 809288 h 1285592"/>
              <a:gd name="connsiteX7" fmla="*/ 2099995 w 4097252"/>
              <a:gd name="connsiteY7" fmla="*/ 1066298 h 1285592"/>
              <a:gd name="connsiteX8" fmla="*/ 2281419 w 4097252"/>
              <a:gd name="connsiteY8" fmla="*/ 1225039 h 1285592"/>
              <a:gd name="connsiteX9" fmla="*/ 2545997 w 4097252"/>
              <a:gd name="connsiteY9" fmla="*/ 1262835 h 1285592"/>
              <a:gd name="connsiteX10" fmla="*/ 2863491 w 4097252"/>
              <a:gd name="connsiteY10" fmla="*/ 1285512 h 1285592"/>
              <a:gd name="connsiteX11" fmla="*/ 3317053 w 4097252"/>
              <a:gd name="connsiteY11" fmla="*/ 1255276 h 1285592"/>
              <a:gd name="connsiteX12" fmla="*/ 3823530 w 4097252"/>
              <a:gd name="connsiteY12" fmla="*/ 1187244 h 1285592"/>
              <a:gd name="connsiteX13" fmla="*/ 4088108 w 4097252"/>
              <a:gd name="connsiteY13" fmla="*/ 816847 h 1285592"/>
              <a:gd name="connsiteX14" fmla="*/ 4004955 w 4097252"/>
              <a:gd name="connsiteY14" fmla="*/ 234796 h 1285592"/>
              <a:gd name="connsiteX15" fmla="*/ 3702580 w 4097252"/>
              <a:gd name="connsiteY15" fmla="*/ 83614 h 1285592"/>
              <a:gd name="connsiteX16" fmla="*/ 3407765 w 4097252"/>
              <a:gd name="connsiteY16" fmla="*/ 30700 h 1285592"/>
              <a:gd name="connsiteX17" fmla="*/ 2954203 w 4097252"/>
              <a:gd name="connsiteY17" fmla="*/ 464 h 1285592"/>
              <a:gd name="connsiteX18" fmla="*/ 2402370 w 4097252"/>
              <a:gd name="connsiteY18" fmla="*/ 53377 h 1285592"/>
              <a:gd name="connsiteX19" fmla="*/ 2168029 w 4097252"/>
              <a:gd name="connsiteY19" fmla="*/ 121410 h 1285592"/>
              <a:gd name="connsiteX20" fmla="*/ 2084876 w 4097252"/>
              <a:gd name="connsiteY20" fmla="*/ 219678 h 1285592"/>
              <a:gd name="connsiteX21" fmla="*/ 1880773 w 4097252"/>
              <a:gd name="connsiteY21" fmla="*/ 408656 h 1285592"/>
              <a:gd name="connsiteX22" fmla="*/ 1684230 w 4097252"/>
              <a:gd name="connsiteY22" fmla="*/ 484246 h 1285592"/>
              <a:gd name="connsiteX23" fmla="*/ 1526993 w 4097252"/>
              <a:gd name="connsiteY23" fmla="*/ 491807 h 1285592"/>
              <a:gd name="connsiteX24" fmla="*/ 1381855 w 4097252"/>
              <a:gd name="connsiteY24" fmla="*/ 491806 h 1285592"/>
              <a:gd name="connsiteX25" fmla="*/ 1155074 w 4097252"/>
              <a:gd name="connsiteY25" fmla="*/ 506924 h 1285592"/>
              <a:gd name="connsiteX26" fmla="*/ 1034124 w 4097252"/>
              <a:gd name="connsiteY26" fmla="*/ 416214 h 1285592"/>
              <a:gd name="connsiteX27" fmla="*/ 898055 w 4097252"/>
              <a:gd name="connsiteY27" fmla="*/ 249914 h 1285592"/>
              <a:gd name="connsiteX28" fmla="*/ 784665 w 4097252"/>
              <a:gd name="connsiteY28" fmla="*/ 151646 h 1285592"/>
              <a:gd name="connsiteX29" fmla="*/ 467171 w 4097252"/>
              <a:gd name="connsiteY29" fmla="*/ 121410 h 1285592"/>
              <a:gd name="connsiteX30" fmla="*/ 225271 w 4097252"/>
              <a:gd name="connsiteY30" fmla="*/ 159205 h 1285592"/>
              <a:gd name="connsiteX31" fmla="*/ 74084 w 4097252"/>
              <a:gd name="connsiteY31" fmla="*/ 325506 h 1285592"/>
              <a:gd name="connsiteX32" fmla="*/ 0 w 4097252"/>
              <a:gd name="connsiteY32" fmla="*/ 635429 h 1285592"/>
              <a:gd name="connsiteX33" fmla="*/ 28728 w 4097252"/>
              <a:gd name="connsiteY33" fmla="*/ 945352 h 1285592"/>
              <a:gd name="connsiteX34" fmla="*/ 202594 w 4097252"/>
              <a:gd name="connsiteY34" fmla="*/ 1141889 h 1285592"/>
              <a:gd name="connsiteX35" fmla="*/ 309934 w 4097252"/>
              <a:gd name="connsiteY35" fmla="*/ 1202363 h 1285592"/>
              <a:gd name="connsiteX36" fmla="*/ 565443 w 4097252"/>
              <a:gd name="connsiteY36" fmla="*/ 1247716 h 1285592"/>
              <a:gd name="connsiteX0" fmla="*/ 565443 w 4097252"/>
              <a:gd name="connsiteY0" fmla="*/ 1247716 h 1264118"/>
              <a:gd name="connsiteX1" fmla="*/ 928294 w 4097252"/>
              <a:gd name="connsiteY1" fmla="*/ 1081417 h 1264118"/>
              <a:gd name="connsiteX2" fmla="*/ 1064361 w 4097252"/>
              <a:gd name="connsiteY2" fmla="*/ 854643 h 1264118"/>
              <a:gd name="connsiteX3" fmla="*/ 1253345 w 4097252"/>
              <a:gd name="connsiteY3" fmla="*/ 748815 h 1264118"/>
              <a:gd name="connsiteX4" fmla="*/ 1563280 w 4097252"/>
              <a:gd name="connsiteY4" fmla="*/ 718579 h 1264118"/>
              <a:gd name="connsiteX5" fmla="*/ 1759823 w 4097252"/>
              <a:gd name="connsiteY5" fmla="*/ 711020 h 1264118"/>
              <a:gd name="connsiteX6" fmla="*/ 1965436 w 4097252"/>
              <a:gd name="connsiteY6" fmla="*/ 809288 h 1264118"/>
              <a:gd name="connsiteX7" fmla="*/ 2099995 w 4097252"/>
              <a:gd name="connsiteY7" fmla="*/ 1066298 h 1264118"/>
              <a:gd name="connsiteX8" fmla="*/ 2281419 w 4097252"/>
              <a:gd name="connsiteY8" fmla="*/ 1225039 h 1264118"/>
              <a:gd name="connsiteX9" fmla="*/ 2545997 w 4097252"/>
              <a:gd name="connsiteY9" fmla="*/ 1262835 h 1264118"/>
              <a:gd name="connsiteX10" fmla="*/ 2871050 w 4097252"/>
              <a:gd name="connsiteY10" fmla="*/ 1255276 h 1264118"/>
              <a:gd name="connsiteX11" fmla="*/ 3317053 w 4097252"/>
              <a:gd name="connsiteY11" fmla="*/ 1255276 h 1264118"/>
              <a:gd name="connsiteX12" fmla="*/ 3823530 w 4097252"/>
              <a:gd name="connsiteY12" fmla="*/ 1187244 h 1264118"/>
              <a:gd name="connsiteX13" fmla="*/ 4088108 w 4097252"/>
              <a:gd name="connsiteY13" fmla="*/ 816847 h 1264118"/>
              <a:gd name="connsiteX14" fmla="*/ 4004955 w 4097252"/>
              <a:gd name="connsiteY14" fmla="*/ 234796 h 1264118"/>
              <a:gd name="connsiteX15" fmla="*/ 3702580 w 4097252"/>
              <a:gd name="connsiteY15" fmla="*/ 83614 h 1264118"/>
              <a:gd name="connsiteX16" fmla="*/ 3407765 w 4097252"/>
              <a:gd name="connsiteY16" fmla="*/ 30700 h 1264118"/>
              <a:gd name="connsiteX17" fmla="*/ 2954203 w 4097252"/>
              <a:gd name="connsiteY17" fmla="*/ 464 h 1264118"/>
              <a:gd name="connsiteX18" fmla="*/ 2402370 w 4097252"/>
              <a:gd name="connsiteY18" fmla="*/ 53377 h 1264118"/>
              <a:gd name="connsiteX19" fmla="*/ 2168029 w 4097252"/>
              <a:gd name="connsiteY19" fmla="*/ 121410 h 1264118"/>
              <a:gd name="connsiteX20" fmla="*/ 2084876 w 4097252"/>
              <a:gd name="connsiteY20" fmla="*/ 219678 h 1264118"/>
              <a:gd name="connsiteX21" fmla="*/ 1880773 w 4097252"/>
              <a:gd name="connsiteY21" fmla="*/ 408656 h 1264118"/>
              <a:gd name="connsiteX22" fmla="*/ 1684230 w 4097252"/>
              <a:gd name="connsiteY22" fmla="*/ 484246 h 1264118"/>
              <a:gd name="connsiteX23" fmla="*/ 1526993 w 4097252"/>
              <a:gd name="connsiteY23" fmla="*/ 491807 h 1264118"/>
              <a:gd name="connsiteX24" fmla="*/ 1381855 w 4097252"/>
              <a:gd name="connsiteY24" fmla="*/ 491806 h 1264118"/>
              <a:gd name="connsiteX25" fmla="*/ 1155074 w 4097252"/>
              <a:gd name="connsiteY25" fmla="*/ 506924 h 1264118"/>
              <a:gd name="connsiteX26" fmla="*/ 1034124 w 4097252"/>
              <a:gd name="connsiteY26" fmla="*/ 416214 h 1264118"/>
              <a:gd name="connsiteX27" fmla="*/ 898055 w 4097252"/>
              <a:gd name="connsiteY27" fmla="*/ 249914 h 1264118"/>
              <a:gd name="connsiteX28" fmla="*/ 784665 w 4097252"/>
              <a:gd name="connsiteY28" fmla="*/ 151646 h 1264118"/>
              <a:gd name="connsiteX29" fmla="*/ 467171 w 4097252"/>
              <a:gd name="connsiteY29" fmla="*/ 121410 h 1264118"/>
              <a:gd name="connsiteX30" fmla="*/ 225271 w 4097252"/>
              <a:gd name="connsiteY30" fmla="*/ 159205 h 1264118"/>
              <a:gd name="connsiteX31" fmla="*/ 74084 w 4097252"/>
              <a:gd name="connsiteY31" fmla="*/ 325506 h 1264118"/>
              <a:gd name="connsiteX32" fmla="*/ 0 w 4097252"/>
              <a:gd name="connsiteY32" fmla="*/ 635429 h 1264118"/>
              <a:gd name="connsiteX33" fmla="*/ 28728 w 4097252"/>
              <a:gd name="connsiteY33" fmla="*/ 945352 h 1264118"/>
              <a:gd name="connsiteX34" fmla="*/ 202594 w 4097252"/>
              <a:gd name="connsiteY34" fmla="*/ 1141889 h 1264118"/>
              <a:gd name="connsiteX35" fmla="*/ 309934 w 4097252"/>
              <a:gd name="connsiteY35" fmla="*/ 1202363 h 1264118"/>
              <a:gd name="connsiteX36" fmla="*/ 565443 w 4097252"/>
              <a:gd name="connsiteY36" fmla="*/ 1247716 h 1264118"/>
              <a:gd name="connsiteX0" fmla="*/ 565443 w 4097252"/>
              <a:gd name="connsiteY0" fmla="*/ 1247716 h 1260923"/>
              <a:gd name="connsiteX1" fmla="*/ 928294 w 4097252"/>
              <a:gd name="connsiteY1" fmla="*/ 1081417 h 1260923"/>
              <a:gd name="connsiteX2" fmla="*/ 1064361 w 4097252"/>
              <a:gd name="connsiteY2" fmla="*/ 854643 h 1260923"/>
              <a:gd name="connsiteX3" fmla="*/ 1253345 w 4097252"/>
              <a:gd name="connsiteY3" fmla="*/ 748815 h 1260923"/>
              <a:gd name="connsiteX4" fmla="*/ 1563280 w 4097252"/>
              <a:gd name="connsiteY4" fmla="*/ 718579 h 1260923"/>
              <a:gd name="connsiteX5" fmla="*/ 1759823 w 4097252"/>
              <a:gd name="connsiteY5" fmla="*/ 711020 h 1260923"/>
              <a:gd name="connsiteX6" fmla="*/ 1965436 w 4097252"/>
              <a:gd name="connsiteY6" fmla="*/ 809288 h 1260923"/>
              <a:gd name="connsiteX7" fmla="*/ 2099995 w 4097252"/>
              <a:gd name="connsiteY7" fmla="*/ 1066298 h 1260923"/>
              <a:gd name="connsiteX8" fmla="*/ 2281419 w 4097252"/>
              <a:gd name="connsiteY8" fmla="*/ 1225039 h 1260923"/>
              <a:gd name="connsiteX9" fmla="*/ 2568675 w 4097252"/>
              <a:gd name="connsiteY9" fmla="*/ 1240157 h 1260923"/>
              <a:gd name="connsiteX10" fmla="*/ 2871050 w 4097252"/>
              <a:gd name="connsiteY10" fmla="*/ 1255276 h 1260923"/>
              <a:gd name="connsiteX11" fmla="*/ 3317053 w 4097252"/>
              <a:gd name="connsiteY11" fmla="*/ 1255276 h 1260923"/>
              <a:gd name="connsiteX12" fmla="*/ 3823530 w 4097252"/>
              <a:gd name="connsiteY12" fmla="*/ 1187244 h 1260923"/>
              <a:gd name="connsiteX13" fmla="*/ 4088108 w 4097252"/>
              <a:gd name="connsiteY13" fmla="*/ 816847 h 1260923"/>
              <a:gd name="connsiteX14" fmla="*/ 4004955 w 4097252"/>
              <a:gd name="connsiteY14" fmla="*/ 234796 h 1260923"/>
              <a:gd name="connsiteX15" fmla="*/ 3702580 w 4097252"/>
              <a:gd name="connsiteY15" fmla="*/ 83614 h 1260923"/>
              <a:gd name="connsiteX16" fmla="*/ 3407765 w 4097252"/>
              <a:gd name="connsiteY16" fmla="*/ 30700 h 1260923"/>
              <a:gd name="connsiteX17" fmla="*/ 2954203 w 4097252"/>
              <a:gd name="connsiteY17" fmla="*/ 464 h 1260923"/>
              <a:gd name="connsiteX18" fmla="*/ 2402370 w 4097252"/>
              <a:gd name="connsiteY18" fmla="*/ 53377 h 1260923"/>
              <a:gd name="connsiteX19" fmla="*/ 2168029 w 4097252"/>
              <a:gd name="connsiteY19" fmla="*/ 121410 h 1260923"/>
              <a:gd name="connsiteX20" fmla="*/ 2084876 w 4097252"/>
              <a:gd name="connsiteY20" fmla="*/ 219678 h 1260923"/>
              <a:gd name="connsiteX21" fmla="*/ 1880773 w 4097252"/>
              <a:gd name="connsiteY21" fmla="*/ 408656 h 1260923"/>
              <a:gd name="connsiteX22" fmla="*/ 1684230 w 4097252"/>
              <a:gd name="connsiteY22" fmla="*/ 484246 h 1260923"/>
              <a:gd name="connsiteX23" fmla="*/ 1526993 w 4097252"/>
              <a:gd name="connsiteY23" fmla="*/ 491807 h 1260923"/>
              <a:gd name="connsiteX24" fmla="*/ 1381855 w 4097252"/>
              <a:gd name="connsiteY24" fmla="*/ 491806 h 1260923"/>
              <a:gd name="connsiteX25" fmla="*/ 1155074 w 4097252"/>
              <a:gd name="connsiteY25" fmla="*/ 506924 h 1260923"/>
              <a:gd name="connsiteX26" fmla="*/ 1034124 w 4097252"/>
              <a:gd name="connsiteY26" fmla="*/ 416214 h 1260923"/>
              <a:gd name="connsiteX27" fmla="*/ 898055 w 4097252"/>
              <a:gd name="connsiteY27" fmla="*/ 249914 h 1260923"/>
              <a:gd name="connsiteX28" fmla="*/ 784665 w 4097252"/>
              <a:gd name="connsiteY28" fmla="*/ 151646 h 1260923"/>
              <a:gd name="connsiteX29" fmla="*/ 467171 w 4097252"/>
              <a:gd name="connsiteY29" fmla="*/ 121410 h 1260923"/>
              <a:gd name="connsiteX30" fmla="*/ 225271 w 4097252"/>
              <a:gd name="connsiteY30" fmla="*/ 159205 h 1260923"/>
              <a:gd name="connsiteX31" fmla="*/ 74084 w 4097252"/>
              <a:gd name="connsiteY31" fmla="*/ 325506 h 1260923"/>
              <a:gd name="connsiteX32" fmla="*/ 0 w 4097252"/>
              <a:gd name="connsiteY32" fmla="*/ 635429 h 1260923"/>
              <a:gd name="connsiteX33" fmla="*/ 28728 w 4097252"/>
              <a:gd name="connsiteY33" fmla="*/ 945352 h 1260923"/>
              <a:gd name="connsiteX34" fmla="*/ 202594 w 4097252"/>
              <a:gd name="connsiteY34" fmla="*/ 1141889 h 1260923"/>
              <a:gd name="connsiteX35" fmla="*/ 309934 w 4097252"/>
              <a:gd name="connsiteY35" fmla="*/ 1202363 h 1260923"/>
              <a:gd name="connsiteX36" fmla="*/ 565443 w 4097252"/>
              <a:gd name="connsiteY36" fmla="*/ 1247716 h 1260923"/>
              <a:gd name="connsiteX0" fmla="*/ 565443 w 4097252"/>
              <a:gd name="connsiteY0" fmla="*/ 1247716 h 1264117"/>
              <a:gd name="connsiteX1" fmla="*/ 928294 w 4097252"/>
              <a:gd name="connsiteY1" fmla="*/ 1081417 h 1264117"/>
              <a:gd name="connsiteX2" fmla="*/ 1064361 w 4097252"/>
              <a:gd name="connsiteY2" fmla="*/ 854643 h 1264117"/>
              <a:gd name="connsiteX3" fmla="*/ 1253345 w 4097252"/>
              <a:gd name="connsiteY3" fmla="*/ 748815 h 1264117"/>
              <a:gd name="connsiteX4" fmla="*/ 1563280 w 4097252"/>
              <a:gd name="connsiteY4" fmla="*/ 718579 h 1264117"/>
              <a:gd name="connsiteX5" fmla="*/ 1759823 w 4097252"/>
              <a:gd name="connsiteY5" fmla="*/ 711020 h 1264117"/>
              <a:gd name="connsiteX6" fmla="*/ 1965436 w 4097252"/>
              <a:gd name="connsiteY6" fmla="*/ 809288 h 1264117"/>
              <a:gd name="connsiteX7" fmla="*/ 2099995 w 4097252"/>
              <a:gd name="connsiteY7" fmla="*/ 1066298 h 1264117"/>
              <a:gd name="connsiteX8" fmla="*/ 2281419 w 4097252"/>
              <a:gd name="connsiteY8" fmla="*/ 1225039 h 1264117"/>
              <a:gd name="connsiteX9" fmla="*/ 2538437 w 4097252"/>
              <a:gd name="connsiteY9" fmla="*/ 1262834 h 1264117"/>
              <a:gd name="connsiteX10" fmla="*/ 2871050 w 4097252"/>
              <a:gd name="connsiteY10" fmla="*/ 1255276 h 1264117"/>
              <a:gd name="connsiteX11" fmla="*/ 3317053 w 4097252"/>
              <a:gd name="connsiteY11" fmla="*/ 1255276 h 1264117"/>
              <a:gd name="connsiteX12" fmla="*/ 3823530 w 4097252"/>
              <a:gd name="connsiteY12" fmla="*/ 1187244 h 1264117"/>
              <a:gd name="connsiteX13" fmla="*/ 4088108 w 4097252"/>
              <a:gd name="connsiteY13" fmla="*/ 816847 h 1264117"/>
              <a:gd name="connsiteX14" fmla="*/ 4004955 w 4097252"/>
              <a:gd name="connsiteY14" fmla="*/ 234796 h 1264117"/>
              <a:gd name="connsiteX15" fmla="*/ 3702580 w 4097252"/>
              <a:gd name="connsiteY15" fmla="*/ 83614 h 1264117"/>
              <a:gd name="connsiteX16" fmla="*/ 3407765 w 4097252"/>
              <a:gd name="connsiteY16" fmla="*/ 30700 h 1264117"/>
              <a:gd name="connsiteX17" fmla="*/ 2954203 w 4097252"/>
              <a:gd name="connsiteY17" fmla="*/ 464 h 1264117"/>
              <a:gd name="connsiteX18" fmla="*/ 2402370 w 4097252"/>
              <a:gd name="connsiteY18" fmla="*/ 53377 h 1264117"/>
              <a:gd name="connsiteX19" fmla="*/ 2168029 w 4097252"/>
              <a:gd name="connsiteY19" fmla="*/ 121410 h 1264117"/>
              <a:gd name="connsiteX20" fmla="*/ 2084876 w 4097252"/>
              <a:gd name="connsiteY20" fmla="*/ 219678 h 1264117"/>
              <a:gd name="connsiteX21" fmla="*/ 1880773 w 4097252"/>
              <a:gd name="connsiteY21" fmla="*/ 408656 h 1264117"/>
              <a:gd name="connsiteX22" fmla="*/ 1684230 w 4097252"/>
              <a:gd name="connsiteY22" fmla="*/ 484246 h 1264117"/>
              <a:gd name="connsiteX23" fmla="*/ 1526993 w 4097252"/>
              <a:gd name="connsiteY23" fmla="*/ 491807 h 1264117"/>
              <a:gd name="connsiteX24" fmla="*/ 1381855 w 4097252"/>
              <a:gd name="connsiteY24" fmla="*/ 491806 h 1264117"/>
              <a:gd name="connsiteX25" fmla="*/ 1155074 w 4097252"/>
              <a:gd name="connsiteY25" fmla="*/ 506924 h 1264117"/>
              <a:gd name="connsiteX26" fmla="*/ 1034124 w 4097252"/>
              <a:gd name="connsiteY26" fmla="*/ 416214 h 1264117"/>
              <a:gd name="connsiteX27" fmla="*/ 898055 w 4097252"/>
              <a:gd name="connsiteY27" fmla="*/ 249914 h 1264117"/>
              <a:gd name="connsiteX28" fmla="*/ 784665 w 4097252"/>
              <a:gd name="connsiteY28" fmla="*/ 151646 h 1264117"/>
              <a:gd name="connsiteX29" fmla="*/ 467171 w 4097252"/>
              <a:gd name="connsiteY29" fmla="*/ 121410 h 1264117"/>
              <a:gd name="connsiteX30" fmla="*/ 225271 w 4097252"/>
              <a:gd name="connsiteY30" fmla="*/ 159205 h 1264117"/>
              <a:gd name="connsiteX31" fmla="*/ 74084 w 4097252"/>
              <a:gd name="connsiteY31" fmla="*/ 325506 h 1264117"/>
              <a:gd name="connsiteX32" fmla="*/ 0 w 4097252"/>
              <a:gd name="connsiteY32" fmla="*/ 635429 h 1264117"/>
              <a:gd name="connsiteX33" fmla="*/ 28728 w 4097252"/>
              <a:gd name="connsiteY33" fmla="*/ 945352 h 1264117"/>
              <a:gd name="connsiteX34" fmla="*/ 202594 w 4097252"/>
              <a:gd name="connsiteY34" fmla="*/ 1141889 h 1264117"/>
              <a:gd name="connsiteX35" fmla="*/ 309934 w 4097252"/>
              <a:gd name="connsiteY35" fmla="*/ 1202363 h 1264117"/>
              <a:gd name="connsiteX36" fmla="*/ 565443 w 4097252"/>
              <a:gd name="connsiteY36" fmla="*/ 1247716 h 1264117"/>
              <a:gd name="connsiteX0" fmla="*/ 565443 w 4090333"/>
              <a:gd name="connsiteY0" fmla="*/ 1247716 h 1264117"/>
              <a:gd name="connsiteX1" fmla="*/ 928294 w 4090333"/>
              <a:gd name="connsiteY1" fmla="*/ 1081417 h 1264117"/>
              <a:gd name="connsiteX2" fmla="*/ 1064361 w 4090333"/>
              <a:gd name="connsiteY2" fmla="*/ 854643 h 1264117"/>
              <a:gd name="connsiteX3" fmla="*/ 1253345 w 4090333"/>
              <a:gd name="connsiteY3" fmla="*/ 748815 h 1264117"/>
              <a:gd name="connsiteX4" fmla="*/ 1563280 w 4090333"/>
              <a:gd name="connsiteY4" fmla="*/ 718579 h 1264117"/>
              <a:gd name="connsiteX5" fmla="*/ 1759823 w 4090333"/>
              <a:gd name="connsiteY5" fmla="*/ 711020 h 1264117"/>
              <a:gd name="connsiteX6" fmla="*/ 1965436 w 4090333"/>
              <a:gd name="connsiteY6" fmla="*/ 809288 h 1264117"/>
              <a:gd name="connsiteX7" fmla="*/ 2099995 w 4090333"/>
              <a:gd name="connsiteY7" fmla="*/ 1066298 h 1264117"/>
              <a:gd name="connsiteX8" fmla="*/ 2281419 w 4090333"/>
              <a:gd name="connsiteY8" fmla="*/ 1225039 h 1264117"/>
              <a:gd name="connsiteX9" fmla="*/ 2538437 w 4090333"/>
              <a:gd name="connsiteY9" fmla="*/ 1262834 h 1264117"/>
              <a:gd name="connsiteX10" fmla="*/ 2871050 w 4090333"/>
              <a:gd name="connsiteY10" fmla="*/ 1255276 h 1264117"/>
              <a:gd name="connsiteX11" fmla="*/ 3317053 w 4090333"/>
              <a:gd name="connsiteY11" fmla="*/ 1255276 h 1264117"/>
              <a:gd name="connsiteX12" fmla="*/ 3823530 w 4090333"/>
              <a:gd name="connsiteY12" fmla="*/ 1187244 h 1264117"/>
              <a:gd name="connsiteX13" fmla="*/ 4088108 w 4090333"/>
              <a:gd name="connsiteY13" fmla="*/ 816847 h 1264117"/>
              <a:gd name="connsiteX14" fmla="*/ 3936921 w 4090333"/>
              <a:gd name="connsiteY14" fmla="*/ 295269 h 1264117"/>
              <a:gd name="connsiteX15" fmla="*/ 3702580 w 4090333"/>
              <a:gd name="connsiteY15" fmla="*/ 83614 h 1264117"/>
              <a:gd name="connsiteX16" fmla="*/ 3407765 w 4090333"/>
              <a:gd name="connsiteY16" fmla="*/ 30700 h 1264117"/>
              <a:gd name="connsiteX17" fmla="*/ 2954203 w 4090333"/>
              <a:gd name="connsiteY17" fmla="*/ 464 h 1264117"/>
              <a:gd name="connsiteX18" fmla="*/ 2402370 w 4090333"/>
              <a:gd name="connsiteY18" fmla="*/ 53377 h 1264117"/>
              <a:gd name="connsiteX19" fmla="*/ 2168029 w 4090333"/>
              <a:gd name="connsiteY19" fmla="*/ 121410 h 1264117"/>
              <a:gd name="connsiteX20" fmla="*/ 2084876 w 4090333"/>
              <a:gd name="connsiteY20" fmla="*/ 219678 h 1264117"/>
              <a:gd name="connsiteX21" fmla="*/ 1880773 w 4090333"/>
              <a:gd name="connsiteY21" fmla="*/ 408656 h 1264117"/>
              <a:gd name="connsiteX22" fmla="*/ 1684230 w 4090333"/>
              <a:gd name="connsiteY22" fmla="*/ 484246 h 1264117"/>
              <a:gd name="connsiteX23" fmla="*/ 1526993 w 4090333"/>
              <a:gd name="connsiteY23" fmla="*/ 491807 h 1264117"/>
              <a:gd name="connsiteX24" fmla="*/ 1381855 w 4090333"/>
              <a:gd name="connsiteY24" fmla="*/ 491806 h 1264117"/>
              <a:gd name="connsiteX25" fmla="*/ 1155074 w 4090333"/>
              <a:gd name="connsiteY25" fmla="*/ 506924 h 1264117"/>
              <a:gd name="connsiteX26" fmla="*/ 1034124 w 4090333"/>
              <a:gd name="connsiteY26" fmla="*/ 416214 h 1264117"/>
              <a:gd name="connsiteX27" fmla="*/ 898055 w 4090333"/>
              <a:gd name="connsiteY27" fmla="*/ 249914 h 1264117"/>
              <a:gd name="connsiteX28" fmla="*/ 784665 w 4090333"/>
              <a:gd name="connsiteY28" fmla="*/ 151646 h 1264117"/>
              <a:gd name="connsiteX29" fmla="*/ 467171 w 4090333"/>
              <a:gd name="connsiteY29" fmla="*/ 121410 h 1264117"/>
              <a:gd name="connsiteX30" fmla="*/ 225271 w 4090333"/>
              <a:gd name="connsiteY30" fmla="*/ 159205 h 1264117"/>
              <a:gd name="connsiteX31" fmla="*/ 74084 w 4090333"/>
              <a:gd name="connsiteY31" fmla="*/ 325506 h 1264117"/>
              <a:gd name="connsiteX32" fmla="*/ 0 w 4090333"/>
              <a:gd name="connsiteY32" fmla="*/ 635429 h 1264117"/>
              <a:gd name="connsiteX33" fmla="*/ 28728 w 4090333"/>
              <a:gd name="connsiteY33" fmla="*/ 945352 h 1264117"/>
              <a:gd name="connsiteX34" fmla="*/ 202594 w 4090333"/>
              <a:gd name="connsiteY34" fmla="*/ 1141889 h 1264117"/>
              <a:gd name="connsiteX35" fmla="*/ 309934 w 4090333"/>
              <a:gd name="connsiteY35" fmla="*/ 1202363 h 1264117"/>
              <a:gd name="connsiteX36" fmla="*/ 565443 w 4090333"/>
              <a:gd name="connsiteY36" fmla="*/ 1247716 h 1264117"/>
              <a:gd name="connsiteX0" fmla="*/ 565443 w 4045972"/>
              <a:gd name="connsiteY0" fmla="*/ 1247716 h 1264117"/>
              <a:gd name="connsiteX1" fmla="*/ 928294 w 4045972"/>
              <a:gd name="connsiteY1" fmla="*/ 1081417 h 1264117"/>
              <a:gd name="connsiteX2" fmla="*/ 1064361 w 4045972"/>
              <a:gd name="connsiteY2" fmla="*/ 854643 h 1264117"/>
              <a:gd name="connsiteX3" fmla="*/ 1253345 w 4045972"/>
              <a:gd name="connsiteY3" fmla="*/ 748815 h 1264117"/>
              <a:gd name="connsiteX4" fmla="*/ 1563280 w 4045972"/>
              <a:gd name="connsiteY4" fmla="*/ 718579 h 1264117"/>
              <a:gd name="connsiteX5" fmla="*/ 1759823 w 4045972"/>
              <a:gd name="connsiteY5" fmla="*/ 711020 h 1264117"/>
              <a:gd name="connsiteX6" fmla="*/ 1965436 w 4045972"/>
              <a:gd name="connsiteY6" fmla="*/ 809288 h 1264117"/>
              <a:gd name="connsiteX7" fmla="*/ 2099995 w 4045972"/>
              <a:gd name="connsiteY7" fmla="*/ 1066298 h 1264117"/>
              <a:gd name="connsiteX8" fmla="*/ 2281419 w 4045972"/>
              <a:gd name="connsiteY8" fmla="*/ 1225039 h 1264117"/>
              <a:gd name="connsiteX9" fmla="*/ 2538437 w 4045972"/>
              <a:gd name="connsiteY9" fmla="*/ 1262834 h 1264117"/>
              <a:gd name="connsiteX10" fmla="*/ 2871050 w 4045972"/>
              <a:gd name="connsiteY10" fmla="*/ 1255276 h 1264117"/>
              <a:gd name="connsiteX11" fmla="*/ 3317053 w 4045972"/>
              <a:gd name="connsiteY11" fmla="*/ 1255276 h 1264117"/>
              <a:gd name="connsiteX12" fmla="*/ 3823530 w 4045972"/>
              <a:gd name="connsiteY12" fmla="*/ 1187244 h 1264117"/>
              <a:gd name="connsiteX13" fmla="*/ 4042752 w 4045972"/>
              <a:gd name="connsiteY13" fmla="*/ 816847 h 1264117"/>
              <a:gd name="connsiteX14" fmla="*/ 3936921 w 4045972"/>
              <a:gd name="connsiteY14" fmla="*/ 295269 h 1264117"/>
              <a:gd name="connsiteX15" fmla="*/ 3702580 w 4045972"/>
              <a:gd name="connsiteY15" fmla="*/ 83614 h 1264117"/>
              <a:gd name="connsiteX16" fmla="*/ 3407765 w 4045972"/>
              <a:gd name="connsiteY16" fmla="*/ 30700 h 1264117"/>
              <a:gd name="connsiteX17" fmla="*/ 2954203 w 4045972"/>
              <a:gd name="connsiteY17" fmla="*/ 464 h 1264117"/>
              <a:gd name="connsiteX18" fmla="*/ 2402370 w 4045972"/>
              <a:gd name="connsiteY18" fmla="*/ 53377 h 1264117"/>
              <a:gd name="connsiteX19" fmla="*/ 2168029 w 4045972"/>
              <a:gd name="connsiteY19" fmla="*/ 121410 h 1264117"/>
              <a:gd name="connsiteX20" fmla="*/ 2084876 w 4045972"/>
              <a:gd name="connsiteY20" fmla="*/ 219678 h 1264117"/>
              <a:gd name="connsiteX21" fmla="*/ 1880773 w 4045972"/>
              <a:gd name="connsiteY21" fmla="*/ 408656 h 1264117"/>
              <a:gd name="connsiteX22" fmla="*/ 1684230 w 4045972"/>
              <a:gd name="connsiteY22" fmla="*/ 484246 h 1264117"/>
              <a:gd name="connsiteX23" fmla="*/ 1526993 w 4045972"/>
              <a:gd name="connsiteY23" fmla="*/ 491807 h 1264117"/>
              <a:gd name="connsiteX24" fmla="*/ 1381855 w 4045972"/>
              <a:gd name="connsiteY24" fmla="*/ 491806 h 1264117"/>
              <a:gd name="connsiteX25" fmla="*/ 1155074 w 4045972"/>
              <a:gd name="connsiteY25" fmla="*/ 506924 h 1264117"/>
              <a:gd name="connsiteX26" fmla="*/ 1034124 w 4045972"/>
              <a:gd name="connsiteY26" fmla="*/ 416214 h 1264117"/>
              <a:gd name="connsiteX27" fmla="*/ 898055 w 4045972"/>
              <a:gd name="connsiteY27" fmla="*/ 249914 h 1264117"/>
              <a:gd name="connsiteX28" fmla="*/ 784665 w 4045972"/>
              <a:gd name="connsiteY28" fmla="*/ 151646 h 1264117"/>
              <a:gd name="connsiteX29" fmla="*/ 467171 w 4045972"/>
              <a:gd name="connsiteY29" fmla="*/ 121410 h 1264117"/>
              <a:gd name="connsiteX30" fmla="*/ 225271 w 4045972"/>
              <a:gd name="connsiteY30" fmla="*/ 159205 h 1264117"/>
              <a:gd name="connsiteX31" fmla="*/ 74084 w 4045972"/>
              <a:gd name="connsiteY31" fmla="*/ 325506 h 1264117"/>
              <a:gd name="connsiteX32" fmla="*/ 0 w 4045972"/>
              <a:gd name="connsiteY32" fmla="*/ 635429 h 1264117"/>
              <a:gd name="connsiteX33" fmla="*/ 28728 w 4045972"/>
              <a:gd name="connsiteY33" fmla="*/ 945352 h 1264117"/>
              <a:gd name="connsiteX34" fmla="*/ 202594 w 4045972"/>
              <a:gd name="connsiteY34" fmla="*/ 1141889 h 1264117"/>
              <a:gd name="connsiteX35" fmla="*/ 309934 w 4045972"/>
              <a:gd name="connsiteY35" fmla="*/ 1202363 h 1264117"/>
              <a:gd name="connsiteX36" fmla="*/ 565443 w 4045972"/>
              <a:gd name="connsiteY36" fmla="*/ 1247716 h 1264117"/>
              <a:gd name="connsiteX0" fmla="*/ 565443 w 4045308"/>
              <a:gd name="connsiteY0" fmla="*/ 1247716 h 1264117"/>
              <a:gd name="connsiteX1" fmla="*/ 928294 w 4045308"/>
              <a:gd name="connsiteY1" fmla="*/ 1081417 h 1264117"/>
              <a:gd name="connsiteX2" fmla="*/ 1064361 w 4045308"/>
              <a:gd name="connsiteY2" fmla="*/ 854643 h 1264117"/>
              <a:gd name="connsiteX3" fmla="*/ 1253345 w 4045308"/>
              <a:gd name="connsiteY3" fmla="*/ 748815 h 1264117"/>
              <a:gd name="connsiteX4" fmla="*/ 1563280 w 4045308"/>
              <a:gd name="connsiteY4" fmla="*/ 718579 h 1264117"/>
              <a:gd name="connsiteX5" fmla="*/ 1759823 w 4045308"/>
              <a:gd name="connsiteY5" fmla="*/ 711020 h 1264117"/>
              <a:gd name="connsiteX6" fmla="*/ 1965436 w 4045308"/>
              <a:gd name="connsiteY6" fmla="*/ 809288 h 1264117"/>
              <a:gd name="connsiteX7" fmla="*/ 2099995 w 4045308"/>
              <a:gd name="connsiteY7" fmla="*/ 1066298 h 1264117"/>
              <a:gd name="connsiteX8" fmla="*/ 2281419 w 4045308"/>
              <a:gd name="connsiteY8" fmla="*/ 1225039 h 1264117"/>
              <a:gd name="connsiteX9" fmla="*/ 2538437 w 4045308"/>
              <a:gd name="connsiteY9" fmla="*/ 1262834 h 1264117"/>
              <a:gd name="connsiteX10" fmla="*/ 2871050 w 4045308"/>
              <a:gd name="connsiteY10" fmla="*/ 1255276 h 1264117"/>
              <a:gd name="connsiteX11" fmla="*/ 3317053 w 4045308"/>
              <a:gd name="connsiteY11" fmla="*/ 1255276 h 1264117"/>
              <a:gd name="connsiteX12" fmla="*/ 3838649 w 4045308"/>
              <a:gd name="connsiteY12" fmla="*/ 1179685 h 1264117"/>
              <a:gd name="connsiteX13" fmla="*/ 4042752 w 4045308"/>
              <a:gd name="connsiteY13" fmla="*/ 816847 h 1264117"/>
              <a:gd name="connsiteX14" fmla="*/ 3936921 w 4045308"/>
              <a:gd name="connsiteY14" fmla="*/ 295269 h 1264117"/>
              <a:gd name="connsiteX15" fmla="*/ 3702580 w 4045308"/>
              <a:gd name="connsiteY15" fmla="*/ 83614 h 1264117"/>
              <a:gd name="connsiteX16" fmla="*/ 3407765 w 4045308"/>
              <a:gd name="connsiteY16" fmla="*/ 30700 h 1264117"/>
              <a:gd name="connsiteX17" fmla="*/ 2954203 w 4045308"/>
              <a:gd name="connsiteY17" fmla="*/ 464 h 1264117"/>
              <a:gd name="connsiteX18" fmla="*/ 2402370 w 4045308"/>
              <a:gd name="connsiteY18" fmla="*/ 53377 h 1264117"/>
              <a:gd name="connsiteX19" fmla="*/ 2168029 w 4045308"/>
              <a:gd name="connsiteY19" fmla="*/ 121410 h 1264117"/>
              <a:gd name="connsiteX20" fmla="*/ 2084876 w 4045308"/>
              <a:gd name="connsiteY20" fmla="*/ 219678 h 1264117"/>
              <a:gd name="connsiteX21" fmla="*/ 1880773 w 4045308"/>
              <a:gd name="connsiteY21" fmla="*/ 408656 h 1264117"/>
              <a:gd name="connsiteX22" fmla="*/ 1684230 w 4045308"/>
              <a:gd name="connsiteY22" fmla="*/ 484246 h 1264117"/>
              <a:gd name="connsiteX23" fmla="*/ 1526993 w 4045308"/>
              <a:gd name="connsiteY23" fmla="*/ 491807 h 1264117"/>
              <a:gd name="connsiteX24" fmla="*/ 1381855 w 4045308"/>
              <a:gd name="connsiteY24" fmla="*/ 491806 h 1264117"/>
              <a:gd name="connsiteX25" fmla="*/ 1155074 w 4045308"/>
              <a:gd name="connsiteY25" fmla="*/ 506924 h 1264117"/>
              <a:gd name="connsiteX26" fmla="*/ 1034124 w 4045308"/>
              <a:gd name="connsiteY26" fmla="*/ 416214 h 1264117"/>
              <a:gd name="connsiteX27" fmla="*/ 898055 w 4045308"/>
              <a:gd name="connsiteY27" fmla="*/ 249914 h 1264117"/>
              <a:gd name="connsiteX28" fmla="*/ 784665 w 4045308"/>
              <a:gd name="connsiteY28" fmla="*/ 151646 h 1264117"/>
              <a:gd name="connsiteX29" fmla="*/ 467171 w 4045308"/>
              <a:gd name="connsiteY29" fmla="*/ 121410 h 1264117"/>
              <a:gd name="connsiteX30" fmla="*/ 225271 w 4045308"/>
              <a:gd name="connsiteY30" fmla="*/ 159205 h 1264117"/>
              <a:gd name="connsiteX31" fmla="*/ 74084 w 4045308"/>
              <a:gd name="connsiteY31" fmla="*/ 325506 h 1264117"/>
              <a:gd name="connsiteX32" fmla="*/ 0 w 4045308"/>
              <a:gd name="connsiteY32" fmla="*/ 635429 h 1264117"/>
              <a:gd name="connsiteX33" fmla="*/ 28728 w 4045308"/>
              <a:gd name="connsiteY33" fmla="*/ 945352 h 1264117"/>
              <a:gd name="connsiteX34" fmla="*/ 202594 w 4045308"/>
              <a:gd name="connsiteY34" fmla="*/ 1141889 h 1264117"/>
              <a:gd name="connsiteX35" fmla="*/ 309934 w 4045308"/>
              <a:gd name="connsiteY35" fmla="*/ 1202363 h 1264117"/>
              <a:gd name="connsiteX36" fmla="*/ 565443 w 4045308"/>
              <a:gd name="connsiteY36" fmla="*/ 1247716 h 1264117"/>
              <a:gd name="connsiteX0" fmla="*/ 565443 w 4045308"/>
              <a:gd name="connsiteY0" fmla="*/ 1247716 h 1293127"/>
              <a:gd name="connsiteX1" fmla="*/ 928294 w 4045308"/>
              <a:gd name="connsiteY1" fmla="*/ 1081417 h 1293127"/>
              <a:gd name="connsiteX2" fmla="*/ 1064361 w 4045308"/>
              <a:gd name="connsiteY2" fmla="*/ 854643 h 1293127"/>
              <a:gd name="connsiteX3" fmla="*/ 1253345 w 4045308"/>
              <a:gd name="connsiteY3" fmla="*/ 748815 h 1293127"/>
              <a:gd name="connsiteX4" fmla="*/ 1563280 w 4045308"/>
              <a:gd name="connsiteY4" fmla="*/ 718579 h 1293127"/>
              <a:gd name="connsiteX5" fmla="*/ 1759823 w 4045308"/>
              <a:gd name="connsiteY5" fmla="*/ 711020 h 1293127"/>
              <a:gd name="connsiteX6" fmla="*/ 1965436 w 4045308"/>
              <a:gd name="connsiteY6" fmla="*/ 809288 h 1293127"/>
              <a:gd name="connsiteX7" fmla="*/ 2099995 w 4045308"/>
              <a:gd name="connsiteY7" fmla="*/ 1066298 h 1293127"/>
              <a:gd name="connsiteX8" fmla="*/ 2281419 w 4045308"/>
              <a:gd name="connsiteY8" fmla="*/ 1225039 h 1293127"/>
              <a:gd name="connsiteX9" fmla="*/ 2538437 w 4045308"/>
              <a:gd name="connsiteY9" fmla="*/ 1262834 h 1293127"/>
              <a:gd name="connsiteX10" fmla="*/ 2961762 w 4045308"/>
              <a:gd name="connsiteY10" fmla="*/ 1293071 h 1293127"/>
              <a:gd name="connsiteX11" fmla="*/ 3317053 w 4045308"/>
              <a:gd name="connsiteY11" fmla="*/ 1255276 h 1293127"/>
              <a:gd name="connsiteX12" fmla="*/ 3838649 w 4045308"/>
              <a:gd name="connsiteY12" fmla="*/ 1179685 h 1293127"/>
              <a:gd name="connsiteX13" fmla="*/ 4042752 w 4045308"/>
              <a:gd name="connsiteY13" fmla="*/ 816847 h 1293127"/>
              <a:gd name="connsiteX14" fmla="*/ 3936921 w 4045308"/>
              <a:gd name="connsiteY14" fmla="*/ 295269 h 1293127"/>
              <a:gd name="connsiteX15" fmla="*/ 3702580 w 4045308"/>
              <a:gd name="connsiteY15" fmla="*/ 83614 h 1293127"/>
              <a:gd name="connsiteX16" fmla="*/ 3407765 w 4045308"/>
              <a:gd name="connsiteY16" fmla="*/ 30700 h 1293127"/>
              <a:gd name="connsiteX17" fmla="*/ 2954203 w 4045308"/>
              <a:gd name="connsiteY17" fmla="*/ 464 h 1293127"/>
              <a:gd name="connsiteX18" fmla="*/ 2402370 w 4045308"/>
              <a:gd name="connsiteY18" fmla="*/ 53377 h 1293127"/>
              <a:gd name="connsiteX19" fmla="*/ 2168029 w 4045308"/>
              <a:gd name="connsiteY19" fmla="*/ 121410 h 1293127"/>
              <a:gd name="connsiteX20" fmla="*/ 2084876 w 4045308"/>
              <a:gd name="connsiteY20" fmla="*/ 219678 h 1293127"/>
              <a:gd name="connsiteX21" fmla="*/ 1880773 w 4045308"/>
              <a:gd name="connsiteY21" fmla="*/ 408656 h 1293127"/>
              <a:gd name="connsiteX22" fmla="*/ 1684230 w 4045308"/>
              <a:gd name="connsiteY22" fmla="*/ 484246 h 1293127"/>
              <a:gd name="connsiteX23" fmla="*/ 1526993 w 4045308"/>
              <a:gd name="connsiteY23" fmla="*/ 491807 h 1293127"/>
              <a:gd name="connsiteX24" fmla="*/ 1381855 w 4045308"/>
              <a:gd name="connsiteY24" fmla="*/ 491806 h 1293127"/>
              <a:gd name="connsiteX25" fmla="*/ 1155074 w 4045308"/>
              <a:gd name="connsiteY25" fmla="*/ 506924 h 1293127"/>
              <a:gd name="connsiteX26" fmla="*/ 1034124 w 4045308"/>
              <a:gd name="connsiteY26" fmla="*/ 416214 h 1293127"/>
              <a:gd name="connsiteX27" fmla="*/ 898055 w 4045308"/>
              <a:gd name="connsiteY27" fmla="*/ 249914 h 1293127"/>
              <a:gd name="connsiteX28" fmla="*/ 784665 w 4045308"/>
              <a:gd name="connsiteY28" fmla="*/ 151646 h 1293127"/>
              <a:gd name="connsiteX29" fmla="*/ 467171 w 4045308"/>
              <a:gd name="connsiteY29" fmla="*/ 121410 h 1293127"/>
              <a:gd name="connsiteX30" fmla="*/ 225271 w 4045308"/>
              <a:gd name="connsiteY30" fmla="*/ 159205 h 1293127"/>
              <a:gd name="connsiteX31" fmla="*/ 74084 w 4045308"/>
              <a:gd name="connsiteY31" fmla="*/ 325506 h 1293127"/>
              <a:gd name="connsiteX32" fmla="*/ 0 w 4045308"/>
              <a:gd name="connsiteY32" fmla="*/ 635429 h 1293127"/>
              <a:gd name="connsiteX33" fmla="*/ 28728 w 4045308"/>
              <a:gd name="connsiteY33" fmla="*/ 945352 h 1293127"/>
              <a:gd name="connsiteX34" fmla="*/ 202594 w 4045308"/>
              <a:gd name="connsiteY34" fmla="*/ 1141889 h 1293127"/>
              <a:gd name="connsiteX35" fmla="*/ 309934 w 4045308"/>
              <a:gd name="connsiteY35" fmla="*/ 1202363 h 1293127"/>
              <a:gd name="connsiteX36" fmla="*/ 565443 w 4045308"/>
              <a:gd name="connsiteY36" fmla="*/ 1247716 h 1293127"/>
              <a:gd name="connsiteX0" fmla="*/ 565443 w 4045308"/>
              <a:gd name="connsiteY0" fmla="*/ 1247716 h 1293071"/>
              <a:gd name="connsiteX1" fmla="*/ 928294 w 4045308"/>
              <a:gd name="connsiteY1" fmla="*/ 1081417 h 1293071"/>
              <a:gd name="connsiteX2" fmla="*/ 1064361 w 4045308"/>
              <a:gd name="connsiteY2" fmla="*/ 854643 h 1293071"/>
              <a:gd name="connsiteX3" fmla="*/ 1253345 w 4045308"/>
              <a:gd name="connsiteY3" fmla="*/ 748815 h 1293071"/>
              <a:gd name="connsiteX4" fmla="*/ 1563280 w 4045308"/>
              <a:gd name="connsiteY4" fmla="*/ 718579 h 1293071"/>
              <a:gd name="connsiteX5" fmla="*/ 1759823 w 4045308"/>
              <a:gd name="connsiteY5" fmla="*/ 711020 h 1293071"/>
              <a:gd name="connsiteX6" fmla="*/ 1965436 w 4045308"/>
              <a:gd name="connsiteY6" fmla="*/ 809288 h 1293071"/>
              <a:gd name="connsiteX7" fmla="*/ 2099995 w 4045308"/>
              <a:gd name="connsiteY7" fmla="*/ 1066298 h 1293071"/>
              <a:gd name="connsiteX8" fmla="*/ 2281419 w 4045308"/>
              <a:gd name="connsiteY8" fmla="*/ 1225039 h 1293071"/>
              <a:gd name="connsiteX9" fmla="*/ 2538437 w 4045308"/>
              <a:gd name="connsiteY9" fmla="*/ 1262834 h 1293071"/>
              <a:gd name="connsiteX10" fmla="*/ 2961762 w 4045308"/>
              <a:gd name="connsiteY10" fmla="*/ 1293071 h 1293071"/>
              <a:gd name="connsiteX11" fmla="*/ 3415325 w 4045308"/>
              <a:gd name="connsiteY11" fmla="*/ 1262835 h 1293071"/>
              <a:gd name="connsiteX12" fmla="*/ 3838649 w 4045308"/>
              <a:gd name="connsiteY12" fmla="*/ 1179685 h 1293071"/>
              <a:gd name="connsiteX13" fmla="*/ 4042752 w 4045308"/>
              <a:gd name="connsiteY13" fmla="*/ 816847 h 1293071"/>
              <a:gd name="connsiteX14" fmla="*/ 3936921 w 4045308"/>
              <a:gd name="connsiteY14" fmla="*/ 295269 h 1293071"/>
              <a:gd name="connsiteX15" fmla="*/ 3702580 w 4045308"/>
              <a:gd name="connsiteY15" fmla="*/ 83614 h 1293071"/>
              <a:gd name="connsiteX16" fmla="*/ 3407765 w 4045308"/>
              <a:gd name="connsiteY16" fmla="*/ 30700 h 1293071"/>
              <a:gd name="connsiteX17" fmla="*/ 2954203 w 4045308"/>
              <a:gd name="connsiteY17" fmla="*/ 464 h 1293071"/>
              <a:gd name="connsiteX18" fmla="*/ 2402370 w 4045308"/>
              <a:gd name="connsiteY18" fmla="*/ 53377 h 1293071"/>
              <a:gd name="connsiteX19" fmla="*/ 2168029 w 4045308"/>
              <a:gd name="connsiteY19" fmla="*/ 121410 h 1293071"/>
              <a:gd name="connsiteX20" fmla="*/ 2084876 w 4045308"/>
              <a:gd name="connsiteY20" fmla="*/ 219678 h 1293071"/>
              <a:gd name="connsiteX21" fmla="*/ 1880773 w 4045308"/>
              <a:gd name="connsiteY21" fmla="*/ 408656 h 1293071"/>
              <a:gd name="connsiteX22" fmla="*/ 1684230 w 4045308"/>
              <a:gd name="connsiteY22" fmla="*/ 484246 h 1293071"/>
              <a:gd name="connsiteX23" fmla="*/ 1526993 w 4045308"/>
              <a:gd name="connsiteY23" fmla="*/ 491807 h 1293071"/>
              <a:gd name="connsiteX24" fmla="*/ 1381855 w 4045308"/>
              <a:gd name="connsiteY24" fmla="*/ 491806 h 1293071"/>
              <a:gd name="connsiteX25" fmla="*/ 1155074 w 4045308"/>
              <a:gd name="connsiteY25" fmla="*/ 506924 h 1293071"/>
              <a:gd name="connsiteX26" fmla="*/ 1034124 w 4045308"/>
              <a:gd name="connsiteY26" fmla="*/ 416214 h 1293071"/>
              <a:gd name="connsiteX27" fmla="*/ 898055 w 4045308"/>
              <a:gd name="connsiteY27" fmla="*/ 249914 h 1293071"/>
              <a:gd name="connsiteX28" fmla="*/ 784665 w 4045308"/>
              <a:gd name="connsiteY28" fmla="*/ 151646 h 1293071"/>
              <a:gd name="connsiteX29" fmla="*/ 467171 w 4045308"/>
              <a:gd name="connsiteY29" fmla="*/ 121410 h 1293071"/>
              <a:gd name="connsiteX30" fmla="*/ 225271 w 4045308"/>
              <a:gd name="connsiteY30" fmla="*/ 159205 h 1293071"/>
              <a:gd name="connsiteX31" fmla="*/ 74084 w 4045308"/>
              <a:gd name="connsiteY31" fmla="*/ 325506 h 1293071"/>
              <a:gd name="connsiteX32" fmla="*/ 0 w 4045308"/>
              <a:gd name="connsiteY32" fmla="*/ 635429 h 1293071"/>
              <a:gd name="connsiteX33" fmla="*/ 28728 w 4045308"/>
              <a:gd name="connsiteY33" fmla="*/ 945352 h 1293071"/>
              <a:gd name="connsiteX34" fmla="*/ 202594 w 4045308"/>
              <a:gd name="connsiteY34" fmla="*/ 1141889 h 1293071"/>
              <a:gd name="connsiteX35" fmla="*/ 309934 w 4045308"/>
              <a:gd name="connsiteY35" fmla="*/ 1202363 h 1293071"/>
              <a:gd name="connsiteX36" fmla="*/ 565443 w 4045308"/>
              <a:gd name="connsiteY36" fmla="*/ 1247716 h 1293071"/>
              <a:gd name="connsiteX0" fmla="*/ 565443 w 4045308"/>
              <a:gd name="connsiteY0" fmla="*/ 1247716 h 1293071"/>
              <a:gd name="connsiteX1" fmla="*/ 928294 w 4045308"/>
              <a:gd name="connsiteY1" fmla="*/ 1081417 h 1293071"/>
              <a:gd name="connsiteX2" fmla="*/ 1064361 w 4045308"/>
              <a:gd name="connsiteY2" fmla="*/ 854643 h 1293071"/>
              <a:gd name="connsiteX3" fmla="*/ 1253345 w 4045308"/>
              <a:gd name="connsiteY3" fmla="*/ 748815 h 1293071"/>
              <a:gd name="connsiteX4" fmla="*/ 1563280 w 4045308"/>
              <a:gd name="connsiteY4" fmla="*/ 718579 h 1293071"/>
              <a:gd name="connsiteX5" fmla="*/ 1759823 w 4045308"/>
              <a:gd name="connsiteY5" fmla="*/ 711020 h 1293071"/>
              <a:gd name="connsiteX6" fmla="*/ 1965436 w 4045308"/>
              <a:gd name="connsiteY6" fmla="*/ 809288 h 1293071"/>
              <a:gd name="connsiteX7" fmla="*/ 2099995 w 4045308"/>
              <a:gd name="connsiteY7" fmla="*/ 1066298 h 1293071"/>
              <a:gd name="connsiteX8" fmla="*/ 2281419 w 4045308"/>
              <a:gd name="connsiteY8" fmla="*/ 1225039 h 1293071"/>
              <a:gd name="connsiteX9" fmla="*/ 2538437 w 4045308"/>
              <a:gd name="connsiteY9" fmla="*/ 1262834 h 1293071"/>
              <a:gd name="connsiteX10" fmla="*/ 2961762 w 4045308"/>
              <a:gd name="connsiteY10" fmla="*/ 1293071 h 1293071"/>
              <a:gd name="connsiteX11" fmla="*/ 3415325 w 4045308"/>
              <a:gd name="connsiteY11" fmla="*/ 1262835 h 1293071"/>
              <a:gd name="connsiteX12" fmla="*/ 3838649 w 4045308"/>
              <a:gd name="connsiteY12" fmla="*/ 1179685 h 1293071"/>
              <a:gd name="connsiteX13" fmla="*/ 4042752 w 4045308"/>
              <a:gd name="connsiteY13" fmla="*/ 816847 h 1293071"/>
              <a:gd name="connsiteX14" fmla="*/ 3936921 w 4045308"/>
              <a:gd name="connsiteY14" fmla="*/ 295269 h 1293071"/>
              <a:gd name="connsiteX15" fmla="*/ 3702580 w 4045308"/>
              <a:gd name="connsiteY15" fmla="*/ 83614 h 1293071"/>
              <a:gd name="connsiteX16" fmla="*/ 3407765 w 4045308"/>
              <a:gd name="connsiteY16" fmla="*/ 30700 h 1293071"/>
              <a:gd name="connsiteX17" fmla="*/ 2954203 w 4045308"/>
              <a:gd name="connsiteY17" fmla="*/ 464 h 1293071"/>
              <a:gd name="connsiteX18" fmla="*/ 2402370 w 4045308"/>
              <a:gd name="connsiteY18" fmla="*/ 53377 h 1293071"/>
              <a:gd name="connsiteX19" fmla="*/ 2168029 w 4045308"/>
              <a:gd name="connsiteY19" fmla="*/ 121410 h 1293071"/>
              <a:gd name="connsiteX20" fmla="*/ 2084876 w 4045308"/>
              <a:gd name="connsiteY20" fmla="*/ 219678 h 1293071"/>
              <a:gd name="connsiteX21" fmla="*/ 1880773 w 4045308"/>
              <a:gd name="connsiteY21" fmla="*/ 408656 h 1293071"/>
              <a:gd name="connsiteX22" fmla="*/ 1684230 w 4045308"/>
              <a:gd name="connsiteY22" fmla="*/ 484246 h 1293071"/>
              <a:gd name="connsiteX23" fmla="*/ 1526993 w 4045308"/>
              <a:gd name="connsiteY23" fmla="*/ 491807 h 1293071"/>
              <a:gd name="connsiteX24" fmla="*/ 1381855 w 4045308"/>
              <a:gd name="connsiteY24" fmla="*/ 514484 h 1293071"/>
              <a:gd name="connsiteX25" fmla="*/ 1155074 w 4045308"/>
              <a:gd name="connsiteY25" fmla="*/ 506924 h 1293071"/>
              <a:gd name="connsiteX26" fmla="*/ 1034124 w 4045308"/>
              <a:gd name="connsiteY26" fmla="*/ 416214 h 1293071"/>
              <a:gd name="connsiteX27" fmla="*/ 898055 w 4045308"/>
              <a:gd name="connsiteY27" fmla="*/ 249914 h 1293071"/>
              <a:gd name="connsiteX28" fmla="*/ 784665 w 4045308"/>
              <a:gd name="connsiteY28" fmla="*/ 151646 h 1293071"/>
              <a:gd name="connsiteX29" fmla="*/ 467171 w 4045308"/>
              <a:gd name="connsiteY29" fmla="*/ 121410 h 1293071"/>
              <a:gd name="connsiteX30" fmla="*/ 225271 w 4045308"/>
              <a:gd name="connsiteY30" fmla="*/ 159205 h 1293071"/>
              <a:gd name="connsiteX31" fmla="*/ 74084 w 4045308"/>
              <a:gd name="connsiteY31" fmla="*/ 325506 h 1293071"/>
              <a:gd name="connsiteX32" fmla="*/ 0 w 4045308"/>
              <a:gd name="connsiteY32" fmla="*/ 635429 h 1293071"/>
              <a:gd name="connsiteX33" fmla="*/ 28728 w 4045308"/>
              <a:gd name="connsiteY33" fmla="*/ 945352 h 1293071"/>
              <a:gd name="connsiteX34" fmla="*/ 202594 w 4045308"/>
              <a:gd name="connsiteY34" fmla="*/ 1141889 h 1293071"/>
              <a:gd name="connsiteX35" fmla="*/ 309934 w 4045308"/>
              <a:gd name="connsiteY35" fmla="*/ 1202363 h 1293071"/>
              <a:gd name="connsiteX36" fmla="*/ 565443 w 4045308"/>
              <a:gd name="connsiteY36" fmla="*/ 1247716 h 1293071"/>
              <a:gd name="connsiteX0" fmla="*/ 565443 w 4045308"/>
              <a:gd name="connsiteY0" fmla="*/ 1247716 h 1293071"/>
              <a:gd name="connsiteX1" fmla="*/ 928294 w 4045308"/>
              <a:gd name="connsiteY1" fmla="*/ 1081417 h 1293071"/>
              <a:gd name="connsiteX2" fmla="*/ 1064361 w 4045308"/>
              <a:gd name="connsiteY2" fmla="*/ 854643 h 1293071"/>
              <a:gd name="connsiteX3" fmla="*/ 1253345 w 4045308"/>
              <a:gd name="connsiteY3" fmla="*/ 748815 h 1293071"/>
              <a:gd name="connsiteX4" fmla="*/ 1563280 w 4045308"/>
              <a:gd name="connsiteY4" fmla="*/ 718579 h 1293071"/>
              <a:gd name="connsiteX5" fmla="*/ 1759823 w 4045308"/>
              <a:gd name="connsiteY5" fmla="*/ 711020 h 1293071"/>
              <a:gd name="connsiteX6" fmla="*/ 1965436 w 4045308"/>
              <a:gd name="connsiteY6" fmla="*/ 809288 h 1293071"/>
              <a:gd name="connsiteX7" fmla="*/ 2099995 w 4045308"/>
              <a:gd name="connsiteY7" fmla="*/ 1066298 h 1293071"/>
              <a:gd name="connsiteX8" fmla="*/ 2281419 w 4045308"/>
              <a:gd name="connsiteY8" fmla="*/ 1225039 h 1293071"/>
              <a:gd name="connsiteX9" fmla="*/ 2538437 w 4045308"/>
              <a:gd name="connsiteY9" fmla="*/ 1262834 h 1293071"/>
              <a:gd name="connsiteX10" fmla="*/ 2961762 w 4045308"/>
              <a:gd name="connsiteY10" fmla="*/ 1293071 h 1293071"/>
              <a:gd name="connsiteX11" fmla="*/ 3415325 w 4045308"/>
              <a:gd name="connsiteY11" fmla="*/ 1262835 h 1293071"/>
              <a:gd name="connsiteX12" fmla="*/ 3838649 w 4045308"/>
              <a:gd name="connsiteY12" fmla="*/ 1179685 h 1293071"/>
              <a:gd name="connsiteX13" fmla="*/ 4042752 w 4045308"/>
              <a:gd name="connsiteY13" fmla="*/ 816847 h 1293071"/>
              <a:gd name="connsiteX14" fmla="*/ 3936921 w 4045308"/>
              <a:gd name="connsiteY14" fmla="*/ 295269 h 1293071"/>
              <a:gd name="connsiteX15" fmla="*/ 3702580 w 4045308"/>
              <a:gd name="connsiteY15" fmla="*/ 83614 h 1293071"/>
              <a:gd name="connsiteX16" fmla="*/ 3407765 w 4045308"/>
              <a:gd name="connsiteY16" fmla="*/ 30700 h 1293071"/>
              <a:gd name="connsiteX17" fmla="*/ 2954203 w 4045308"/>
              <a:gd name="connsiteY17" fmla="*/ 464 h 1293071"/>
              <a:gd name="connsiteX18" fmla="*/ 2402370 w 4045308"/>
              <a:gd name="connsiteY18" fmla="*/ 53377 h 1293071"/>
              <a:gd name="connsiteX19" fmla="*/ 2168029 w 4045308"/>
              <a:gd name="connsiteY19" fmla="*/ 121410 h 1293071"/>
              <a:gd name="connsiteX20" fmla="*/ 2084876 w 4045308"/>
              <a:gd name="connsiteY20" fmla="*/ 219678 h 1293071"/>
              <a:gd name="connsiteX21" fmla="*/ 1880773 w 4045308"/>
              <a:gd name="connsiteY21" fmla="*/ 408656 h 1293071"/>
              <a:gd name="connsiteX22" fmla="*/ 1684230 w 4045308"/>
              <a:gd name="connsiteY22" fmla="*/ 484246 h 1293071"/>
              <a:gd name="connsiteX23" fmla="*/ 1549671 w 4045308"/>
              <a:gd name="connsiteY23" fmla="*/ 514485 h 1293071"/>
              <a:gd name="connsiteX24" fmla="*/ 1381855 w 4045308"/>
              <a:gd name="connsiteY24" fmla="*/ 514484 h 1293071"/>
              <a:gd name="connsiteX25" fmla="*/ 1155074 w 4045308"/>
              <a:gd name="connsiteY25" fmla="*/ 506924 h 1293071"/>
              <a:gd name="connsiteX26" fmla="*/ 1034124 w 4045308"/>
              <a:gd name="connsiteY26" fmla="*/ 416214 h 1293071"/>
              <a:gd name="connsiteX27" fmla="*/ 898055 w 4045308"/>
              <a:gd name="connsiteY27" fmla="*/ 249914 h 1293071"/>
              <a:gd name="connsiteX28" fmla="*/ 784665 w 4045308"/>
              <a:gd name="connsiteY28" fmla="*/ 151646 h 1293071"/>
              <a:gd name="connsiteX29" fmla="*/ 467171 w 4045308"/>
              <a:gd name="connsiteY29" fmla="*/ 121410 h 1293071"/>
              <a:gd name="connsiteX30" fmla="*/ 225271 w 4045308"/>
              <a:gd name="connsiteY30" fmla="*/ 159205 h 1293071"/>
              <a:gd name="connsiteX31" fmla="*/ 74084 w 4045308"/>
              <a:gd name="connsiteY31" fmla="*/ 325506 h 1293071"/>
              <a:gd name="connsiteX32" fmla="*/ 0 w 4045308"/>
              <a:gd name="connsiteY32" fmla="*/ 635429 h 1293071"/>
              <a:gd name="connsiteX33" fmla="*/ 28728 w 4045308"/>
              <a:gd name="connsiteY33" fmla="*/ 945352 h 1293071"/>
              <a:gd name="connsiteX34" fmla="*/ 202594 w 4045308"/>
              <a:gd name="connsiteY34" fmla="*/ 1141889 h 1293071"/>
              <a:gd name="connsiteX35" fmla="*/ 309934 w 4045308"/>
              <a:gd name="connsiteY35" fmla="*/ 1202363 h 1293071"/>
              <a:gd name="connsiteX36" fmla="*/ 565443 w 4045308"/>
              <a:gd name="connsiteY36" fmla="*/ 1247716 h 1293071"/>
              <a:gd name="connsiteX0" fmla="*/ 565443 w 4045308"/>
              <a:gd name="connsiteY0" fmla="*/ 1247716 h 1293071"/>
              <a:gd name="connsiteX1" fmla="*/ 928294 w 4045308"/>
              <a:gd name="connsiteY1" fmla="*/ 1081417 h 1293071"/>
              <a:gd name="connsiteX2" fmla="*/ 1064361 w 4045308"/>
              <a:gd name="connsiteY2" fmla="*/ 854643 h 1293071"/>
              <a:gd name="connsiteX3" fmla="*/ 1253345 w 4045308"/>
              <a:gd name="connsiteY3" fmla="*/ 748815 h 1293071"/>
              <a:gd name="connsiteX4" fmla="*/ 1563280 w 4045308"/>
              <a:gd name="connsiteY4" fmla="*/ 718579 h 1293071"/>
              <a:gd name="connsiteX5" fmla="*/ 1759823 w 4045308"/>
              <a:gd name="connsiteY5" fmla="*/ 711020 h 1293071"/>
              <a:gd name="connsiteX6" fmla="*/ 1965436 w 4045308"/>
              <a:gd name="connsiteY6" fmla="*/ 809288 h 1293071"/>
              <a:gd name="connsiteX7" fmla="*/ 2099995 w 4045308"/>
              <a:gd name="connsiteY7" fmla="*/ 1066298 h 1293071"/>
              <a:gd name="connsiteX8" fmla="*/ 2281419 w 4045308"/>
              <a:gd name="connsiteY8" fmla="*/ 1225039 h 1293071"/>
              <a:gd name="connsiteX9" fmla="*/ 2538437 w 4045308"/>
              <a:gd name="connsiteY9" fmla="*/ 1262834 h 1293071"/>
              <a:gd name="connsiteX10" fmla="*/ 2961762 w 4045308"/>
              <a:gd name="connsiteY10" fmla="*/ 1293071 h 1293071"/>
              <a:gd name="connsiteX11" fmla="*/ 3415325 w 4045308"/>
              <a:gd name="connsiteY11" fmla="*/ 1262835 h 1293071"/>
              <a:gd name="connsiteX12" fmla="*/ 3838649 w 4045308"/>
              <a:gd name="connsiteY12" fmla="*/ 1179685 h 1293071"/>
              <a:gd name="connsiteX13" fmla="*/ 4042752 w 4045308"/>
              <a:gd name="connsiteY13" fmla="*/ 816847 h 1293071"/>
              <a:gd name="connsiteX14" fmla="*/ 3936921 w 4045308"/>
              <a:gd name="connsiteY14" fmla="*/ 295269 h 1293071"/>
              <a:gd name="connsiteX15" fmla="*/ 3702580 w 4045308"/>
              <a:gd name="connsiteY15" fmla="*/ 83614 h 1293071"/>
              <a:gd name="connsiteX16" fmla="*/ 3407765 w 4045308"/>
              <a:gd name="connsiteY16" fmla="*/ 30700 h 1293071"/>
              <a:gd name="connsiteX17" fmla="*/ 2954203 w 4045308"/>
              <a:gd name="connsiteY17" fmla="*/ 464 h 1293071"/>
              <a:gd name="connsiteX18" fmla="*/ 2402370 w 4045308"/>
              <a:gd name="connsiteY18" fmla="*/ 53377 h 1293071"/>
              <a:gd name="connsiteX19" fmla="*/ 2168029 w 4045308"/>
              <a:gd name="connsiteY19" fmla="*/ 121410 h 1293071"/>
              <a:gd name="connsiteX20" fmla="*/ 2084876 w 4045308"/>
              <a:gd name="connsiteY20" fmla="*/ 219678 h 1293071"/>
              <a:gd name="connsiteX21" fmla="*/ 1880773 w 4045308"/>
              <a:gd name="connsiteY21" fmla="*/ 408656 h 1293071"/>
              <a:gd name="connsiteX22" fmla="*/ 1729586 w 4045308"/>
              <a:gd name="connsiteY22" fmla="*/ 491805 h 1293071"/>
              <a:gd name="connsiteX23" fmla="*/ 1549671 w 4045308"/>
              <a:gd name="connsiteY23" fmla="*/ 514485 h 1293071"/>
              <a:gd name="connsiteX24" fmla="*/ 1381855 w 4045308"/>
              <a:gd name="connsiteY24" fmla="*/ 514484 h 1293071"/>
              <a:gd name="connsiteX25" fmla="*/ 1155074 w 4045308"/>
              <a:gd name="connsiteY25" fmla="*/ 506924 h 1293071"/>
              <a:gd name="connsiteX26" fmla="*/ 1034124 w 4045308"/>
              <a:gd name="connsiteY26" fmla="*/ 416214 h 1293071"/>
              <a:gd name="connsiteX27" fmla="*/ 898055 w 4045308"/>
              <a:gd name="connsiteY27" fmla="*/ 249914 h 1293071"/>
              <a:gd name="connsiteX28" fmla="*/ 784665 w 4045308"/>
              <a:gd name="connsiteY28" fmla="*/ 151646 h 1293071"/>
              <a:gd name="connsiteX29" fmla="*/ 467171 w 4045308"/>
              <a:gd name="connsiteY29" fmla="*/ 121410 h 1293071"/>
              <a:gd name="connsiteX30" fmla="*/ 225271 w 4045308"/>
              <a:gd name="connsiteY30" fmla="*/ 159205 h 1293071"/>
              <a:gd name="connsiteX31" fmla="*/ 74084 w 4045308"/>
              <a:gd name="connsiteY31" fmla="*/ 325506 h 1293071"/>
              <a:gd name="connsiteX32" fmla="*/ 0 w 4045308"/>
              <a:gd name="connsiteY32" fmla="*/ 635429 h 1293071"/>
              <a:gd name="connsiteX33" fmla="*/ 28728 w 4045308"/>
              <a:gd name="connsiteY33" fmla="*/ 945352 h 1293071"/>
              <a:gd name="connsiteX34" fmla="*/ 202594 w 4045308"/>
              <a:gd name="connsiteY34" fmla="*/ 1141889 h 1293071"/>
              <a:gd name="connsiteX35" fmla="*/ 309934 w 4045308"/>
              <a:gd name="connsiteY35" fmla="*/ 1202363 h 1293071"/>
              <a:gd name="connsiteX36" fmla="*/ 565443 w 4045308"/>
              <a:gd name="connsiteY36" fmla="*/ 1247716 h 1293071"/>
              <a:gd name="connsiteX0" fmla="*/ 565443 w 4045308"/>
              <a:gd name="connsiteY0" fmla="*/ 1247716 h 1293071"/>
              <a:gd name="connsiteX1" fmla="*/ 928294 w 4045308"/>
              <a:gd name="connsiteY1" fmla="*/ 1081417 h 1293071"/>
              <a:gd name="connsiteX2" fmla="*/ 1064361 w 4045308"/>
              <a:gd name="connsiteY2" fmla="*/ 854643 h 1293071"/>
              <a:gd name="connsiteX3" fmla="*/ 1253345 w 4045308"/>
              <a:gd name="connsiteY3" fmla="*/ 748815 h 1293071"/>
              <a:gd name="connsiteX4" fmla="*/ 1563280 w 4045308"/>
              <a:gd name="connsiteY4" fmla="*/ 718579 h 1293071"/>
              <a:gd name="connsiteX5" fmla="*/ 1790060 w 4045308"/>
              <a:gd name="connsiteY5" fmla="*/ 741257 h 1293071"/>
              <a:gd name="connsiteX6" fmla="*/ 1965436 w 4045308"/>
              <a:gd name="connsiteY6" fmla="*/ 809288 h 1293071"/>
              <a:gd name="connsiteX7" fmla="*/ 2099995 w 4045308"/>
              <a:gd name="connsiteY7" fmla="*/ 1066298 h 1293071"/>
              <a:gd name="connsiteX8" fmla="*/ 2281419 w 4045308"/>
              <a:gd name="connsiteY8" fmla="*/ 1225039 h 1293071"/>
              <a:gd name="connsiteX9" fmla="*/ 2538437 w 4045308"/>
              <a:gd name="connsiteY9" fmla="*/ 1262834 h 1293071"/>
              <a:gd name="connsiteX10" fmla="*/ 2961762 w 4045308"/>
              <a:gd name="connsiteY10" fmla="*/ 1293071 h 1293071"/>
              <a:gd name="connsiteX11" fmla="*/ 3415325 w 4045308"/>
              <a:gd name="connsiteY11" fmla="*/ 1262835 h 1293071"/>
              <a:gd name="connsiteX12" fmla="*/ 3838649 w 4045308"/>
              <a:gd name="connsiteY12" fmla="*/ 1179685 h 1293071"/>
              <a:gd name="connsiteX13" fmla="*/ 4042752 w 4045308"/>
              <a:gd name="connsiteY13" fmla="*/ 816847 h 1293071"/>
              <a:gd name="connsiteX14" fmla="*/ 3936921 w 4045308"/>
              <a:gd name="connsiteY14" fmla="*/ 295269 h 1293071"/>
              <a:gd name="connsiteX15" fmla="*/ 3702580 w 4045308"/>
              <a:gd name="connsiteY15" fmla="*/ 83614 h 1293071"/>
              <a:gd name="connsiteX16" fmla="*/ 3407765 w 4045308"/>
              <a:gd name="connsiteY16" fmla="*/ 30700 h 1293071"/>
              <a:gd name="connsiteX17" fmla="*/ 2954203 w 4045308"/>
              <a:gd name="connsiteY17" fmla="*/ 464 h 1293071"/>
              <a:gd name="connsiteX18" fmla="*/ 2402370 w 4045308"/>
              <a:gd name="connsiteY18" fmla="*/ 53377 h 1293071"/>
              <a:gd name="connsiteX19" fmla="*/ 2168029 w 4045308"/>
              <a:gd name="connsiteY19" fmla="*/ 121410 h 1293071"/>
              <a:gd name="connsiteX20" fmla="*/ 2084876 w 4045308"/>
              <a:gd name="connsiteY20" fmla="*/ 219678 h 1293071"/>
              <a:gd name="connsiteX21" fmla="*/ 1880773 w 4045308"/>
              <a:gd name="connsiteY21" fmla="*/ 408656 h 1293071"/>
              <a:gd name="connsiteX22" fmla="*/ 1729586 w 4045308"/>
              <a:gd name="connsiteY22" fmla="*/ 491805 h 1293071"/>
              <a:gd name="connsiteX23" fmla="*/ 1549671 w 4045308"/>
              <a:gd name="connsiteY23" fmla="*/ 514485 h 1293071"/>
              <a:gd name="connsiteX24" fmla="*/ 1381855 w 4045308"/>
              <a:gd name="connsiteY24" fmla="*/ 514484 h 1293071"/>
              <a:gd name="connsiteX25" fmla="*/ 1155074 w 4045308"/>
              <a:gd name="connsiteY25" fmla="*/ 506924 h 1293071"/>
              <a:gd name="connsiteX26" fmla="*/ 1034124 w 4045308"/>
              <a:gd name="connsiteY26" fmla="*/ 416214 h 1293071"/>
              <a:gd name="connsiteX27" fmla="*/ 898055 w 4045308"/>
              <a:gd name="connsiteY27" fmla="*/ 249914 h 1293071"/>
              <a:gd name="connsiteX28" fmla="*/ 784665 w 4045308"/>
              <a:gd name="connsiteY28" fmla="*/ 151646 h 1293071"/>
              <a:gd name="connsiteX29" fmla="*/ 467171 w 4045308"/>
              <a:gd name="connsiteY29" fmla="*/ 121410 h 1293071"/>
              <a:gd name="connsiteX30" fmla="*/ 225271 w 4045308"/>
              <a:gd name="connsiteY30" fmla="*/ 159205 h 1293071"/>
              <a:gd name="connsiteX31" fmla="*/ 74084 w 4045308"/>
              <a:gd name="connsiteY31" fmla="*/ 325506 h 1293071"/>
              <a:gd name="connsiteX32" fmla="*/ 0 w 4045308"/>
              <a:gd name="connsiteY32" fmla="*/ 635429 h 1293071"/>
              <a:gd name="connsiteX33" fmla="*/ 28728 w 4045308"/>
              <a:gd name="connsiteY33" fmla="*/ 945352 h 1293071"/>
              <a:gd name="connsiteX34" fmla="*/ 202594 w 4045308"/>
              <a:gd name="connsiteY34" fmla="*/ 1141889 h 1293071"/>
              <a:gd name="connsiteX35" fmla="*/ 309934 w 4045308"/>
              <a:gd name="connsiteY35" fmla="*/ 1202363 h 1293071"/>
              <a:gd name="connsiteX36" fmla="*/ 565443 w 4045308"/>
              <a:gd name="connsiteY36" fmla="*/ 1247716 h 1293071"/>
              <a:gd name="connsiteX0" fmla="*/ 565443 w 4045308"/>
              <a:gd name="connsiteY0" fmla="*/ 1247716 h 1293071"/>
              <a:gd name="connsiteX1" fmla="*/ 928294 w 4045308"/>
              <a:gd name="connsiteY1" fmla="*/ 1081417 h 1293071"/>
              <a:gd name="connsiteX2" fmla="*/ 1064361 w 4045308"/>
              <a:gd name="connsiteY2" fmla="*/ 854643 h 1293071"/>
              <a:gd name="connsiteX3" fmla="*/ 1253345 w 4045308"/>
              <a:gd name="connsiteY3" fmla="*/ 748815 h 1293071"/>
              <a:gd name="connsiteX4" fmla="*/ 1563280 w 4045308"/>
              <a:gd name="connsiteY4" fmla="*/ 718579 h 1293071"/>
              <a:gd name="connsiteX5" fmla="*/ 1790060 w 4045308"/>
              <a:gd name="connsiteY5" fmla="*/ 741257 h 1293071"/>
              <a:gd name="connsiteX6" fmla="*/ 1965436 w 4045308"/>
              <a:gd name="connsiteY6" fmla="*/ 809288 h 1293071"/>
              <a:gd name="connsiteX7" fmla="*/ 2099995 w 4045308"/>
              <a:gd name="connsiteY7" fmla="*/ 1066298 h 1293071"/>
              <a:gd name="connsiteX8" fmla="*/ 2281419 w 4045308"/>
              <a:gd name="connsiteY8" fmla="*/ 1225039 h 1293071"/>
              <a:gd name="connsiteX9" fmla="*/ 2538437 w 4045308"/>
              <a:gd name="connsiteY9" fmla="*/ 1262834 h 1293071"/>
              <a:gd name="connsiteX10" fmla="*/ 2961762 w 4045308"/>
              <a:gd name="connsiteY10" fmla="*/ 1293071 h 1293071"/>
              <a:gd name="connsiteX11" fmla="*/ 3415325 w 4045308"/>
              <a:gd name="connsiteY11" fmla="*/ 1262835 h 1293071"/>
              <a:gd name="connsiteX12" fmla="*/ 3838649 w 4045308"/>
              <a:gd name="connsiteY12" fmla="*/ 1179685 h 1293071"/>
              <a:gd name="connsiteX13" fmla="*/ 4042752 w 4045308"/>
              <a:gd name="connsiteY13" fmla="*/ 816847 h 1293071"/>
              <a:gd name="connsiteX14" fmla="*/ 3936921 w 4045308"/>
              <a:gd name="connsiteY14" fmla="*/ 295269 h 1293071"/>
              <a:gd name="connsiteX15" fmla="*/ 3702580 w 4045308"/>
              <a:gd name="connsiteY15" fmla="*/ 83614 h 1293071"/>
              <a:gd name="connsiteX16" fmla="*/ 3407765 w 4045308"/>
              <a:gd name="connsiteY16" fmla="*/ 30700 h 1293071"/>
              <a:gd name="connsiteX17" fmla="*/ 2954203 w 4045308"/>
              <a:gd name="connsiteY17" fmla="*/ 464 h 1293071"/>
              <a:gd name="connsiteX18" fmla="*/ 2402370 w 4045308"/>
              <a:gd name="connsiteY18" fmla="*/ 53377 h 1293071"/>
              <a:gd name="connsiteX19" fmla="*/ 2228504 w 4045308"/>
              <a:gd name="connsiteY19" fmla="*/ 121410 h 1293071"/>
              <a:gd name="connsiteX20" fmla="*/ 2084876 w 4045308"/>
              <a:gd name="connsiteY20" fmla="*/ 219678 h 1293071"/>
              <a:gd name="connsiteX21" fmla="*/ 1880773 w 4045308"/>
              <a:gd name="connsiteY21" fmla="*/ 408656 h 1293071"/>
              <a:gd name="connsiteX22" fmla="*/ 1729586 w 4045308"/>
              <a:gd name="connsiteY22" fmla="*/ 491805 h 1293071"/>
              <a:gd name="connsiteX23" fmla="*/ 1549671 w 4045308"/>
              <a:gd name="connsiteY23" fmla="*/ 514485 h 1293071"/>
              <a:gd name="connsiteX24" fmla="*/ 1381855 w 4045308"/>
              <a:gd name="connsiteY24" fmla="*/ 514484 h 1293071"/>
              <a:gd name="connsiteX25" fmla="*/ 1155074 w 4045308"/>
              <a:gd name="connsiteY25" fmla="*/ 506924 h 1293071"/>
              <a:gd name="connsiteX26" fmla="*/ 1034124 w 4045308"/>
              <a:gd name="connsiteY26" fmla="*/ 416214 h 1293071"/>
              <a:gd name="connsiteX27" fmla="*/ 898055 w 4045308"/>
              <a:gd name="connsiteY27" fmla="*/ 249914 h 1293071"/>
              <a:gd name="connsiteX28" fmla="*/ 784665 w 4045308"/>
              <a:gd name="connsiteY28" fmla="*/ 151646 h 1293071"/>
              <a:gd name="connsiteX29" fmla="*/ 467171 w 4045308"/>
              <a:gd name="connsiteY29" fmla="*/ 121410 h 1293071"/>
              <a:gd name="connsiteX30" fmla="*/ 225271 w 4045308"/>
              <a:gd name="connsiteY30" fmla="*/ 159205 h 1293071"/>
              <a:gd name="connsiteX31" fmla="*/ 74084 w 4045308"/>
              <a:gd name="connsiteY31" fmla="*/ 325506 h 1293071"/>
              <a:gd name="connsiteX32" fmla="*/ 0 w 4045308"/>
              <a:gd name="connsiteY32" fmla="*/ 635429 h 1293071"/>
              <a:gd name="connsiteX33" fmla="*/ 28728 w 4045308"/>
              <a:gd name="connsiteY33" fmla="*/ 945352 h 1293071"/>
              <a:gd name="connsiteX34" fmla="*/ 202594 w 4045308"/>
              <a:gd name="connsiteY34" fmla="*/ 1141889 h 1293071"/>
              <a:gd name="connsiteX35" fmla="*/ 309934 w 4045308"/>
              <a:gd name="connsiteY35" fmla="*/ 1202363 h 1293071"/>
              <a:gd name="connsiteX36" fmla="*/ 565443 w 4045308"/>
              <a:gd name="connsiteY36" fmla="*/ 1247716 h 1293071"/>
              <a:gd name="connsiteX0" fmla="*/ 565443 w 4045270"/>
              <a:gd name="connsiteY0" fmla="*/ 1247800 h 1293155"/>
              <a:gd name="connsiteX1" fmla="*/ 928294 w 4045270"/>
              <a:gd name="connsiteY1" fmla="*/ 1081501 h 1293155"/>
              <a:gd name="connsiteX2" fmla="*/ 1064361 w 4045270"/>
              <a:gd name="connsiteY2" fmla="*/ 854727 h 1293155"/>
              <a:gd name="connsiteX3" fmla="*/ 1253345 w 4045270"/>
              <a:gd name="connsiteY3" fmla="*/ 748899 h 1293155"/>
              <a:gd name="connsiteX4" fmla="*/ 1563280 w 4045270"/>
              <a:gd name="connsiteY4" fmla="*/ 718663 h 1293155"/>
              <a:gd name="connsiteX5" fmla="*/ 1790060 w 4045270"/>
              <a:gd name="connsiteY5" fmla="*/ 741341 h 1293155"/>
              <a:gd name="connsiteX6" fmla="*/ 1965436 w 4045270"/>
              <a:gd name="connsiteY6" fmla="*/ 809372 h 1293155"/>
              <a:gd name="connsiteX7" fmla="*/ 2099995 w 4045270"/>
              <a:gd name="connsiteY7" fmla="*/ 1066382 h 1293155"/>
              <a:gd name="connsiteX8" fmla="*/ 2281419 w 4045270"/>
              <a:gd name="connsiteY8" fmla="*/ 1225123 h 1293155"/>
              <a:gd name="connsiteX9" fmla="*/ 2538437 w 4045270"/>
              <a:gd name="connsiteY9" fmla="*/ 1262918 h 1293155"/>
              <a:gd name="connsiteX10" fmla="*/ 2961762 w 4045270"/>
              <a:gd name="connsiteY10" fmla="*/ 1293155 h 1293155"/>
              <a:gd name="connsiteX11" fmla="*/ 3415325 w 4045270"/>
              <a:gd name="connsiteY11" fmla="*/ 1262919 h 1293155"/>
              <a:gd name="connsiteX12" fmla="*/ 3838649 w 4045270"/>
              <a:gd name="connsiteY12" fmla="*/ 1179769 h 1293155"/>
              <a:gd name="connsiteX13" fmla="*/ 4042752 w 4045270"/>
              <a:gd name="connsiteY13" fmla="*/ 816931 h 1293155"/>
              <a:gd name="connsiteX14" fmla="*/ 3936921 w 4045270"/>
              <a:gd name="connsiteY14" fmla="*/ 295353 h 1293155"/>
              <a:gd name="connsiteX15" fmla="*/ 3710140 w 4045270"/>
              <a:gd name="connsiteY15" fmla="*/ 106376 h 1293155"/>
              <a:gd name="connsiteX16" fmla="*/ 3407765 w 4045270"/>
              <a:gd name="connsiteY16" fmla="*/ 30784 h 1293155"/>
              <a:gd name="connsiteX17" fmla="*/ 2954203 w 4045270"/>
              <a:gd name="connsiteY17" fmla="*/ 548 h 1293155"/>
              <a:gd name="connsiteX18" fmla="*/ 2402370 w 4045270"/>
              <a:gd name="connsiteY18" fmla="*/ 53461 h 1293155"/>
              <a:gd name="connsiteX19" fmla="*/ 2228504 w 4045270"/>
              <a:gd name="connsiteY19" fmla="*/ 121494 h 1293155"/>
              <a:gd name="connsiteX20" fmla="*/ 2084876 w 4045270"/>
              <a:gd name="connsiteY20" fmla="*/ 219762 h 1293155"/>
              <a:gd name="connsiteX21" fmla="*/ 1880773 w 4045270"/>
              <a:gd name="connsiteY21" fmla="*/ 408740 h 1293155"/>
              <a:gd name="connsiteX22" fmla="*/ 1729586 w 4045270"/>
              <a:gd name="connsiteY22" fmla="*/ 491889 h 1293155"/>
              <a:gd name="connsiteX23" fmla="*/ 1549671 w 4045270"/>
              <a:gd name="connsiteY23" fmla="*/ 514569 h 1293155"/>
              <a:gd name="connsiteX24" fmla="*/ 1381855 w 4045270"/>
              <a:gd name="connsiteY24" fmla="*/ 514568 h 1293155"/>
              <a:gd name="connsiteX25" fmla="*/ 1155074 w 4045270"/>
              <a:gd name="connsiteY25" fmla="*/ 507008 h 1293155"/>
              <a:gd name="connsiteX26" fmla="*/ 1034124 w 4045270"/>
              <a:gd name="connsiteY26" fmla="*/ 416298 h 1293155"/>
              <a:gd name="connsiteX27" fmla="*/ 898055 w 4045270"/>
              <a:gd name="connsiteY27" fmla="*/ 249998 h 1293155"/>
              <a:gd name="connsiteX28" fmla="*/ 784665 w 4045270"/>
              <a:gd name="connsiteY28" fmla="*/ 151730 h 1293155"/>
              <a:gd name="connsiteX29" fmla="*/ 467171 w 4045270"/>
              <a:gd name="connsiteY29" fmla="*/ 121494 h 1293155"/>
              <a:gd name="connsiteX30" fmla="*/ 225271 w 4045270"/>
              <a:gd name="connsiteY30" fmla="*/ 159289 h 1293155"/>
              <a:gd name="connsiteX31" fmla="*/ 74084 w 4045270"/>
              <a:gd name="connsiteY31" fmla="*/ 325590 h 1293155"/>
              <a:gd name="connsiteX32" fmla="*/ 0 w 4045270"/>
              <a:gd name="connsiteY32" fmla="*/ 635513 h 1293155"/>
              <a:gd name="connsiteX33" fmla="*/ 28728 w 4045270"/>
              <a:gd name="connsiteY33" fmla="*/ 945436 h 1293155"/>
              <a:gd name="connsiteX34" fmla="*/ 202594 w 4045270"/>
              <a:gd name="connsiteY34" fmla="*/ 1141973 h 1293155"/>
              <a:gd name="connsiteX35" fmla="*/ 309934 w 4045270"/>
              <a:gd name="connsiteY35" fmla="*/ 1202447 h 1293155"/>
              <a:gd name="connsiteX36" fmla="*/ 565443 w 4045270"/>
              <a:gd name="connsiteY36" fmla="*/ 1247800 h 1293155"/>
              <a:gd name="connsiteX0" fmla="*/ 565443 w 4002000"/>
              <a:gd name="connsiteY0" fmla="*/ 1247800 h 1293155"/>
              <a:gd name="connsiteX1" fmla="*/ 928294 w 4002000"/>
              <a:gd name="connsiteY1" fmla="*/ 1081501 h 1293155"/>
              <a:gd name="connsiteX2" fmla="*/ 1064361 w 4002000"/>
              <a:gd name="connsiteY2" fmla="*/ 854727 h 1293155"/>
              <a:gd name="connsiteX3" fmla="*/ 1253345 w 4002000"/>
              <a:gd name="connsiteY3" fmla="*/ 748899 h 1293155"/>
              <a:gd name="connsiteX4" fmla="*/ 1563280 w 4002000"/>
              <a:gd name="connsiteY4" fmla="*/ 718663 h 1293155"/>
              <a:gd name="connsiteX5" fmla="*/ 1790060 w 4002000"/>
              <a:gd name="connsiteY5" fmla="*/ 741341 h 1293155"/>
              <a:gd name="connsiteX6" fmla="*/ 1965436 w 4002000"/>
              <a:gd name="connsiteY6" fmla="*/ 809372 h 1293155"/>
              <a:gd name="connsiteX7" fmla="*/ 2099995 w 4002000"/>
              <a:gd name="connsiteY7" fmla="*/ 1066382 h 1293155"/>
              <a:gd name="connsiteX8" fmla="*/ 2281419 w 4002000"/>
              <a:gd name="connsiteY8" fmla="*/ 1225123 h 1293155"/>
              <a:gd name="connsiteX9" fmla="*/ 2538437 w 4002000"/>
              <a:gd name="connsiteY9" fmla="*/ 1262918 h 1293155"/>
              <a:gd name="connsiteX10" fmla="*/ 2961762 w 4002000"/>
              <a:gd name="connsiteY10" fmla="*/ 1293155 h 1293155"/>
              <a:gd name="connsiteX11" fmla="*/ 3415325 w 4002000"/>
              <a:gd name="connsiteY11" fmla="*/ 1262919 h 1293155"/>
              <a:gd name="connsiteX12" fmla="*/ 3838649 w 4002000"/>
              <a:gd name="connsiteY12" fmla="*/ 1179769 h 1293155"/>
              <a:gd name="connsiteX13" fmla="*/ 3997395 w 4002000"/>
              <a:gd name="connsiteY13" fmla="*/ 801812 h 1293155"/>
              <a:gd name="connsiteX14" fmla="*/ 3936921 w 4002000"/>
              <a:gd name="connsiteY14" fmla="*/ 295353 h 1293155"/>
              <a:gd name="connsiteX15" fmla="*/ 3710140 w 4002000"/>
              <a:gd name="connsiteY15" fmla="*/ 106376 h 1293155"/>
              <a:gd name="connsiteX16" fmla="*/ 3407765 w 4002000"/>
              <a:gd name="connsiteY16" fmla="*/ 30784 h 1293155"/>
              <a:gd name="connsiteX17" fmla="*/ 2954203 w 4002000"/>
              <a:gd name="connsiteY17" fmla="*/ 548 h 1293155"/>
              <a:gd name="connsiteX18" fmla="*/ 2402370 w 4002000"/>
              <a:gd name="connsiteY18" fmla="*/ 53461 h 1293155"/>
              <a:gd name="connsiteX19" fmla="*/ 2228504 w 4002000"/>
              <a:gd name="connsiteY19" fmla="*/ 121494 h 1293155"/>
              <a:gd name="connsiteX20" fmla="*/ 2084876 w 4002000"/>
              <a:gd name="connsiteY20" fmla="*/ 219762 h 1293155"/>
              <a:gd name="connsiteX21" fmla="*/ 1880773 w 4002000"/>
              <a:gd name="connsiteY21" fmla="*/ 408740 h 1293155"/>
              <a:gd name="connsiteX22" fmla="*/ 1729586 w 4002000"/>
              <a:gd name="connsiteY22" fmla="*/ 491889 h 1293155"/>
              <a:gd name="connsiteX23" fmla="*/ 1549671 w 4002000"/>
              <a:gd name="connsiteY23" fmla="*/ 514569 h 1293155"/>
              <a:gd name="connsiteX24" fmla="*/ 1381855 w 4002000"/>
              <a:gd name="connsiteY24" fmla="*/ 514568 h 1293155"/>
              <a:gd name="connsiteX25" fmla="*/ 1155074 w 4002000"/>
              <a:gd name="connsiteY25" fmla="*/ 507008 h 1293155"/>
              <a:gd name="connsiteX26" fmla="*/ 1034124 w 4002000"/>
              <a:gd name="connsiteY26" fmla="*/ 416298 h 1293155"/>
              <a:gd name="connsiteX27" fmla="*/ 898055 w 4002000"/>
              <a:gd name="connsiteY27" fmla="*/ 249998 h 1293155"/>
              <a:gd name="connsiteX28" fmla="*/ 784665 w 4002000"/>
              <a:gd name="connsiteY28" fmla="*/ 151730 h 1293155"/>
              <a:gd name="connsiteX29" fmla="*/ 467171 w 4002000"/>
              <a:gd name="connsiteY29" fmla="*/ 121494 h 1293155"/>
              <a:gd name="connsiteX30" fmla="*/ 225271 w 4002000"/>
              <a:gd name="connsiteY30" fmla="*/ 159289 h 1293155"/>
              <a:gd name="connsiteX31" fmla="*/ 74084 w 4002000"/>
              <a:gd name="connsiteY31" fmla="*/ 325590 h 1293155"/>
              <a:gd name="connsiteX32" fmla="*/ 0 w 4002000"/>
              <a:gd name="connsiteY32" fmla="*/ 635513 h 1293155"/>
              <a:gd name="connsiteX33" fmla="*/ 28728 w 4002000"/>
              <a:gd name="connsiteY33" fmla="*/ 945436 h 1293155"/>
              <a:gd name="connsiteX34" fmla="*/ 202594 w 4002000"/>
              <a:gd name="connsiteY34" fmla="*/ 1141973 h 1293155"/>
              <a:gd name="connsiteX35" fmla="*/ 309934 w 4002000"/>
              <a:gd name="connsiteY35" fmla="*/ 1202447 h 1293155"/>
              <a:gd name="connsiteX36" fmla="*/ 565443 w 4002000"/>
              <a:gd name="connsiteY36" fmla="*/ 1247800 h 1293155"/>
              <a:gd name="connsiteX0" fmla="*/ 565443 w 4002000"/>
              <a:gd name="connsiteY0" fmla="*/ 1247800 h 1302789"/>
              <a:gd name="connsiteX1" fmla="*/ 928294 w 4002000"/>
              <a:gd name="connsiteY1" fmla="*/ 1081501 h 1302789"/>
              <a:gd name="connsiteX2" fmla="*/ 1064361 w 4002000"/>
              <a:gd name="connsiteY2" fmla="*/ 854727 h 1302789"/>
              <a:gd name="connsiteX3" fmla="*/ 1253345 w 4002000"/>
              <a:gd name="connsiteY3" fmla="*/ 748899 h 1302789"/>
              <a:gd name="connsiteX4" fmla="*/ 1563280 w 4002000"/>
              <a:gd name="connsiteY4" fmla="*/ 718663 h 1302789"/>
              <a:gd name="connsiteX5" fmla="*/ 1790060 w 4002000"/>
              <a:gd name="connsiteY5" fmla="*/ 741341 h 1302789"/>
              <a:gd name="connsiteX6" fmla="*/ 1965436 w 4002000"/>
              <a:gd name="connsiteY6" fmla="*/ 809372 h 1302789"/>
              <a:gd name="connsiteX7" fmla="*/ 2099995 w 4002000"/>
              <a:gd name="connsiteY7" fmla="*/ 1066382 h 1302789"/>
              <a:gd name="connsiteX8" fmla="*/ 2281419 w 4002000"/>
              <a:gd name="connsiteY8" fmla="*/ 1225123 h 1302789"/>
              <a:gd name="connsiteX9" fmla="*/ 2538437 w 4002000"/>
              <a:gd name="connsiteY9" fmla="*/ 1262918 h 1302789"/>
              <a:gd name="connsiteX10" fmla="*/ 2961762 w 4002000"/>
              <a:gd name="connsiteY10" fmla="*/ 1293155 h 1302789"/>
              <a:gd name="connsiteX11" fmla="*/ 3460681 w 4002000"/>
              <a:gd name="connsiteY11" fmla="*/ 1293155 h 1302789"/>
              <a:gd name="connsiteX12" fmla="*/ 3838649 w 4002000"/>
              <a:gd name="connsiteY12" fmla="*/ 1179769 h 1302789"/>
              <a:gd name="connsiteX13" fmla="*/ 3997395 w 4002000"/>
              <a:gd name="connsiteY13" fmla="*/ 801812 h 1302789"/>
              <a:gd name="connsiteX14" fmla="*/ 3936921 w 4002000"/>
              <a:gd name="connsiteY14" fmla="*/ 295353 h 1302789"/>
              <a:gd name="connsiteX15" fmla="*/ 3710140 w 4002000"/>
              <a:gd name="connsiteY15" fmla="*/ 106376 h 1302789"/>
              <a:gd name="connsiteX16" fmla="*/ 3407765 w 4002000"/>
              <a:gd name="connsiteY16" fmla="*/ 30784 h 1302789"/>
              <a:gd name="connsiteX17" fmla="*/ 2954203 w 4002000"/>
              <a:gd name="connsiteY17" fmla="*/ 548 h 1302789"/>
              <a:gd name="connsiteX18" fmla="*/ 2402370 w 4002000"/>
              <a:gd name="connsiteY18" fmla="*/ 53461 h 1302789"/>
              <a:gd name="connsiteX19" fmla="*/ 2228504 w 4002000"/>
              <a:gd name="connsiteY19" fmla="*/ 121494 h 1302789"/>
              <a:gd name="connsiteX20" fmla="*/ 2084876 w 4002000"/>
              <a:gd name="connsiteY20" fmla="*/ 219762 h 1302789"/>
              <a:gd name="connsiteX21" fmla="*/ 1880773 w 4002000"/>
              <a:gd name="connsiteY21" fmla="*/ 408740 h 1302789"/>
              <a:gd name="connsiteX22" fmla="*/ 1729586 w 4002000"/>
              <a:gd name="connsiteY22" fmla="*/ 491889 h 1302789"/>
              <a:gd name="connsiteX23" fmla="*/ 1549671 w 4002000"/>
              <a:gd name="connsiteY23" fmla="*/ 514569 h 1302789"/>
              <a:gd name="connsiteX24" fmla="*/ 1381855 w 4002000"/>
              <a:gd name="connsiteY24" fmla="*/ 514568 h 1302789"/>
              <a:gd name="connsiteX25" fmla="*/ 1155074 w 4002000"/>
              <a:gd name="connsiteY25" fmla="*/ 507008 h 1302789"/>
              <a:gd name="connsiteX26" fmla="*/ 1034124 w 4002000"/>
              <a:gd name="connsiteY26" fmla="*/ 416298 h 1302789"/>
              <a:gd name="connsiteX27" fmla="*/ 898055 w 4002000"/>
              <a:gd name="connsiteY27" fmla="*/ 249998 h 1302789"/>
              <a:gd name="connsiteX28" fmla="*/ 784665 w 4002000"/>
              <a:gd name="connsiteY28" fmla="*/ 151730 h 1302789"/>
              <a:gd name="connsiteX29" fmla="*/ 467171 w 4002000"/>
              <a:gd name="connsiteY29" fmla="*/ 121494 h 1302789"/>
              <a:gd name="connsiteX30" fmla="*/ 225271 w 4002000"/>
              <a:gd name="connsiteY30" fmla="*/ 159289 h 1302789"/>
              <a:gd name="connsiteX31" fmla="*/ 74084 w 4002000"/>
              <a:gd name="connsiteY31" fmla="*/ 325590 h 1302789"/>
              <a:gd name="connsiteX32" fmla="*/ 0 w 4002000"/>
              <a:gd name="connsiteY32" fmla="*/ 635513 h 1302789"/>
              <a:gd name="connsiteX33" fmla="*/ 28728 w 4002000"/>
              <a:gd name="connsiteY33" fmla="*/ 945436 h 1302789"/>
              <a:gd name="connsiteX34" fmla="*/ 202594 w 4002000"/>
              <a:gd name="connsiteY34" fmla="*/ 1141973 h 1302789"/>
              <a:gd name="connsiteX35" fmla="*/ 309934 w 4002000"/>
              <a:gd name="connsiteY35" fmla="*/ 1202447 h 1302789"/>
              <a:gd name="connsiteX36" fmla="*/ 565443 w 4002000"/>
              <a:gd name="connsiteY36" fmla="*/ 1247800 h 1302789"/>
              <a:gd name="connsiteX0" fmla="*/ 565443 w 4002000"/>
              <a:gd name="connsiteY0" fmla="*/ 1247800 h 1302789"/>
              <a:gd name="connsiteX1" fmla="*/ 928294 w 4002000"/>
              <a:gd name="connsiteY1" fmla="*/ 1081501 h 1302789"/>
              <a:gd name="connsiteX2" fmla="*/ 1064361 w 4002000"/>
              <a:gd name="connsiteY2" fmla="*/ 854727 h 1302789"/>
              <a:gd name="connsiteX3" fmla="*/ 1253345 w 4002000"/>
              <a:gd name="connsiteY3" fmla="*/ 748899 h 1302789"/>
              <a:gd name="connsiteX4" fmla="*/ 1563280 w 4002000"/>
              <a:gd name="connsiteY4" fmla="*/ 718663 h 1302789"/>
              <a:gd name="connsiteX5" fmla="*/ 1790060 w 4002000"/>
              <a:gd name="connsiteY5" fmla="*/ 741341 h 1302789"/>
              <a:gd name="connsiteX6" fmla="*/ 1965436 w 4002000"/>
              <a:gd name="connsiteY6" fmla="*/ 809372 h 1302789"/>
              <a:gd name="connsiteX7" fmla="*/ 2099995 w 4002000"/>
              <a:gd name="connsiteY7" fmla="*/ 1066382 h 1302789"/>
              <a:gd name="connsiteX8" fmla="*/ 2281419 w 4002000"/>
              <a:gd name="connsiteY8" fmla="*/ 1225123 h 1302789"/>
              <a:gd name="connsiteX9" fmla="*/ 2538437 w 4002000"/>
              <a:gd name="connsiteY9" fmla="*/ 1262918 h 1302789"/>
              <a:gd name="connsiteX10" fmla="*/ 2961762 w 4002000"/>
              <a:gd name="connsiteY10" fmla="*/ 1293155 h 1302789"/>
              <a:gd name="connsiteX11" fmla="*/ 3460681 w 4002000"/>
              <a:gd name="connsiteY11" fmla="*/ 1293155 h 1302789"/>
              <a:gd name="connsiteX12" fmla="*/ 3838649 w 4002000"/>
              <a:gd name="connsiteY12" fmla="*/ 1179769 h 1302789"/>
              <a:gd name="connsiteX13" fmla="*/ 3997395 w 4002000"/>
              <a:gd name="connsiteY13" fmla="*/ 801812 h 1302789"/>
              <a:gd name="connsiteX14" fmla="*/ 3936921 w 4002000"/>
              <a:gd name="connsiteY14" fmla="*/ 295353 h 1302789"/>
              <a:gd name="connsiteX15" fmla="*/ 3710140 w 4002000"/>
              <a:gd name="connsiteY15" fmla="*/ 106376 h 1302789"/>
              <a:gd name="connsiteX16" fmla="*/ 3407765 w 4002000"/>
              <a:gd name="connsiteY16" fmla="*/ 30784 h 1302789"/>
              <a:gd name="connsiteX17" fmla="*/ 2954203 w 4002000"/>
              <a:gd name="connsiteY17" fmla="*/ 548 h 1302789"/>
              <a:gd name="connsiteX18" fmla="*/ 2402370 w 4002000"/>
              <a:gd name="connsiteY18" fmla="*/ 53461 h 1302789"/>
              <a:gd name="connsiteX19" fmla="*/ 2228504 w 4002000"/>
              <a:gd name="connsiteY19" fmla="*/ 121494 h 1302789"/>
              <a:gd name="connsiteX20" fmla="*/ 2084876 w 4002000"/>
              <a:gd name="connsiteY20" fmla="*/ 219762 h 1302789"/>
              <a:gd name="connsiteX21" fmla="*/ 1880773 w 4002000"/>
              <a:gd name="connsiteY21" fmla="*/ 408740 h 1302789"/>
              <a:gd name="connsiteX22" fmla="*/ 1729586 w 4002000"/>
              <a:gd name="connsiteY22" fmla="*/ 491889 h 1302789"/>
              <a:gd name="connsiteX23" fmla="*/ 1549671 w 4002000"/>
              <a:gd name="connsiteY23" fmla="*/ 514569 h 1302789"/>
              <a:gd name="connsiteX24" fmla="*/ 1381855 w 4002000"/>
              <a:gd name="connsiteY24" fmla="*/ 514568 h 1302789"/>
              <a:gd name="connsiteX25" fmla="*/ 1155074 w 4002000"/>
              <a:gd name="connsiteY25" fmla="*/ 507008 h 1302789"/>
              <a:gd name="connsiteX26" fmla="*/ 1034124 w 4002000"/>
              <a:gd name="connsiteY26" fmla="*/ 416298 h 1302789"/>
              <a:gd name="connsiteX27" fmla="*/ 898055 w 4002000"/>
              <a:gd name="connsiteY27" fmla="*/ 249998 h 1302789"/>
              <a:gd name="connsiteX28" fmla="*/ 784665 w 4002000"/>
              <a:gd name="connsiteY28" fmla="*/ 151730 h 1302789"/>
              <a:gd name="connsiteX29" fmla="*/ 467171 w 4002000"/>
              <a:gd name="connsiteY29" fmla="*/ 121494 h 1302789"/>
              <a:gd name="connsiteX30" fmla="*/ 225271 w 4002000"/>
              <a:gd name="connsiteY30" fmla="*/ 159289 h 1302789"/>
              <a:gd name="connsiteX31" fmla="*/ 74084 w 4002000"/>
              <a:gd name="connsiteY31" fmla="*/ 325590 h 1302789"/>
              <a:gd name="connsiteX32" fmla="*/ 0 w 4002000"/>
              <a:gd name="connsiteY32" fmla="*/ 635513 h 1302789"/>
              <a:gd name="connsiteX33" fmla="*/ 28728 w 4002000"/>
              <a:gd name="connsiteY33" fmla="*/ 945436 h 1302789"/>
              <a:gd name="connsiteX34" fmla="*/ 202594 w 4002000"/>
              <a:gd name="connsiteY34" fmla="*/ 1141973 h 1302789"/>
              <a:gd name="connsiteX35" fmla="*/ 309934 w 4002000"/>
              <a:gd name="connsiteY35" fmla="*/ 1202447 h 1302789"/>
              <a:gd name="connsiteX36" fmla="*/ 565443 w 4002000"/>
              <a:gd name="connsiteY36" fmla="*/ 1247800 h 1302789"/>
              <a:gd name="connsiteX0" fmla="*/ 565443 w 4002000"/>
              <a:gd name="connsiteY0" fmla="*/ 1247800 h 1302789"/>
              <a:gd name="connsiteX1" fmla="*/ 928294 w 4002000"/>
              <a:gd name="connsiteY1" fmla="*/ 1081501 h 1302789"/>
              <a:gd name="connsiteX2" fmla="*/ 1064361 w 4002000"/>
              <a:gd name="connsiteY2" fmla="*/ 854727 h 1302789"/>
              <a:gd name="connsiteX3" fmla="*/ 1253345 w 4002000"/>
              <a:gd name="connsiteY3" fmla="*/ 748899 h 1302789"/>
              <a:gd name="connsiteX4" fmla="*/ 1563280 w 4002000"/>
              <a:gd name="connsiteY4" fmla="*/ 718663 h 1302789"/>
              <a:gd name="connsiteX5" fmla="*/ 1790060 w 4002000"/>
              <a:gd name="connsiteY5" fmla="*/ 741341 h 1302789"/>
              <a:gd name="connsiteX6" fmla="*/ 1965436 w 4002000"/>
              <a:gd name="connsiteY6" fmla="*/ 809372 h 1302789"/>
              <a:gd name="connsiteX7" fmla="*/ 2099995 w 4002000"/>
              <a:gd name="connsiteY7" fmla="*/ 1066382 h 1302789"/>
              <a:gd name="connsiteX8" fmla="*/ 2281419 w 4002000"/>
              <a:gd name="connsiteY8" fmla="*/ 1225123 h 1302789"/>
              <a:gd name="connsiteX9" fmla="*/ 2538437 w 4002000"/>
              <a:gd name="connsiteY9" fmla="*/ 1262918 h 1302789"/>
              <a:gd name="connsiteX10" fmla="*/ 2961762 w 4002000"/>
              <a:gd name="connsiteY10" fmla="*/ 1293155 h 1302789"/>
              <a:gd name="connsiteX11" fmla="*/ 3460681 w 4002000"/>
              <a:gd name="connsiteY11" fmla="*/ 1293155 h 1302789"/>
              <a:gd name="connsiteX12" fmla="*/ 3838649 w 4002000"/>
              <a:gd name="connsiteY12" fmla="*/ 1179769 h 1302789"/>
              <a:gd name="connsiteX13" fmla="*/ 3997395 w 4002000"/>
              <a:gd name="connsiteY13" fmla="*/ 801812 h 1302789"/>
              <a:gd name="connsiteX14" fmla="*/ 3936921 w 4002000"/>
              <a:gd name="connsiteY14" fmla="*/ 295353 h 1302789"/>
              <a:gd name="connsiteX15" fmla="*/ 3710140 w 4002000"/>
              <a:gd name="connsiteY15" fmla="*/ 106376 h 1302789"/>
              <a:gd name="connsiteX16" fmla="*/ 3407765 w 4002000"/>
              <a:gd name="connsiteY16" fmla="*/ 30784 h 1302789"/>
              <a:gd name="connsiteX17" fmla="*/ 2954203 w 4002000"/>
              <a:gd name="connsiteY17" fmla="*/ 548 h 1302789"/>
              <a:gd name="connsiteX18" fmla="*/ 2402370 w 4002000"/>
              <a:gd name="connsiteY18" fmla="*/ 53461 h 1302789"/>
              <a:gd name="connsiteX19" fmla="*/ 2228504 w 4002000"/>
              <a:gd name="connsiteY19" fmla="*/ 121494 h 1302789"/>
              <a:gd name="connsiteX20" fmla="*/ 2084876 w 4002000"/>
              <a:gd name="connsiteY20" fmla="*/ 219762 h 1302789"/>
              <a:gd name="connsiteX21" fmla="*/ 1880773 w 4002000"/>
              <a:gd name="connsiteY21" fmla="*/ 408740 h 1302789"/>
              <a:gd name="connsiteX22" fmla="*/ 1729586 w 4002000"/>
              <a:gd name="connsiteY22" fmla="*/ 491889 h 1302789"/>
              <a:gd name="connsiteX23" fmla="*/ 1549671 w 4002000"/>
              <a:gd name="connsiteY23" fmla="*/ 514569 h 1302789"/>
              <a:gd name="connsiteX24" fmla="*/ 1381855 w 4002000"/>
              <a:gd name="connsiteY24" fmla="*/ 514568 h 1302789"/>
              <a:gd name="connsiteX25" fmla="*/ 1155074 w 4002000"/>
              <a:gd name="connsiteY25" fmla="*/ 507008 h 1302789"/>
              <a:gd name="connsiteX26" fmla="*/ 1034124 w 4002000"/>
              <a:gd name="connsiteY26" fmla="*/ 416298 h 1302789"/>
              <a:gd name="connsiteX27" fmla="*/ 898055 w 4002000"/>
              <a:gd name="connsiteY27" fmla="*/ 249998 h 1302789"/>
              <a:gd name="connsiteX28" fmla="*/ 784665 w 4002000"/>
              <a:gd name="connsiteY28" fmla="*/ 151730 h 1302789"/>
              <a:gd name="connsiteX29" fmla="*/ 467171 w 4002000"/>
              <a:gd name="connsiteY29" fmla="*/ 121494 h 1302789"/>
              <a:gd name="connsiteX30" fmla="*/ 225271 w 4002000"/>
              <a:gd name="connsiteY30" fmla="*/ 159289 h 1302789"/>
              <a:gd name="connsiteX31" fmla="*/ 74084 w 4002000"/>
              <a:gd name="connsiteY31" fmla="*/ 325590 h 1302789"/>
              <a:gd name="connsiteX32" fmla="*/ 0 w 4002000"/>
              <a:gd name="connsiteY32" fmla="*/ 635513 h 1302789"/>
              <a:gd name="connsiteX33" fmla="*/ 28728 w 4002000"/>
              <a:gd name="connsiteY33" fmla="*/ 945436 h 1302789"/>
              <a:gd name="connsiteX34" fmla="*/ 202594 w 4002000"/>
              <a:gd name="connsiteY34" fmla="*/ 1141973 h 1302789"/>
              <a:gd name="connsiteX35" fmla="*/ 309934 w 4002000"/>
              <a:gd name="connsiteY35" fmla="*/ 1202447 h 1302789"/>
              <a:gd name="connsiteX36" fmla="*/ 565443 w 4002000"/>
              <a:gd name="connsiteY36" fmla="*/ 1247800 h 1302789"/>
              <a:gd name="connsiteX0" fmla="*/ 565443 w 4002000"/>
              <a:gd name="connsiteY0" fmla="*/ 1247800 h 1302789"/>
              <a:gd name="connsiteX1" fmla="*/ 928294 w 4002000"/>
              <a:gd name="connsiteY1" fmla="*/ 1081501 h 1302789"/>
              <a:gd name="connsiteX2" fmla="*/ 1064361 w 4002000"/>
              <a:gd name="connsiteY2" fmla="*/ 854727 h 1302789"/>
              <a:gd name="connsiteX3" fmla="*/ 1253345 w 4002000"/>
              <a:gd name="connsiteY3" fmla="*/ 748899 h 1302789"/>
              <a:gd name="connsiteX4" fmla="*/ 1563280 w 4002000"/>
              <a:gd name="connsiteY4" fmla="*/ 718663 h 1302789"/>
              <a:gd name="connsiteX5" fmla="*/ 1790060 w 4002000"/>
              <a:gd name="connsiteY5" fmla="*/ 741341 h 1302789"/>
              <a:gd name="connsiteX6" fmla="*/ 1965436 w 4002000"/>
              <a:gd name="connsiteY6" fmla="*/ 809372 h 1302789"/>
              <a:gd name="connsiteX7" fmla="*/ 2099995 w 4002000"/>
              <a:gd name="connsiteY7" fmla="*/ 1066382 h 1302789"/>
              <a:gd name="connsiteX8" fmla="*/ 2281419 w 4002000"/>
              <a:gd name="connsiteY8" fmla="*/ 1225123 h 1302789"/>
              <a:gd name="connsiteX9" fmla="*/ 2538437 w 4002000"/>
              <a:gd name="connsiteY9" fmla="*/ 1262918 h 1302789"/>
              <a:gd name="connsiteX10" fmla="*/ 2961762 w 4002000"/>
              <a:gd name="connsiteY10" fmla="*/ 1293155 h 1302789"/>
              <a:gd name="connsiteX11" fmla="*/ 3460681 w 4002000"/>
              <a:gd name="connsiteY11" fmla="*/ 1293155 h 1302789"/>
              <a:gd name="connsiteX12" fmla="*/ 3838649 w 4002000"/>
              <a:gd name="connsiteY12" fmla="*/ 1179769 h 1302789"/>
              <a:gd name="connsiteX13" fmla="*/ 3997395 w 4002000"/>
              <a:gd name="connsiteY13" fmla="*/ 801812 h 1302789"/>
              <a:gd name="connsiteX14" fmla="*/ 3936921 w 4002000"/>
              <a:gd name="connsiteY14" fmla="*/ 295353 h 1302789"/>
              <a:gd name="connsiteX15" fmla="*/ 3710140 w 4002000"/>
              <a:gd name="connsiteY15" fmla="*/ 106376 h 1302789"/>
              <a:gd name="connsiteX16" fmla="*/ 3407765 w 4002000"/>
              <a:gd name="connsiteY16" fmla="*/ 30784 h 1302789"/>
              <a:gd name="connsiteX17" fmla="*/ 2954203 w 4002000"/>
              <a:gd name="connsiteY17" fmla="*/ 548 h 1302789"/>
              <a:gd name="connsiteX18" fmla="*/ 2402370 w 4002000"/>
              <a:gd name="connsiteY18" fmla="*/ 53461 h 1302789"/>
              <a:gd name="connsiteX19" fmla="*/ 2228504 w 4002000"/>
              <a:gd name="connsiteY19" fmla="*/ 121494 h 1302789"/>
              <a:gd name="connsiteX20" fmla="*/ 2084876 w 4002000"/>
              <a:gd name="connsiteY20" fmla="*/ 219762 h 1302789"/>
              <a:gd name="connsiteX21" fmla="*/ 1880773 w 4002000"/>
              <a:gd name="connsiteY21" fmla="*/ 408740 h 1302789"/>
              <a:gd name="connsiteX22" fmla="*/ 1729586 w 4002000"/>
              <a:gd name="connsiteY22" fmla="*/ 491889 h 1302789"/>
              <a:gd name="connsiteX23" fmla="*/ 1549671 w 4002000"/>
              <a:gd name="connsiteY23" fmla="*/ 514569 h 1302789"/>
              <a:gd name="connsiteX24" fmla="*/ 1381855 w 4002000"/>
              <a:gd name="connsiteY24" fmla="*/ 514568 h 1302789"/>
              <a:gd name="connsiteX25" fmla="*/ 1155074 w 4002000"/>
              <a:gd name="connsiteY25" fmla="*/ 507008 h 1302789"/>
              <a:gd name="connsiteX26" fmla="*/ 1034124 w 4002000"/>
              <a:gd name="connsiteY26" fmla="*/ 416298 h 1302789"/>
              <a:gd name="connsiteX27" fmla="*/ 898055 w 4002000"/>
              <a:gd name="connsiteY27" fmla="*/ 249998 h 1302789"/>
              <a:gd name="connsiteX28" fmla="*/ 784665 w 4002000"/>
              <a:gd name="connsiteY28" fmla="*/ 151730 h 1302789"/>
              <a:gd name="connsiteX29" fmla="*/ 467171 w 4002000"/>
              <a:gd name="connsiteY29" fmla="*/ 121494 h 1302789"/>
              <a:gd name="connsiteX30" fmla="*/ 225271 w 4002000"/>
              <a:gd name="connsiteY30" fmla="*/ 159289 h 1302789"/>
              <a:gd name="connsiteX31" fmla="*/ 74084 w 4002000"/>
              <a:gd name="connsiteY31" fmla="*/ 325590 h 1302789"/>
              <a:gd name="connsiteX32" fmla="*/ 0 w 4002000"/>
              <a:gd name="connsiteY32" fmla="*/ 635513 h 1302789"/>
              <a:gd name="connsiteX33" fmla="*/ 28728 w 4002000"/>
              <a:gd name="connsiteY33" fmla="*/ 945436 h 1302789"/>
              <a:gd name="connsiteX34" fmla="*/ 202594 w 4002000"/>
              <a:gd name="connsiteY34" fmla="*/ 1141973 h 1302789"/>
              <a:gd name="connsiteX35" fmla="*/ 373434 w 4002000"/>
              <a:gd name="connsiteY35" fmla="*/ 1223613 h 1302789"/>
              <a:gd name="connsiteX36" fmla="*/ 565443 w 4002000"/>
              <a:gd name="connsiteY36" fmla="*/ 1247800 h 1302789"/>
              <a:gd name="connsiteX0" fmla="*/ 683977 w 4002000"/>
              <a:gd name="connsiteY0" fmla="*/ 1230866 h 1302789"/>
              <a:gd name="connsiteX1" fmla="*/ 928294 w 4002000"/>
              <a:gd name="connsiteY1" fmla="*/ 1081501 h 1302789"/>
              <a:gd name="connsiteX2" fmla="*/ 1064361 w 4002000"/>
              <a:gd name="connsiteY2" fmla="*/ 854727 h 1302789"/>
              <a:gd name="connsiteX3" fmla="*/ 1253345 w 4002000"/>
              <a:gd name="connsiteY3" fmla="*/ 748899 h 1302789"/>
              <a:gd name="connsiteX4" fmla="*/ 1563280 w 4002000"/>
              <a:gd name="connsiteY4" fmla="*/ 718663 h 1302789"/>
              <a:gd name="connsiteX5" fmla="*/ 1790060 w 4002000"/>
              <a:gd name="connsiteY5" fmla="*/ 741341 h 1302789"/>
              <a:gd name="connsiteX6" fmla="*/ 1965436 w 4002000"/>
              <a:gd name="connsiteY6" fmla="*/ 809372 h 1302789"/>
              <a:gd name="connsiteX7" fmla="*/ 2099995 w 4002000"/>
              <a:gd name="connsiteY7" fmla="*/ 1066382 h 1302789"/>
              <a:gd name="connsiteX8" fmla="*/ 2281419 w 4002000"/>
              <a:gd name="connsiteY8" fmla="*/ 1225123 h 1302789"/>
              <a:gd name="connsiteX9" fmla="*/ 2538437 w 4002000"/>
              <a:gd name="connsiteY9" fmla="*/ 1262918 h 1302789"/>
              <a:gd name="connsiteX10" fmla="*/ 2961762 w 4002000"/>
              <a:gd name="connsiteY10" fmla="*/ 1293155 h 1302789"/>
              <a:gd name="connsiteX11" fmla="*/ 3460681 w 4002000"/>
              <a:gd name="connsiteY11" fmla="*/ 1293155 h 1302789"/>
              <a:gd name="connsiteX12" fmla="*/ 3838649 w 4002000"/>
              <a:gd name="connsiteY12" fmla="*/ 1179769 h 1302789"/>
              <a:gd name="connsiteX13" fmla="*/ 3997395 w 4002000"/>
              <a:gd name="connsiteY13" fmla="*/ 801812 h 1302789"/>
              <a:gd name="connsiteX14" fmla="*/ 3936921 w 4002000"/>
              <a:gd name="connsiteY14" fmla="*/ 295353 h 1302789"/>
              <a:gd name="connsiteX15" fmla="*/ 3710140 w 4002000"/>
              <a:gd name="connsiteY15" fmla="*/ 106376 h 1302789"/>
              <a:gd name="connsiteX16" fmla="*/ 3407765 w 4002000"/>
              <a:gd name="connsiteY16" fmla="*/ 30784 h 1302789"/>
              <a:gd name="connsiteX17" fmla="*/ 2954203 w 4002000"/>
              <a:gd name="connsiteY17" fmla="*/ 548 h 1302789"/>
              <a:gd name="connsiteX18" fmla="*/ 2402370 w 4002000"/>
              <a:gd name="connsiteY18" fmla="*/ 53461 h 1302789"/>
              <a:gd name="connsiteX19" fmla="*/ 2228504 w 4002000"/>
              <a:gd name="connsiteY19" fmla="*/ 121494 h 1302789"/>
              <a:gd name="connsiteX20" fmla="*/ 2084876 w 4002000"/>
              <a:gd name="connsiteY20" fmla="*/ 219762 h 1302789"/>
              <a:gd name="connsiteX21" fmla="*/ 1880773 w 4002000"/>
              <a:gd name="connsiteY21" fmla="*/ 408740 h 1302789"/>
              <a:gd name="connsiteX22" fmla="*/ 1729586 w 4002000"/>
              <a:gd name="connsiteY22" fmla="*/ 491889 h 1302789"/>
              <a:gd name="connsiteX23" fmla="*/ 1549671 w 4002000"/>
              <a:gd name="connsiteY23" fmla="*/ 514569 h 1302789"/>
              <a:gd name="connsiteX24" fmla="*/ 1381855 w 4002000"/>
              <a:gd name="connsiteY24" fmla="*/ 514568 h 1302789"/>
              <a:gd name="connsiteX25" fmla="*/ 1155074 w 4002000"/>
              <a:gd name="connsiteY25" fmla="*/ 507008 h 1302789"/>
              <a:gd name="connsiteX26" fmla="*/ 1034124 w 4002000"/>
              <a:gd name="connsiteY26" fmla="*/ 416298 h 1302789"/>
              <a:gd name="connsiteX27" fmla="*/ 898055 w 4002000"/>
              <a:gd name="connsiteY27" fmla="*/ 249998 h 1302789"/>
              <a:gd name="connsiteX28" fmla="*/ 784665 w 4002000"/>
              <a:gd name="connsiteY28" fmla="*/ 151730 h 1302789"/>
              <a:gd name="connsiteX29" fmla="*/ 467171 w 4002000"/>
              <a:gd name="connsiteY29" fmla="*/ 121494 h 1302789"/>
              <a:gd name="connsiteX30" fmla="*/ 225271 w 4002000"/>
              <a:gd name="connsiteY30" fmla="*/ 159289 h 1302789"/>
              <a:gd name="connsiteX31" fmla="*/ 74084 w 4002000"/>
              <a:gd name="connsiteY31" fmla="*/ 325590 h 1302789"/>
              <a:gd name="connsiteX32" fmla="*/ 0 w 4002000"/>
              <a:gd name="connsiteY32" fmla="*/ 635513 h 1302789"/>
              <a:gd name="connsiteX33" fmla="*/ 28728 w 4002000"/>
              <a:gd name="connsiteY33" fmla="*/ 945436 h 1302789"/>
              <a:gd name="connsiteX34" fmla="*/ 202594 w 4002000"/>
              <a:gd name="connsiteY34" fmla="*/ 1141973 h 1302789"/>
              <a:gd name="connsiteX35" fmla="*/ 373434 w 4002000"/>
              <a:gd name="connsiteY35" fmla="*/ 1223613 h 1302789"/>
              <a:gd name="connsiteX36" fmla="*/ 683977 w 4002000"/>
              <a:gd name="connsiteY36" fmla="*/ 1230866 h 1302789"/>
              <a:gd name="connsiteX0" fmla="*/ 683977 w 4002000"/>
              <a:gd name="connsiteY0" fmla="*/ 1230866 h 1302789"/>
              <a:gd name="connsiteX1" fmla="*/ 928294 w 4002000"/>
              <a:gd name="connsiteY1" fmla="*/ 1081501 h 1302789"/>
              <a:gd name="connsiteX2" fmla="*/ 1064361 w 4002000"/>
              <a:gd name="connsiteY2" fmla="*/ 854727 h 1302789"/>
              <a:gd name="connsiteX3" fmla="*/ 1253345 w 4002000"/>
              <a:gd name="connsiteY3" fmla="*/ 748899 h 1302789"/>
              <a:gd name="connsiteX4" fmla="*/ 1563280 w 4002000"/>
              <a:gd name="connsiteY4" fmla="*/ 718663 h 1302789"/>
              <a:gd name="connsiteX5" fmla="*/ 1790060 w 4002000"/>
              <a:gd name="connsiteY5" fmla="*/ 741341 h 1302789"/>
              <a:gd name="connsiteX6" fmla="*/ 1965436 w 4002000"/>
              <a:gd name="connsiteY6" fmla="*/ 809372 h 1302789"/>
              <a:gd name="connsiteX7" fmla="*/ 2099995 w 4002000"/>
              <a:gd name="connsiteY7" fmla="*/ 1066382 h 1302789"/>
              <a:gd name="connsiteX8" fmla="*/ 2281419 w 4002000"/>
              <a:gd name="connsiteY8" fmla="*/ 1225123 h 1302789"/>
              <a:gd name="connsiteX9" fmla="*/ 2538437 w 4002000"/>
              <a:gd name="connsiteY9" fmla="*/ 1262918 h 1302789"/>
              <a:gd name="connsiteX10" fmla="*/ 2961762 w 4002000"/>
              <a:gd name="connsiteY10" fmla="*/ 1293155 h 1302789"/>
              <a:gd name="connsiteX11" fmla="*/ 3460681 w 4002000"/>
              <a:gd name="connsiteY11" fmla="*/ 1293155 h 1302789"/>
              <a:gd name="connsiteX12" fmla="*/ 3838649 w 4002000"/>
              <a:gd name="connsiteY12" fmla="*/ 1179769 h 1302789"/>
              <a:gd name="connsiteX13" fmla="*/ 3997395 w 4002000"/>
              <a:gd name="connsiteY13" fmla="*/ 801812 h 1302789"/>
              <a:gd name="connsiteX14" fmla="*/ 3936921 w 4002000"/>
              <a:gd name="connsiteY14" fmla="*/ 295353 h 1302789"/>
              <a:gd name="connsiteX15" fmla="*/ 3710140 w 4002000"/>
              <a:gd name="connsiteY15" fmla="*/ 106376 h 1302789"/>
              <a:gd name="connsiteX16" fmla="*/ 3407765 w 4002000"/>
              <a:gd name="connsiteY16" fmla="*/ 30784 h 1302789"/>
              <a:gd name="connsiteX17" fmla="*/ 2954203 w 4002000"/>
              <a:gd name="connsiteY17" fmla="*/ 548 h 1302789"/>
              <a:gd name="connsiteX18" fmla="*/ 2402370 w 4002000"/>
              <a:gd name="connsiteY18" fmla="*/ 53461 h 1302789"/>
              <a:gd name="connsiteX19" fmla="*/ 2228504 w 4002000"/>
              <a:gd name="connsiteY19" fmla="*/ 121494 h 1302789"/>
              <a:gd name="connsiteX20" fmla="*/ 2084876 w 4002000"/>
              <a:gd name="connsiteY20" fmla="*/ 219762 h 1302789"/>
              <a:gd name="connsiteX21" fmla="*/ 1880773 w 4002000"/>
              <a:gd name="connsiteY21" fmla="*/ 408740 h 1302789"/>
              <a:gd name="connsiteX22" fmla="*/ 1729586 w 4002000"/>
              <a:gd name="connsiteY22" fmla="*/ 491889 h 1302789"/>
              <a:gd name="connsiteX23" fmla="*/ 1549671 w 4002000"/>
              <a:gd name="connsiteY23" fmla="*/ 514569 h 1302789"/>
              <a:gd name="connsiteX24" fmla="*/ 1381855 w 4002000"/>
              <a:gd name="connsiteY24" fmla="*/ 514568 h 1302789"/>
              <a:gd name="connsiteX25" fmla="*/ 1155074 w 4002000"/>
              <a:gd name="connsiteY25" fmla="*/ 507008 h 1302789"/>
              <a:gd name="connsiteX26" fmla="*/ 1034124 w 4002000"/>
              <a:gd name="connsiteY26" fmla="*/ 416298 h 1302789"/>
              <a:gd name="connsiteX27" fmla="*/ 898055 w 4002000"/>
              <a:gd name="connsiteY27" fmla="*/ 249998 h 1302789"/>
              <a:gd name="connsiteX28" fmla="*/ 784665 w 4002000"/>
              <a:gd name="connsiteY28" fmla="*/ 151730 h 1302789"/>
              <a:gd name="connsiteX29" fmla="*/ 517971 w 4002000"/>
              <a:gd name="connsiteY29" fmla="*/ 108794 h 1302789"/>
              <a:gd name="connsiteX30" fmla="*/ 225271 w 4002000"/>
              <a:gd name="connsiteY30" fmla="*/ 159289 h 1302789"/>
              <a:gd name="connsiteX31" fmla="*/ 74084 w 4002000"/>
              <a:gd name="connsiteY31" fmla="*/ 325590 h 1302789"/>
              <a:gd name="connsiteX32" fmla="*/ 0 w 4002000"/>
              <a:gd name="connsiteY32" fmla="*/ 635513 h 1302789"/>
              <a:gd name="connsiteX33" fmla="*/ 28728 w 4002000"/>
              <a:gd name="connsiteY33" fmla="*/ 945436 h 1302789"/>
              <a:gd name="connsiteX34" fmla="*/ 202594 w 4002000"/>
              <a:gd name="connsiteY34" fmla="*/ 1141973 h 1302789"/>
              <a:gd name="connsiteX35" fmla="*/ 373434 w 4002000"/>
              <a:gd name="connsiteY35" fmla="*/ 1223613 h 1302789"/>
              <a:gd name="connsiteX36" fmla="*/ 683977 w 4002000"/>
              <a:gd name="connsiteY36" fmla="*/ 1230866 h 1302789"/>
              <a:gd name="connsiteX0" fmla="*/ 699096 w 4017119"/>
              <a:gd name="connsiteY0" fmla="*/ 1230866 h 1302789"/>
              <a:gd name="connsiteX1" fmla="*/ 943413 w 4017119"/>
              <a:gd name="connsiteY1" fmla="*/ 1081501 h 1302789"/>
              <a:gd name="connsiteX2" fmla="*/ 1079480 w 4017119"/>
              <a:gd name="connsiteY2" fmla="*/ 854727 h 1302789"/>
              <a:gd name="connsiteX3" fmla="*/ 1268464 w 4017119"/>
              <a:gd name="connsiteY3" fmla="*/ 748899 h 1302789"/>
              <a:gd name="connsiteX4" fmla="*/ 1578399 w 4017119"/>
              <a:gd name="connsiteY4" fmla="*/ 718663 h 1302789"/>
              <a:gd name="connsiteX5" fmla="*/ 1805179 w 4017119"/>
              <a:gd name="connsiteY5" fmla="*/ 741341 h 1302789"/>
              <a:gd name="connsiteX6" fmla="*/ 1980555 w 4017119"/>
              <a:gd name="connsiteY6" fmla="*/ 809372 h 1302789"/>
              <a:gd name="connsiteX7" fmla="*/ 2115114 w 4017119"/>
              <a:gd name="connsiteY7" fmla="*/ 1066382 h 1302789"/>
              <a:gd name="connsiteX8" fmla="*/ 2296538 w 4017119"/>
              <a:gd name="connsiteY8" fmla="*/ 1225123 h 1302789"/>
              <a:gd name="connsiteX9" fmla="*/ 2553556 w 4017119"/>
              <a:gd name="connsiteY9" fmla="*/ 1262918 h 1302789"/>
              <a:gd name="connsiteX10" fmla="*/ 2976881 w 4017119"/>
              <a:gd name="connsiteY10" fmla="*/ 1293155 h 1302789"/>
              <a:gd name="connsiteX11" fmla="*/ 3475800 w 4017119"/>
              <a:gd name="connsiteY11" fmla="*/ 1293155 h 1302789"/>
              <a:gd name="connsiteX12" fmla="*/ 3853768 w 4017119"/>
              <a:gd name="connsiteY12" fmla="*/ 1179769 h 1302789"/>
              <a:gd name="connsiteX13" fmla="*/ 4012514 w 4017119"/>
              <a:gd name="connsiteY13" fmla="*/ 801812 h 1302789"/>
              <a:gd name="connsiteX14" fmla="*/ 3952040 w 4017119"/>
              <a:gd name="connsiteY14" fmla="*/ 295353 h 1302789"/>
              <a:gd name="connsiteX15" fmla="*/ 3725259 w 4017119"/>
              <a:gd name="connsiteY15" fmla="*/ 106376 h 1302789"/>
              <a:gd name="connsiteX16" fmla="*/ 3422884 w 4017119"/>
              <a:gd name="connsiteY16" fmla="*/ 30784 h 1302789"/>
              <a:gd name="connsiteX17" fmla="*/ 2969322 w 4017119"/>
              <a:gd name="connsiteY17" fmla="*/ 548 h 1302789"/>
              <a:gd name="connsiteX18" fmla="*/ 2417489 w 4017119"/>
              <a:gd name="connsiteY18" fmla="*/ 53461 h 1302789"/>
              <a:gd name="connsiteX19" fmla="*/ 2243623 w 4017119"/>
              <a:gd name="connsiteY19" fmla="*/ 121494 h 1302789"/>
              <a:gd name="connsiteX20" fmla="*/ 2099995 w 4017119"/>
              <a:gd name="connsiteY20" fmla="*/ 219762 h 1302789"/>
              <a:gd name="connsiteX21" fmla="*/ 1895892 w 4017119"/>
              <a:gd name="connsiteY21" fmla="*/ 408740 h 1302789"/>
              <a:gd name="connsiteX22" fmla="*/ 1744705 w 4017119"/>
              <a:gd name="connsiteY22" fmla="*/ 491889 h 1302789"/>
              <a:gd name="connsiteX23" fmla="*/ 1564790 w 4017119"/>
              <a:gd name="connsiteY23" fmla="*/ 514569 h 1302789"/>
              <a:gd name="connsiteX24" fmla="*/ 1396974 w 4017119"/>
              <a:gd name="connsiteY24" fmla="*/ 514568 h 1302789"/>
              <a:gd name="connsiteX25" fmla="*/ 1170193 w 4017119"/>
              <a:gd name="connsiteY25" fmla="*/ 507008 h 1302789"/>
              <a:gd name="connsiteX26" fmla="*/ 1049243 w 4017119"/>
              <a:gd name="connsiteY26" fmla="*/ 416298 h 1302789"/>
              <a:gd name="connsiteX27" fmla="*/ 913174 w 4017119"/>
              <a:gd name="connsiteY27" fmla="*/ 249998 h 1302789"/>
              <a:gd name="connsiteX28" fmla="*/ 799784 w 4017119"/>
              <a:gd name="connsiteY28" fmla="*/ 151730 h 1302789"/>
              <a:gd name="connsiteX29" fmla="*/ 533090 w 4017119"/>
              <a:gd name="connsiteY29" fmla="*/ 108794 h 1302789"/>
              <a:gd name="connsiteX30" fmla="*/ 240390 w 4017119"/>
              <a:gd name="connsiteY30" fmla="*/ 159289 h 1302789"/>
              <a:gd name="connsiteX31" fmla="*/ 89203 w 4017119"/>
              <a:gd name="connsiteY31" fmla="*/ 325590 h 1302789"/>
              <a:gd name="connsiteX32" fmla="*/ 0 w 4017119"/>
              <a:gd name="connsiteY32" fmla="*/ 590158 h 1302789"/>
              <a:gd name="connsiteX33" fmla="*/ 43847 w 4017119"/>
              <a:gd name="connsiteY33" fmla="*/ 945436 h 1302789"/>
              <a:gd name="connsiteX34" fmla="*/ 217713 w 4017119"/>
              <a:gd name="connsiteY34" fmla="*/ 1141973 h 1302789"/>
              <a:gd name="connsiteX35" fmla="*/ 388553 w 4017119"/>
              <a:gd name="connsiteY35" fmla="*/ 1223613 h 1302789"/>
              <a:gd name="connsiteX36" fmla="*/ 699096 w 4017119"/>
              <a:gd name="connsiteY36" fmla="*/ 1230866 h 1302789"/>
              <a:gd name="connsiteX0" fmla="*/ 699096 w 4017119"/>
              <a:gd name="connsiteY0" fmla="*/ 1230866 h 1302789"/>
              <a:gd name="connsiteX1" fmla="*/ 943413 w 4017119"/>
              <a:gd name="connsiteY1" fmla="*/ 1081501 h 1302789"/>
              <a:gd name="connsiteX2" fmla="*/ 1079480 w 4017119"/>
              <a:gd name="connsiteY2" fmla="*/ 854727 h 1302789"/>
              <a:gd name="connsiteX3" fmla="*/ 1268464 w 4017119"/>
              <a:gd name="connsiteY3" fmla="*/ 748899 h 1302789"/>
              <a:gd name="connsiteX4" fmla="*/ 1578399 w 4017119"/>
              <a:gd name="connsiteY4" fmla="*/ 718663 h 1302789"/>
              <a:gd name="connsiteX5" fmla="*/ 1805179 w 4017119"/>
              <a:gd name="connsiteY5" fmla="*/ 741341 h 1302789"/>
              <a:gd name="connsiteX6" fmla="*/ 1980555 w 4017119"/>
              <a:gd name="connsiteY6" fmla="*/ 809372 h 1302789"/>
              <a:gd name="connsiteX7" fmla="*/ 2115114 w 4017119"/>
              <a:gd name="connsiteY7" fmla="*/ 1066382 h 1302789"/>
              <a:gd name="connsiteX8" fmla="*/ 2296538 w 4017119"/>
              <a:gd name="connsiteY8" fmla="*/ 1225123 h 1302789"/>
              <a:gd name="connsiteX9" fmla="*/ 2553556 w 4017119"/>
              <a:gd name="connsiteY9" fmla="*/ 1262918 h 1302789"/>
              <a:gd name="connsiteX10" fmla="*/ 2976881 w 4017119"/>
              <a:gd name="connsiteY10" fmla="*/ 1293155 h 1302789"/>
              <a:gd name="connsiteX11" fmla="*/ 3475800 w 4017119"/>
              <a:gd name="connsiteY11" fmla="*/ 1293155 h 1302789"/>
              <a:gd name="connsiteX12" fmla="*/ 3853768 w 4017119"/>
              <a:gd name="connsiteY12" fmla="*/ 1179769 h 1302789"/>
              <a:gd name="connsiteX13" fmla="*/ 4012514 w 4017119"/>
              <a:gd name="connsiteY13" fmla="*/ 801812 h 1302789"/>
              <a:gd name="connsiteX14" fmla="*/ 3952040 w 4017119"/>
              <a:gd name="connsiteY14" fmla="*/ 295353 h 1302789"/>
              <a:gd name="connsiteX15" fmla="*/ 3725259 w 4017119"/>
              <a:gd name="connsiteY15" fmla="*/ 106376 h 1302789"/>
              <a:gd name="connsiteX16" fmla="*/ 3422884 w 4017119"/>
              <a:gd name="connsiteY16" fmla="*/ 30784 h 1302789"/>
              <a:gd name="connsiteX17" fmla="*/ 2969322 w 4017119"/>
              <a:gd name="connsiteY17" fmla="*/ 548 h 1302789"/>
              <a:gd name="connsiteX18" fmla="*/ 2417489 w 4017119"/>
              <a:gd name="connsiteY18" fmla="*/ 53461 h 1302789"/>
              <a:gd name="connsiteX19" fmla="*/ 2243623 w 4017119"/>
              <a:gd name="connsiteY19" fmla="*/ 121494 h 1302789"/>
              <a:gd name="connsiteX20" fmla="*/ 2099995 w 4017119"/>
              <a:gd name="connsiteY20" fmla="*/ 219762 h 1302789"/>
              <a:gd name="connsiteX21" fmla="*/ 1895892 w 4017119"/>
              <a:gd name="connsiteY21" fmla="*/ 408740 h 1302789"/>
              <a:gd name="connsiteX22" fmla="*/ 1744705 w 4017119"/>
              <a:gd name="connsiteY22" fmla="*/ 491889 h 1302789"/>
              <a:gd name="connsiteX23" fmla="*/ 1564790 w 4017119"/>
              <a:gd name="connsiteY23" fmla="*/ 514569 h 1302789"/>
              <a:gd name="connsiteX24" fmla="*/ 1396974 w 4017119"/>
              <a:gd name="connsiteY24" fmla="*/ 514568 h 1302789"/>
              <a:gd name="connsiteX25" fmla="*/ 1170193 w 4017119"/>
              <a:gd name="connsiteY25" fmla="*/ 507008 h 1302789"/>
              <a:gd name="connsiteX26" fmla="*/ 1049243 w 4017119"/>
              <a:gd name="connsiteY26" fmla="*/ 416298 h 1302789"/>
              <a:gd name="connsiteX27" fmla="*/ 913174 w 4017119"/>
              <a:gd name="connsiteY27" fmla="*/ 249998 h 1302789"/>
              <a:gd name="connsiteX28" fmla="*/ 799784 w 4017119"/>
              <a:gd name="connsiteY28" fmla="*/ 151730 h 1302789"/>
              <a:gd name="connsiteX29" fmla="*/ 533090 w 4017119"/>
              <a:gd name="connsiteY29" fmla="*/ 108794 h 1302789"/>
              <a:gd name="connsiteX30" fmla="*/ 240390 w 4017119"/>
              <a:gd name="connsiteY30" fmla="*/ 159289 h 1302789"/>
              <a:gd name="connsiteX31" fmla="*/ 66525 w 4017119"/>
              <a:gd name="connsiteY31" fmla="*/ 265117 h 1302789"/>
              <a:gd name="connsiteX32" fmla="*/ 0 w 4017119"/>
              <a:gd name="connsiteY32" fmla="*/ 590158 h 1302789"/>
              <a:gd name="connsiteX33" fmla="*/ 43847 w 4017119"/>
              <a:gd name="connsiteY33" fmla="*/ 945436 h 1302789"/>
              <a:gd name="connsiteX34" fmla="*/ 217713 w 4017119"/>
              <a:gd name="connsiteY34" fmla="*/ 1141973 h 1302789"/>
              <a:gd name="connsiteX35" fmla="*/ 388553 w 4017119"/>
              <a:gd name="connsiteY35" fmla="*/ 1223613 h 1302789"/>
              <a:gd name="connsiteX36" fmla="*/ 699096 w 4017119"/>
              <a:gd name="connsiteY36" fmla="*/ 1230866 h 1302789"/>
              <a:gd name="connsiteX0" fmla="*/ 699096 w 4017119"/>
              <a:gd name="connsiteY0" fmla="*/ 1230866 h 1302789"/>
              <a:gd name="connsiteX1" fmla="*/ 943413 w 4017119"/>
              <a:gd name="connsiteY1" fmla="*/ 1081501 h 1302789"/>
              <a:gd name="connsiteX2" fmla="*/ 1079480 w 4017119"/>
              <a:gd name="connsiteY2" fmla="*/ 854727 h 1302789"/>
              <a:gd name="connsiteX3" fmla="*/ 1268464 w 4017119"/>
              <a:gd name="connsiteY3" fmla="*/ 748899 h 1302789"/>
              <a:gd name="connsiteX4" fmla="*/ 1578399 w 4017119"/>
              <a:gd name="connsiteY4" fmla="*/ 718663 h 1302789"/>
              <a:gd name="connsiteX5" fmla="*/ 1805179 w 4017119"/>
              <a:gd name="connsiteY5" fmla="*/ 741341 h 1302789"/>
              <a:gd name="connsiteX6" fmla="*/ 1980555 w 4017119"/>
              <a:gd name="connsiteY6" fmla="*/ 809372 h 1302789"/>
              <a:gd name="connsiteX7" fmla="*/ 2115114 w 4017119"/>
              <a:gd name="connsiteY7" fmla="*/ 1066382 h 1302789"/>
              <a:gd name="connsiteX8" fmla="*/ 2296538 w 4017119"/>
              <a:gd name="connsiteY8" fmla="*/ 1225123 h 1302789"/>
              <a:gd name="connsiteX9" fmla="*/ 2553556 w 4017119"/>
              <a:gd name="connsiteY9" fmla="*/ 1262918 h 1302789"/>
              <a:gd name="connsiteX10" fmla="*/ 2976881 w 4017119"/>
              <a:gd name="connsiteY10" fmla="*/ 1293155 h 1302789"/>
              <a:gd name="connsiteX11" fmla="*/ 3475800 w 4017119"/>
              <a:gd name="connsiteY11" fmla="*/ 1293155 h 1302789"/>
              <a:gd name="connsiteX12" fmla="*/ 3853768 w 4017119"/>
              <a:gd name="connsiteY12" fmla="*/ 1179769 h 1302789"/>
              <a:gd name="connsiteX13" fmla="*/ 4012514 w 4017119"/>
              <a:gd name="connsiteY13" fmla="*/ 801812 h 1302789"/>
              <a:gd name="connsiteX14" fmla="*/ 3952040 w 4017119"/>
              <a:gd name="connsiteY14" fmla="*/ 295353 h 1302789"/>
              <a:gd name="connsiteX15" fmla="*/ 3725259 w 4017119"/>
              <a:gd name="connsiteY15" fmla="*/ 106376 h 1302789"/>
              <a:gd name="connsiteX16" fmla="*/ 3422884 w 4017119"/>
              <a:gd name="connsiteY16" fmla="*/ 30784 h 1302789"/>
              <a:gd name="connsiteX17" fmla="*/ 2969322 w 4017119"/>
              <a:gd name="connsiteY17" fmla="*/ 548 h 1302789"/>
              <a:gd name="connsiteX18" fmla="*/ 2417489 w 4017119"/>
              <a:gd name="connsiteY18" fmla="*/ 53461 h 1302789"/>
              <a:gd name="connsiteX19" fmla="*/ 2243623 w 4017119"/>
              <a:gd name="connsiteY19" fmla="*/ 121494 h 1302789"/>
              <a:gd name="connsiteX20" fmla="*/ 2099995 w 4017119"/>
              <a:gd name="connsiteY20" fmla="*/ 219762 h 1302789"/>
              <a:gd name="connsiteX21" fmla="*/ 1895892 w 4017119"/>
              <a:gd name="connsiteY21" fmla="*/ 408740 h 1302789"/>
              <a:gd name="connsiteX22" fmla="*/ 1744705 w 4017119"/>
              <a:gd name="connsiteY22" fmla="*/ 491889 h 1302789"/>
              <a:gd name="connsiteX23" fmla="*/ 1564790 w 4017119"/>
              <a:gd name="connsiteY23" fmla="*/ 514569 h 1302789"/>
              <a:gd name="connsiteX24" fmla="*/ 1396974 w 4017119"/>
              <a:gd name="connsiteY24" fmla="*/ 514568 h 1302789"/>
              <a:gd name="connsiteX25" fmla="*/ 1170193 w 4017119"/>
              <a:gd name="connsiteY25" fmla="*/ 507008 h 1302789"/>
              <a:gd name="connsiteX26" fmla="*/ 1049243 w 4017119"/>
              <a:gd name="connsiteY26" fmla="*/ 416298 h 1302789"/>
              <a:gd name="connsiteX27" fmla="*/ 913174 w 4017119"/>
              <a:gd name="connsiteY27" fmla="*/ 249998 h 1302789"/>
              <a:gd name="connsiteX28" fmla="*/ 799784 w 4017119"/>
              <a:gd name="connsiteY28" fmla="*/ 151730 h 1302789"/>
              <a:gd name="connsiteX29" fmla="*/ 533090 w 4017119"/>
              <a:gd name="connsiteY29" fmla="*/ 108794 h 1302789"/>
              <a:gd name="connsiteX30" fmla="*/ 247949 w 4017119"/>
              <a:gd name="connsiteY30" fmla="*/ 129052 h 1302789"/>
              <a:gd name="connsiteX31" fmla="*/ 66525 w 4017119"/>
              <a:gd name="connsiteY31" fmla="*/ 265117 h 1302789"/>
              <a:gd name="connsiteX32" fmla="*/ 0 w 4017119"/>
              <a:gd name="connsiteY32" fmla="*/ 590158 h 1302789"/>
              <a:gd name="connsiteX33" fmla="*/ 43847 w 4017119"/>
              <a:gd name="connsiteY33" fmla="*/ 945436 h 1302789"/>
              <a:gd name="connsiteX34" fmla="*/ 217713 w 4017119"/>
              <a:gd name="connsiteY34" fmla="*/ 1141973 h 1302789"/>
              <a:gd name="connsiteX35" fmla="*/ 388553 w 4017119"/>
              <a:gd name="connsiteY35" fmla="*/ 1223613 h 1302789"/>
              <a:gd name="connsiteX36" fmla="*/ 699096 w 4017119"/>
              <a:gd name="connsiteY36" fmla="*/ 1230866 h 1302789"/>
              <a:gd name="connsiteX0" fmla="*/ 699096 w 4017119"/>
              <a:gd name="connsiteY0" fmla="*/ 1230866 h 1302789"/>
              <a:gd name="connsiteX1" fmla="*/ 943413 w 4017119"/>
              <a:gd name="connsiteY1" fmla="*/ 1081501 h 1302789"/>
              <a:gd name="connsiteX2" fmla="*/ 1079480 w 4017119"/>
              <a:gd name="connsiteY2" fmla="*/ 854727 h 1302789"/>
              <a:gd name="connsiteX3" fmla="*/ 1268464 w 4017119"/>
              <a:gd name="connsiteY3" fmla="*/ 748899 h 1302789"/>
              <a:gd name="connsiteX4" fmla="*/ 1578399 w 4017119"/>
              <a:gd name="connsiteY4" fmla="*/ 718663 h 1302789"/>
              <a:gd name="connsiteX5" fmla="*/ 1805179 w 4017119"/>
              <a:gd name="connsiteY5" fmla="*/ 741341 h 1302789"/>
              <a:gd name="connsiteX6" fmla="*/ 1980555 w 4017119"/>
              <a:gd name="connsiteY6" fmla="*/ 809372 h 1302789"/>
              <a:gd name="connsiteX7" fmla="*/ 2115114 w 4017119"/>
              <a:gd name="connsiteY7" fmla="*/ 1066382 h 1302789"/>
              <a:gd name="connsiteX8" fmla="*/ 2296538 w 4017119"/>
              <a:gd name="connsiteY8" fmla="*/ 1225123 h 1302789"/>
              <a:gd name="connsiteX9" fmla="*/ 2553556 w 4017119"/>
              <a:gd name="connsiteY9" fmla="*/ 1262918 h 1302789"/>
              <a:gd name="connsiteX10" fmla="*/ 2976881 w 4017119"/>
              <a:gd name="connsiteY10" fmla="*/ 1293155 h 1302789"/>
              <a:gd name="connsiteX11" fmla="*/ 3475800 w 4017119"/>
              <a:gd name="connsiteY11" fmla="*/ 1293155 h 1302789"/>
              <a:gd name="connsiteX12" fmla="*/ 3853768 w 4017119"/>
              <a:gd name="connsiteY12" fmla="*/ 1179769 h 1302789"/>
              <a:gd name="connsiteX13" fmla="*/ 4012514 w 4017119"/>
              <a:gd name="connsiteY13" fmla="*/ 801812 h 1302789"/>
              <a:gd name="connsiteX14" fmla="*/ 3952040 w 4017119"/>
              <a:gd name="connsiteY14" fmla="*/ 295353 h 1302789"/>
              <a:gd name="connsiteX15" fmla="*/ 3725259 w 4017119"/>
              <a:gd name="connsiteY15" fmla="*/ 106376 h 1302789"/>
              <a:gd name="connsiteX16" fmla="*/ 3422884 w 4017119"/>
              <a:gd name="connsiteY16" fmla="*/ 30784 h 1302789"/>
              <a:gd name="connsiteX17" fmla="*/ 2969322 w 4017119"/>
              <a:gd name="connsiteY17" fmla="*/ 548 h 1302789"/>
              <a:gd name="connsiteX18" fmla="*/ 2417489 w 4017119"/>
              <a:gd name="connsiteY18" fmla="*/ 53461 h 1302789"/>
              <a:gd name="connsiteX19" fmla="*/ 2243623 w 4017119"/>
              <a:gd name="connsiteY19" fmla="*/ 121494 h 1302789"/>
              <a:gd name="connsiteX20" fmla="*/ 2099995 w 4017119"/>
              <a:gd name="connsiteY20" fmla="*/ 219762 h 1302789"/>
              <a:gd name="connsiteX21" fmla="*/ 1895892 w 4017119"/>
              <a:gd name="connsiteY21" fmla="*/ 408740 h 1302789"/>
              <a:gd name="connsiteX22" fmla="*/ 1744705 w 4017119"/>
              <a:gd name="connsiteY22" fmla="*/ 491889 h 1302789"/>
              <a:gd name="connsiteX23" fmla="*/ 1564790 w 4017119"/>
              <a:gd name="connsiteY23" fmla="*/ 514569 h 1302789"/>
              <a:gd name="connsiteX24" fmla="*/ 1396974 w 4017119"/>
              <a:gd name="connsiteY24" fmla="*/ 514568 h 1302789"/>
              <a:gd name="connsiteX25" fmla="*/ 1170193 w 4017119"/>
              <a:gd name="connsiteY25" fmla="*/ 507008 h 1302789"/>
              <a:gd name="connsiteX26" fmla="*/ 1049243 w 4017119"/>
              <a:gd name="connsiteY26" fmla="*/ 416298 h 1302789"/>
              <a:gd name="connsiteX27" fmla="*/ 913174 w 4017119"/>
              <a:gd name="connsiteY27" fmla="*/ 249998 h 1302789"/>
              <a:gd name="connsiteX28" fmla="*/ 799784 w 4017119"/>
              <a:gd name="connsiteY28" fmla="*/ 151730 h 1302789"/>
              <a:gd name="connsiteX29" fmla="*/ 533090 w 4017119"/>
              <a:gd name="connsiteY29" fmla="*/ 108794 h 1302789"/>
              <a:gd name="connsiteX30" fmla="*/ 247949 w 4017119"/>
              <a:gd name="connsiteY30" fmla="*/ 129052 h 1302789"/>
              <a:gd name="connsiteX31" fmla="*/ 66525 w 4017119"/>
              <a:gd name="connsiteY31" fmla="*/ 265117 h 1302789"/>
              <a:gd name="connsiteX32" fmla="*/ 0 w 4017119"/>
              <a:gd name="connsiteY32" fmla="*/ 590158 h 1302789"/>
              <a:gd name="connsiteX33" fmla="*/ 21169 w 4017119"/>
              <a:gd name="connsiteY33" fmla="*/ 975672 h 1302789"/>
              <a:gd name="connsiteX34" fmla="*/ 217713 w 4017119"/>
              <a:gd name="connsiteY34" fmla="*/ 1141973 h 1302789"/>
              <a:gd name="connsiteX35" fmla="*/ 388553 w 4017119"/>
              <a:gd name="connsiteY35" fmla="*/ 1223613 h 1302789"/>
              <a:gd name="connsiteX36" fmla="*/ 699096 w 4017119"/>
              <a:gd name="connsiteY36" fmla="*/ 1230866 h 1302789"/>
              <a:gd name="connsiteX0" fmla="*/ 708782 w 4026805"/>
              <a:gd name="connsiteY0" fmla="*/ 1230866 h 1302789"/>
              <a:gd name="connsiteX1" fmla="*/ 953099 w 4026805"/>
              <a:gd name="connsiteY1" fmla="*/ 1081501 h 1302789"/>
              <a:gd name="connsiteX2" fmla="*/ 1089166 w 4026805"/>
              <a:gd name="connsiteY2" fmla="*/ 854727 h 1302789"/>
              <a:gd name="connsiteX3" fmla="*/ 1278150 w 4026805"/>
              <a:gd name="connsiteY3" fmla="*/ 748899 h 1302789"/>
              <a:gd name="connsiteX4" fmla="*/ 1588085 w 4026805"/>
              <a:gd name="connsiteY4" fmla="*/ 718663 h 1302789"/>
              <a:gd name="connsiteX5" fmla="*/ 1814865 w 4026805"/>
              <a:gd name="connsiteY5" fmla="*/ 741341 h 1302789"/>
              <a:gd name="connsiteX6" fmla="*/ 1990241 w 4026805"/>
              <a:gd name="connsiteY6" fmla="*/ 809372 h 1302789"/>
              <a:gd name="connsiteX7" fmla="*/ 2124800 w 4026805"/>
              <a:gd name="connsiteY7" fmla="*/ 1066382 h 1302789"/>
              <a:gd name="connsiteX8" fmla="*/ 2306224 w 4026805"/>
              <a:gd name="connsiteY8" fmla="*/ 1225123 h 1302789"/>
              <a:gd name="connsiteX9" fmla="*/ 2563242 w 4026805"/>
              <a:gd name="connsiteY9" fmla="*/ 1262918 h 1302789"/>
              <a:gd name="connsiteX10" fmla="*/ 2986567 w 4026805"/>
              <a:gd name="connsiteY10" fmla="*/ 1293155 h 1302789"/>
              <a:gd name="connsiteX11" fmla="*/ 3485486 w 4026805"/>
              <a:gd name="connsiteY11" fmla="*/ 1293155 h 1302789"/>
              <a:gd name="connsiteX12" fmla="*/ 3863454 w 4026805"/>
              <a:gd name="connsiteY12" fmla="*/ 1179769 h 1302789"/>
              <a:gd name="connsiteX13" fmla="*/ 4022200 w 4026805"/>
              <a:gd name="connsiteY13" fmla="*/ 801812 h 1302789"/>
              <a:gd name="connsiteX14" fmla="*/ 3961726 w 4026805"/>
              <a:gd name="connsiteY14" fmla="*/ 295353 h 1302789"/>
              <a:gd name="connsiteX15" fmla="*/ 3734945 w 4026805"/>
              <a:gd name="connsiteY15" fmla="*/ 106376 h 1302789"/>
              <a:gd name="connsiteX16" fmla="*/ 3432570 w 4026805"/>
              <a:gd name="connsiteY16" fmla="*/ 30784 h 1302789"/>
              <a:gd name="connsiteX17" fmla="*/ 2979008 w 4026805"/>
              <a:gd name="connsiteY17" fmla="*/ 548 h 1302789"/>
              <a:gd name="connsiteX18" fmla="*/ 2427175 w 4026805"/>
              <a:gd name="connsiteY18" fmla="*/ 53461 h 1302789"/>
              <a:gd name="connsiteX19" fmla="*/ 2253309 w 4026805"/>
              <a:gd name="connsiteY19" fmla="*/ 121494 h 1302789"/>
              <a:gd name="connsiteX20" fmla="*/ 2109681 w 4026805"/>
              <a:gd name="connsiteY20" fmla="*/ 219762 h 1302789"/>
              <a:gd name="connsiteX21" fmla="*/ 1905578 w 4026805"/>
              <a:gd name="connsiteY21" fmla="*/ 408740 h 1302789"/>
              <a:gd name="connsiteX22" fmla="*/ 1754391 w 4026805"/>
              <a:gd name="connsiteY22" fmla="*/ 491889 h 1302789"/>
              <a:gd name="connsiteX23" fmla="*/ 1574476 w 4026805"/>
              <a:gd name="connsiteY23" fmla="*/ 514569 h 1302789"/>
              <a:gd name="connsiteX24" fmla="*/ 1406660 w 4026805"/>
              <a:gd name="connsiteY24" fmla="*/ 514568 h 1302789"/>
              <a:gd name="connsiteX25" fmla="*/ 1179879 w 4026805"/>
              <a:gd name="connsiteY25" fmla="*/ 507008 h 1302789"/>
              <a:gd name="connsiteX26" fmla="*/ 1058929 w 4026805"/>
              <a:gd name="connsiteY26" fmla="*/ 416298 h 1302789"/>
              <a:gd name="connsiteX27" fmla="*/ 922860 w 4026805"/>
              <a:gd name="connsiteY27" fmla="*/ 249998 h 1302789"/>
              <a:gd name="connsiteX28" fmla="*/ 809470 w 4026805"/>
              <a:gd name="connsiteY28" fmla="*/ 151730 h 1302789"/>
              <a:gd name="connsiteX29" fmla="*/ 542776 w 4026805"/>
              <a:gd name="connsiteY29" fmla="*/ 108794 h 1302789"/>
              <a:gd name="connsiteX30" fmla="*/ 257635 w 4026805"/>
              <a:gd name="connsiteY30" fmla="*/ 129052 h 1302789"/>
              <a:gd name="connsiteX31" fmla="*/ 76211 w 4026805"/>
              <a:gd name="connsiteY31" fmla="*/ 265117 h 1302789"/>
              <a:gd name="connsiteX32" fmla="*/ 9686 w 4026805"/>
              <a:gd name="connsiteY32" fmla="*/ 590158 h 1302789"/>
              <a:gd name="connsiteX33" fmla="*/ 15737 w 4026805"/>
              <a:gd name="connsiteY33" fmla="*/ 869845 h 1302789"/>
              <a:gd name="connsiteX34" fmla="*/ 227399 w 4026805"/>
              <a:gd name="connsiteY34" fmla="*/ 1141973 h 1302789"/>
              <a:gd name="connsiteX35" fmla="*/ 398239 w 4026805"/>
              <a:gd name="connsiteY35" fmla="*/ 1223613 h 1302789"/>
              <a:gd name="connsiteX36" fmla="*/ 708782 w 4026805"/>
              <a:gd name="connsiteY36" fmla="*/ 1230866 h 1302789"/>
              <a:gd name="connsiteX0" fmla="*/ 729333 w 4047356"/>
              <a:gd name="connsiteY0" fmla="*/ 1230866 h 1302789"/>
              <a:gd name="connsiteX1" fmla="*/ 973650 w 4047356"/>
              <a:gd name="connsiteY1" fmla="*/ 1081501 h 1302789"/>
              <a:gd name="connsiteX2" fmla="*/ 1109717 w 4047356"/>
              <a:gd name="connsiteY2" fmla="*/ 854727 h 1302789"/>
              <a:gd name="connsiteX3" fmla="*/ 1298701 w 4047356"/>
              <a:gd name="connsiteY3" fmla="*/ 748899 h 1302789"/>
              <a:gd name="connsiteX4" fmla="*/ 1608636 w 4047356"/>
              <a:gd name="connsiteY4" fmla="*/ 718663 h 1302789"/>
              <a:gd name="connsiteX5" fmla="*/ 1835416 w 4047356"/>
              <a:gd name="connsiteY5" fmla="*/ 741341 h 1302789"/>
              <a:gd name="connsiteX6" fmla="*/ 2010792 w 4047356"/>
              <a:gd name="connsiteY6" fmla="*/ 809372 h 1302789"/>
              <a:gd name="connsiteX7" fmla="*/ 2145351 w 4047356"/>
              <a:gd name="connsiteY7" fmla="*/ 1066382 h 1302789"/>
              <a:gd name="connsiteX8" fmla="*/ 2326775 w 4047356"/>
              <a:gd name="connsiteY8" fmla="*/ 1225123 h 1302789"/>
              <a:gd name="connsiteX9" fmla="*/ 2583793 w 4047356"/>
              <a:gd name="connsiteY9" fmla="*/ 1262918 h 1302789"/>
              <a:gd name="connsiteX10" fmla="*/ 3007118 w 4047356"/>
              <a:gd name="connsiteY10" fmla="*/ 1293155 h 1302789"/>
              <a:gd name="connsiteX11" fmla="*/ 3506037 w 4047356"/>
              <a:gd name="connsiteY11" fmla="*/ 1293155 h 1302789"/>
              <a:gd name="connsiteX12" fmla="*/ 3884005 w 4047356"/>
              <a:gd name="connsiteY12" fmla="*/ 1179769 h 1302789"/>
              <a:gd name="connsiteX13" fmla="*/ 4042751 w 4047356"/>
              <a:gd name="connsiteY13" fmla="*/ 801812 h 1302789"/>
              <a:gd name="connsiteX14" fmla="*/ 3982277 w 4047356"/>
              <a:gd name="connsiteY14" fmla="*/ 295353 h 1302789"/>
              <a:gd name="connsiteX15" fmla="*/ 3755496 w 4047356"/>
              <a:gd name="connsiteY15" fmla="*/ 106376 h 1302789"/>
              <a:gd name="connsiteX16" fmla="*/ 3453121 w 4047356"/>
              <a:gd name="connsiteY16" fmla="*/ 30784 h 1302789"/>
              <a:gd name="connsiteX17" fmla="*/ 2999559 w 4047356"/>
              <a:gd name="connsiteY17" fmla="*/ 548 h 1302789"/>
              <a:gd name="connsiteX18" fmla="*/ 2447726 w 4047356"/>
              <a:gd name="connsiteY18" fmla="*/ 53461 h 1302789"/>
              <a:gd name="connsiteX19" fmla="*/ 2273860 w 4047356"/>
              <a:gd name="connsiteY19" fmla="*/ 121494 h 1302789"/>
              <a:gd name="connsiteX20" fmla="*/ 2130232 w 4047356"/>
              <a:gd name="connsiteY20" fmla="*/ 219762 h 1302789"/>
              <a:gd name="connsiteX21" fmla="*/ 1926129 w 4047356"/>
              <a:gd name="connsiteY21" fmla="*/ 408740 h 1302789"/>
              <a:gd name="connsiteX22" fmla="*/ 1774942 w 4047356"/>
              <a:gd name="connsiteY22" fmla="*/ 491889 h 1302789"/>
              <a:gd name="connsiteX23" fmla="*/ 1595027 w 4047356"/>
              <a:gd name="connsiteY23" fmla="*/ 514569 h 1302789"/>
              <a:gd name="connsiteX24" fmla="*/ 1427211 w 4047356"/>
              <a:gd name="connsiteY24" fmla="*/ 514568 h 1302789"/>
              <a:gd name="connsiteX25" fmla="*/ 1200430 w 4047356"/>
              <a:gd name="connsiteY25" fmla="*/ 507008 h 1302789"/>
              <a:gd name="connsiteX26" fmla="*/ 1079480 w 4047356"/>
              <a:gd name="connsiteY26" fmla="*/ 416298 h 1302789"/>
              <a:gd name="connsiteX27" fmla="*/ 943411 w 4047356"/>
              <a:gd name="connsiteY27" fmla="*/ 249998 h 1302789"/>
              <a:gd name="connsiteX28" fmla="*/ 830021 w 4047356"/>
              <a:gd name="connsiteY28" fmla="*/ 151730 h 1302789"/>
              <a:gd name="connsiteX29" fmla="*/ 563327 w 4047356"/>
              <a:gd name="connsiteY29" fmla="*/ 108794 h 1302789"/>
              <a:gd name="connsiteX30" fmla="*/ 278186 w 4047356"/>
              <a:gd name="connsiteY30" fmla="*/ 129052 h 1302789"/>
              <a:gd name="connsiteX31" fmla="*/ 96762 w 4047356"/>
              <a:gd name="connsiteY31" fmla="*/ 265117 h 1302789"/>
              <a:gd name="connsiteX32" fmla="*/ 0 w 4047356"/>
              <a:gd name="connsiteY32" fmla="*/ 544803 h 1302789"/>
              <a:gd name="connsiteX33" fmla="*/ 36288 w 4047356"/>
              <a:gd name="connsiteY33" fmla="*/ 869845 h 1302789"/>
              <a:gd name="connsiteX34" fmla="*/ 247950 w 4047356"/>
              <a:gd name="connsiteY34" fmla="*/ 1141973 h 1302789"/>
              <a:gd name="connsiteX35" fmla="*/ 418790 w 4047356"/>
              <a:gd name="connsiteY35" fmla="*/ 1223613 h 1302789"/>
              <a:gd name="connsiteX36" fmla="*/ 729333 w 4047356"/>
              <a:gd name="connsiteY36" fmla="*/ 1230866 h 1302789"/>
              <a:gd name="connsiteX0" fmla="*/ 729333 w 4047356"/>
              <a:gd name="connsiteY0" fmla="*/ 1230866 h 1302789"/>
              <a:gd name="connsiteX1" fmla="*/ 973650 w 4047356"/>
              <a:gd name="connsiteY1" fmla="*/ 1081501 h 1302789"/>
              <a:gd name="connsiteX2" fmla="*/ 1109717 w 4047356"/>
              <a:gd name="connsiteY2" fmla="*/ 854727 h 1302789"/>
              <a:gd name="connsiteX3" fmla="*/ 1298701 w 4047356"/>
              <a:gd name="connsiteY3" fmla="*/ 748899 h 1302789"/>
              <a:gd name="connsiteX4" fmla="*/ 1608636 w 4047356"/>
              <a:gd name="connsiteY4" fmla="*/ 718663 h 1302789"/>
              <a:gd name="connsiteX5" fmla="*/ 1835416 w 4047356"/>
              <a:gd name="connsiteY5" fmla="*/ 741341 h 1302789"/>
              <a:gd name="connsiteX6" fmla="*/ 1995673 w 4047356"/>
              <a:gd name="connsiteY6" fmla="*/ 854727 h 1302789"/>
              <a:gd name="connsiteX7" fmla="*/ 2145351 w 4047356"/>
              <a:gd name="connsiteY7" fmla="*/ 1066382 h 1302789"/>
              <a:gd name="connsiteX8" fmla="*/ 2326775 w 4047356"/>
              <a:gd name="connsiteY8" fmla="*/ 1225123 h 1302789"/>
              <a:gd name="connsiteX9" fmla="*/ 2583793 w 4047356"/>
              <a:gd name="connsiteY9" fmla="*/ 1262918 h 1302789"/>
              <a:gd name="connsiteX10" fmla="*/ 3007118 w 4047356"/>
              <a:gd name="connsiteY10" fmla="*/ 1293155 h 1302789"/>
              <a:gd name="connsiteX11" fmla="*/ 3506037 w 4047356"/>
              <a:gd name="connsiteY11" fmla="*/ 1293155 h 1302789"/>
              <a:gd name="connsiteX12" fmla="*/ 3884005 w 4047356"/>
              <a:gd name="connsiteY12" fmla="*/ 1179769 h 1302789"/>
              <a:gd name="connsiteX13" fmla="*/ 4042751 w 4047356"/>
              <a:gd name="connsiteY13" fmla="*/ 801812 h 1302789"/>
              <a:gd name="connsiteX14" fmla="*/ 3982277 w 4047356"/>
              <a:gd name="connsiteY14" fmla="*/ 295353 h 1302789"/>
              <a:gd name="connsiteX15" fmla="*/ 3755496 w 4047356"/>
              <a:gd name="connsiteY15" fmla="*/ 106376 h 1302789"/>
              <a:gd name="connsiteX16" fmla="*/ 3453121 w 4047356"/>
              <a:gd name="connsiteY16" fmla="*/ 30784 h 1302789"/>
              <a:gd name="connsiteX17" fmla="*/ 2999559 w 4047356"/>
              <a:gd name="connsiteY17" fmla="*/ 548 h 1302789"/>
              <a:gd name="connsiteX18" fmla="*/ 2447726 w 4047356"/>
              <a:gd name="connsiteY18" fmla="*/ 53461 h 1302789"/>
              <a:gd name="connsiteX19" fmla="*/ 2273860 w 4047356"/>
              <a:gd name="connsiteY19" fmla="*/ 121494 h 1302789"/>
              <a:gd name="connsiteX20" fmla="*/ 2130232 w 4047356"/>
              <a:gd name="connsiteY20" fmla="*/ 219762 h 1302789"/>
              <a:gd name="connsiteX21" fmla="*/ 1926129 w 4047356"/>
              <a:gd name="connsiteY21" fmla="*/ 408740 h 1302789"/>
              <a:gd name="connsiteX22" fmla="*/ 1774942 w 4047356"/>
              <a:gd name="connsiteY22" fmla="*/ 491889 h 1302789"/>
              <a:gd name="connsiteX23" fmla="*/ 1595027 w 4047356"/>
              <a:gd name="connsiteY23" fmla="*/ 514569 h 1302789"/>
              <a:gd name="connsiteX24" fmla="*/ 1427211 w 4047356"/>
              <a:gd name="connsiteY24" fmla="*/ 514568 h 1302789"/>
              <a:gd name="connsiteX25" fmla="*/ 1200430 w 4047356"/>
              <a:gd name="connsiteY25" fmla="*/ 507008 h 1302789"/>
              <a:gd name="connsiteX26" fmla="*/ 1079480 w 4047356"/>
              <a:gd name="connsiteY26" fmla="*/ 416298 h 1302789"/>
              <a:gd name="connsiteX27" fmla="*/ 943411 w 4047356"/>
              <a:gd name="connsiteY27" fmla="*/ 249998 h 1302789"/>
              <a:gd name="connsiteX28" fmla="*/ 830021 w 4047356"/>
              <a:gd name="connsiteY28" fmla="*/ 151730 h 1302789"/>
              <a:gd name="connsiteX29" fmla="*/ 563327 w 4047356"/>
              <a:gd name="connsiteY29" fmla="*/ 108794 h 1302789"/>
              <a:gd name="connsiteX30" fmla="*/ 278186 w 4047356"/>
              <a:gd name="connsiteY30" fmla="*/ 129052 h 1302789"/>
              <a:gd name="connsiteX31" fmla="*/ 96762 w 4047356"/>
              <a:gd name="connsiteY31" fmla="*/ 265117 h 1302789"/>
              <a:gd name="connsiteX32" fmla="*/ 0 w 4047356"/>
              <a:gd name="connsiteY32" fmla="*/ 544803 h 1302789"/>
              <a:gd name="connsiteX33" fmla="*/ 36288 w 4047356"/>
              <a:gd name="connsiteY33" fmla="*/ 869845 h 1302789"/>
              <a:gd name="connsiteX34" fmla="*/ 247950 w 4047356"/>
              <a:gd name="connsiteY34" fmla="*/ 1141973 h 1302789"/>
              <a:gd name="connsiteX35" fmla="*/ 418790 w 4047356"/>
              <a:gd name="connsiteY35" fmla="*/ 1223613 h 1302789"/>
              <a:gd name="connsiteX36" fmla="*/ 729333 w 4047356"/>
              <a:gd name="connsiteY36" fmla="*/ 1230866 h 1302789"/>
              <a:gd name="connsiteX0" fmla="*/ 729333 w 4047356"/>
              <a:gd name="connsiteY0" fmla="*/ 1230866 h 1302789"/>
              <a:gd name="connsiteX1" fmla="*/ 973650 w 4047356"/>
              <a:gd name="connsiteY1" fmla="*/ 1081501 h 1302789"/>
              <a:gd name="connsiteX2" fmla="*/ 1109717 w 4047356"/>
              <a:gd name="connsiteY2" fmla="*/ 854727 h 1302789"/>
              <a:gd name="connsiteX3" fmla="*/ 1298701 w 4047356"/>
              <a:gd name="connsiteY3" fmla="*/ 748899 h 1302789"/>
              <a:gd name="connsiteX4" fmla="*/ 1608636 w 4047356"/>
              <a:gd name="connsiteY4" fmla="*/ 718663 h 1302789"/>
              <a:gd name="connsiteX5" fmla="*/ 1835416 w 4047356"/>
              <a:gd name="connsiteY5" fmla="*/ 741341 h 1302789"/>
              <a:gd name="connsiteX6" fmla="*/ 1995673 w 4047356"/>
              <a:gd name="connsiteY6" fmla="*/ 854727 h 1302789"/>
              <a:gd name="connsiteX7" fmla="*/ 2122672 w 4047356"/>
              <a:gd name="connsiteY7" fmla="*/ 1089059 h 1302789"/>
              <a:gd name="connsiteX8" fmla="*/ 2326775 w 4047356"/>
              <a:gd name="connsiteY8" fmla="*/ 1225123 h 1302789"/>
              <a:gd name="connsiteX9" fmla="*/ 2583793 w 4047356"/>
              <a:gd name="connsiteY9" fmla="*/ 1262918 h 1302789"/>
              <a:gd name="connsiteX10" fmla="*/ 3007118 w 4047356"/>
              <a:gd name="connsiteY10" fmla="*/ 1293155 h 1302789"/>
              <a:gd name="connsiteX11" fmla="*/ 3506037 w 4047356"/>
              <a:gd name="connsiteY11" fmla="*/ 1293155 h 1302789"/>
              <a:gd name="connsiteX12" fmla="*/ 3884005 w 4047356"/>
              <a:gd name="connsiteY12" fmla="*/ 1179769 h 1302789"/>
              <a:gd name="connsiteX13" fmla="*/ 4042751 w 4047356"/>
              <a:gd name="connsiteY13" fmla="*/ 801812 h 1302789"/>
              <a:gd name="connsiteX14" fmla="*/ 3982277 w 4047356"/>
              <a:gd name="connsiteY14" fmla="*/ 295353 h 1302789"/>
              <a:gd name="connsiteX15" fmla="*/ 3755496 w 4047356"/>
              <a:gd name="connsiteY15" fmla="*/ 106376 h 1302789"/>
              <a:gd name="connsiteX16" fmla="*/ 3453121 w 4047356"/>
              <a:gd name="connsiteY16" fmla="*/ 30784 h 1302789"/>
              <a:gd name="connsiteX17" fmla="*/ 2999559 w 4047356"/>
              <a:gd name="connsiteY17" fmla="*/ 548 h 1302789"/>
              <a:gd name="connsiteX18" fmla="*/ 2447726 w 4047356"/>
              <a:gd name="connsiteY18" fmla="*/ 53461 h 1302789"/>
              <a:gd name="connsiteX19" fmla="*/ 2273860 w 4047356"/>
              <a:gd name="connsiteY19" fmla="*/ 121494 h 1302789"/>
              <a:gd name="connsiteX20" fmla="*/ 2130232 w 4047356"/>
              <a:gd name="connsiteY20" fmla="*/ 219762 h 1302789"/>
              <a:gd name="connsiteX21" fmla="*/ 1926129 w 4047356"/>
              <a:gd name="connsiteY21" fmla="*/ 408740 h 1302789"/>
              <a:gd name="connsiteX22" fmla="*/ 1774942 w 4047356"/>
              <a:gd name="connsiteY22" fmla="*/ 491889 h 1302789"/>
              <a:gd name="connsiteX23" fmla="*/ 1595027 w 4047356"/>
              <a:gd name="connsiteY23" fmla="*/ 514569 h 1302789"/>
              <a:gd name="connsiteX24" fmla="*/ 1427211 w 4047356"/>
              <a:gd name="connsiteY24" fmla="*/ 514568 h 1302789"/>
              <a:gd name="connsiteX25" fmla="*/ 1200430 w 4047356"/>
              <a:gd name="connsiteY25" fmla="*/ 507008 h 1302789"/>
              <a:gd name="connsiteX26" fmla="*/ 1079480 w 4047356"/>
              <a:gd name="connsiteY26" fmla="*/ 416298 h 1302789"/>
              <a:gd name="connsiteX27" fmla="*/ 943411 w 4047356"/>
              <a:gd name="connsiteY27" fmla="*/ 249998 h 1302789"/>
              <a:gd name="connsiteX28" fmla="*/ 830021 w 4047356"/>
              <a:gd name="connsiteY28" fmla="*/ 151730 h 1302789"/>
              <a:gd name="connsiteX29" fmla="*/ 563327 w 4047356"/>
              <a:gd name="connsiteY29" fmla="*/ 108794 h 1302789"/>
              <a:gd name="connsiteX30" fmla="*/ 278186 w 4047356"/>
              <a:gd name="connsiteY30" fmla="*/ 129052 h 1302789"/>
              <a:gd name="connsiteX31" fmla="*/ 96762 w 4047356"/>
              <a:gd name="connsiteY31" fmla="*/ 265117 h 1302789"/>
              <a:gd name="connsiteX32" fmla="*/ 0 w 4047356"/>
              <a:gd name="connsiteY32" fmla="*/ 544803 h 1302789"/>
              <a:gd name="connsiteX33" fmla="*/ 36288 w 4047356"/>
              <a:gd name="connsiteY33" fmla="*/ 869845 h 1302789"/>
              <a:gd name="connsiteX34" fmla="*/ 247950 w 4047356"/>
              <a:gd name="connsiteY34" fmla="*/ 1141973 h 1302789"/>
              <a:gd name="connsiteX35" fmla="*/ 418790 w 4047356"/>
              <a:gd name="connsiteY35" fmla="*/ 1223613 h 1302789"/>
              <a:gd name="connsiteX36" fmla="*/ 729333 w 4047356"/>
              <a:gd name="connsiteY36" fmla="*/ 1230866 h 1302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047356" h="1302789">
                <a:moveTo>
                  <a:pt x="729333" y="1230866"/>
                </a:moveTo>
                <a:cubicBezTo>
                  <a:pt x="821810" y="1207181"/>
                  <a:pt x="910253" y="1144191"/>
                  <a:pt x="973650" y="1081501"/>
                </a:cubicBezTo>
                <a:cubicBezTo>
                  <a:pt x="1037047" y="1018811"/>
                  <a:pt x="1055542" y="910161"/>
                  <a:pt x="1109717" y="854727"/>
                </a:cubicBezTo>
                <a:cubicBezTo>
                  <a:pt x="1163892" y="799293"/>
                  <a:pt x="1215548" y="771576"/>
                  <a:pt x="1298701" y="748899"/>
                </a:cubicBezTo>
                <a:cubicBezTo>
                  <a:pt x="1381854" y="726222"/>
                  <a:pt x="1519184" y="719923"/>
                  <a:pt x="1608636" y="718663"/>
                </a:cubicBezTo>
                <a:cubicBezTo>
                  <a:pt x="1698088" y="717403"/>
                  <a:pt x="1770910" y="718664"/>
                  <a:pt x="1835416" y="741341"/>
                </a:cubicBezTo>
                <a:cubicBezTo>
                  <a:pt x="1899922" y="764018"/>
                  <a:pt x="1947797" y="796774"/>
                  <a:pt x="1995673" y="854727"/>
                </a:cubicBezTo>
                <a:cubicBezTo>
                  <a:pt x="2043549" y="912680"/>
                  <a:pt x="2067488" y="1027326"/>
                  <a:pt x="2122672" y="1089059"/>
                </a:cubicBezTo>
                <a:cubicBezTo>
                  <a:pt x="2177856" y="1150792"/>
                  <a:pt x="2249922" y="1196147"/>
                  <a:pt x="2326775" y="1225123"/>
                </a:cubicBezTo>
                <a:cubicBezTo>
                  <a:pt x="2403628" y="1254099"/>
                  <a:pt x="2477962" y="1259138"/>
                  <a:pt x="2583793" y="1262918"/>
                </a:cubicBezTo>
                <a:cubicBezTo>
                  <a:pt x="2689624" y="1266698"/>
                  <a:pt x="2853411" y="1288116"/>
                  <a:pt x="3007118" y="1293155"/>
                </a:cubicBezTo>
                <a:cubicBezTo>
                  <a:pt x="3160825" y="1298194"/>
                  <a:pt x="3359889" y="1312053"/>
                  <a:pt x="3506037" y="1293155"/>
                </a:cubicBezTo>
                <a:cubicBezTo>
                  <a:pt x="3652185" y="1274257"/>
                  <a:pt x="3794553" y="1261659"/>
                  <a:pt x="3884005" y="1179769"/>
                </a:cubicBezTo>
                <a:cubicBezTo>
                  <a:pt x="3973457" y="1097879"/>
                  <a:pt x="4026372" y="949215"/>
                  <a:pt x="4042751" y="801812"/>
                </a:cubicBezTo>
                <a:cubicBezTo>
                  <a:pt x="4059130" y="654409"/>
                  <a:pt x="4030153" y="411259"/>
                  <a:pt x="3982277" y="295353"/>
                </a:cubicBezTo>
                <a:cubicBezTo>
                  <a:pt x="3934401" y="179447"/>
                  <a:pt x="3843689" y="150471"/>
                  <a:pt x="3755496" y="106376"/>
                </a:cubicBezTo>
                <a:cubicBezTo>
                  <a:pt x="3667303" y="62281"/>
                  <a:pt x="3579111" y="48422"/>
                  <a:pt x="3453121" y="30784"/>
                </a:cubicBezTo>
                <a:cubicBezTo>
                  <a:pt x="3327132" y="13146"/>
                  <a:pt x="3167125" y="-3231"/>
                  <a:pt x="2999559" y="548"/>
                </a:cubicBezTo>
                <a:cubicBezTo>
                  <a:pt x="2831993" y="4327"/>
                  <a:pt x="2568676" y="33303"/>
                  <a:pt x="2447726" y="53461"/>
                </a:cubicBezTo>
                <a:cubicBezTo>
                  <a:pt x="2326776" y="73619"/>
                  <a:pt x="2326776" y="93777"/>
                  <a:pt x="2273860" y="121494"/>
                </a:cubicBezTo>
                <a:cubicBezTo>
                  <a:pt x="2220944" y="149211"/>
                  <a:pt x="2188187" y="171888"/>
                  <a:pt x="2130232" y="219762"/>
                </a:cubicBezTo>
                <a:cubicBezTo>
                  <a:pt x="2072277" y="267636"/>
                  <a:pt x="1985344" y="363386"/>
                  <a:pt x="1926129" y="408740"/>
                </a:cubicBezTo>
                <a:cubicBezTo>
                  <a:pt x="1866914" y="454094"/>
                  <a:pt x="1830126" y="474251"/>
                  <a:pt x="1774942" y="491889"/>
                </a:cubicBezTo>
                <a:cubicBezTo>
                  <a:pt x="1719758" y="509527"/>
                  <a:pt x="1636603" y="508270"/>
                  <a:pt x="1595027" y="514569"/>
                </a:cubicBezTo>
                <a:cubicBezTo>
                  <a:pt x="1553451" y="520868"/>
                  <a:pt x="1492977" y="515828"/>
                  <a:pt x="1427211" y="514568"/>
                </a:cubicBezTo>
                <a:cubicBezTo>
                  <a:pt x="1361445" y="513308"/>
                  <a:pt x="1258385" y="523386"/>
                  <a:pt x="1200430" y="507008"/>
                </a:cubicBezTo>
                <a:cubicBezTo>
                  <a:pt x="1142475" y="490630"/>
                  <a:pt x="1122316" y="459133"/>
                  <a:pt x="1079480" y="416298"/>
                </a:cubicBezTo>
                <a:cubicBezTo>
                  <a:pt x="1036644" y="373463"/>
                  <a:pt x="984987" y="294093"/>
                  <a:pt x="943411" y="249998"/>
                </a:cubicBezTo>
                <a:cubicBezTo>
                  <a:pt x="901835" y="205903"/>
                  <a:pt x="893368" y="175264"/>
                  <a:pt x="830021" y="151730"/>
                </a:cubicBezTo>
                <a:cubicBezTo>
                  <a:pt x="766674" y="128196"/>
                  <a:pt x="655299" y="112574"/>
                  <a:pt x="563327" y="108794"/>
                </a:cubicBezTo>
                <a:cubicBezTo>
                  <a:pt x="471355" y="105014"/>
                  <a:pt x="355947" y="102998"/>
                  <a:pt x="278186" y="129052"/>
                </a:cubicBezTo>
                <a:cubicBezTo>
                  <a:pt x="200425" y="155106"/>
                  <a:pt x="143126" y="195825"/>
                  <a:pt x="96762" y="265117"/>
                </a:cubicBezTo>
                <a:cubicBezTo>
                  <a:pt x="50398" y="334409"/>
                  <a:pt x="7559" y="441495"/>
                  <a:pt x="0" y="544803"/>
                </a:cubicBezTo>
                <a:cubicBezTo>
                  <a:pt x="8819" y="595197"/>
                  <a:pt x="-5037" y="770317"/>
                  <a:pt x="36288" y="869845"/>
                </a:cubicBezTo>
                <a:cubicBezTo>
                  <a:pt x="77613" y="969373"/>
                  <a:pt x="190499" y="1095610"/>
                  <a:pt x="247950" y="1141973"/>
                </a:cubicBezTo>
                <a:cubicBezTo>
                  <a:pt x="305401" y="1188336"/>
                  <a:pt x="362095" y="1211015"/>
                  <a:pt x="418790" y="1223613"/>
                </a:cubicBezTo>
                <a:cubicBezTo>
                  <a:pt x="475485" y="1236212"/>
                  <a:pt x="636856" y="1254551"/>
                  <a:pt x="729333" y="1230866"/>
                </a:cubicBezTo>
                <a:close/>
              </a:path>
            </a:pathLst>
          </a:custGeom>
          <a:noFill/>
          <a:ln w="127000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23922" y="2109986"/>
            <a:ext cx="1525417" cy="71712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YARN RM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9" name="Straight Arrow Connector 48"/>
          <p:cNvCxnSpPr/>
          <p:nvPr/>
        </p:nvCxnSpPr>
        <p:spPr>
          <a:xfrm flipH="1">
            <a:off x="2093150" y="1988045"/>
            <a:ext cx="3106150" cy="362837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2101172" y="2563755"/>
            <a:ext cx="5008741" cy="0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non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4188213" y="2541276"/>
            <a:ext cx="0" cy="447813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6124624" y="2541276"/>
            <a:ext cx="0" cy="447813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7081212" y="2541276"/>
            <a:ext cx="0" cy="447813"/>
          </a:xfrm>
          <a:prstGeom prst="straightConnector1">
            <a:avLst/>
          </a:prstGeom>
          <a:ln w="57150" cmpd="sng">
            <a:solidFill>
              <a:schemeClr val="tx1">
                <a:lumMod val="85000"/>
                <a:lumOff val="15000"/>
              </a:schemeClr>
            </a:solidFill>
            <a:tailEnd type="triangle" w="med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4151746" y="5736221"/>
            <a:ext cx="2929466" cy="0"/>
          </a:xfrm>
          <a:prstGeom prst="straightConnector1">
            <a:avLst/>
          </a:prstGeom>
          <a:ln w="76200" cmpd="sng">
            <a:solidFill>
              <a:schemeClr val="tx2">
                <a:lumMod val="20000"/>
                <a:lumOff val="80000"/>
              </a:schemeClr>
            </a:solidFill>
            <a:headEnd type="none" w="med" len="lg"/>
            <a:tailEnd type="none" w="med" len="lg"/>
          </a:ln>
          <a:effectLst>
            <a:glow rad="101600">
              <a:schemeClr val="tx1">
                <a:alpha val="75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V="1">
            <a:off x="6124624" y="4900000"/>
            <a:ext cx="1" cy="874148"/>
          </a:xfrm>
          <a:prstGeom prst="straightConnector1">
            <a:avLst/>
          </a:prstGeom>
          <a:ln w="76200" cmpd="sng">
            <a:solidFill>
              <a:schemeClr val="tx2">
                <a:lumMod val="20000"/>
                <a:lumOff val="80000"/>
              </a:schemeClr>
            </a:solidFill>
            <a:headEnd type="triangle" w="med" len="lg"/>
            <a:tailEnd type="triangle" w="med" len="lg"/>
          </a:ln>
          <a:effectLst>
            <a:glow rad="101600">
              <a:schemeClr val="tx1">
                <a:alpha val="75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V="1">
            <a:off x="7112283" y="4897928"/>
            <a:ext cx="1" cy="874148"/>
          </a:xfrm>
          <a:prstGeom prst="straightConnector1">
            <a:avLst/>
          </a:prstGeom>
          <a:ln w="76200" cmpd="sng">
            <a:solidFill>
              <a:schemeClr val="tx2">
                <a:lumMod val="20000"/>
                <a:lumOff val="80000"/>
              </a:schemeClr>
            </a:solidFill>
            <a:headEnd type="triangle" w="med" len="lg"/>
            <a:tailEnd type="triangle" w="med" len="lg"/>
          </a:ln>
          <a:effectLst>
            <a:glow rad="101600">
              <a:schemeClr val="tx1">
                <a:alpha val="75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4195116" y="4894168"/>
            <a:ext cx="1" cy="874148"/>
          </a:xfrm>
          <a:prstGeom prst="straightConnector1">
            <a:avLst/>
          </a:prstGeom>
          <a:ln w="76200" cmpd="sng">
            <a:solidFill>
              <a:schemeClr val="tx2">
                <a:lumMod val="20000"/>
                <a:lumOff val="80000"/>
              </a:schemeClr>
            </a:solidFill>
            <a:headEnd type="triangle" w="med" len="lg"/>
            <a:tailEnd type="triangle" w="med" len="lg"/>
          </a:ln>
          <a:effectLst>
            <a:glow rad="101600">
              <a:schemeClr val="tx1">
                <a:alpha val="75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2251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618509"/>
            <a:ext cx="9144000" cy="423949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smtClean="0"/>
              <a:t>How H2O Processes Data</a:t>
            </a:r>
            <a:endParaRPr lang="en-US" sz="6000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57855" cy="2618509"/>
          </a:xfrm>
          <a:prstGeom prst="rect">
            <a:avLst/>
          </a:prstGeom>
          <a:solidFill>
            <a:srgbClr val="FBE9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56" y="443332"/>
            <a:ext cx="4516613" cy="173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542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Data Taxonomy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315764" y="1930400"/>
            <a:ext cx="461319" cy="4470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120889" y="1561068"/>
            <a:ext cx="851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Vector</a:t>
            </a:r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62740" y="5959488"/>
            <a:ext cx="7259385" cy="8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C71F"/>
                </a:solidFill>
                <a:latin typeface="Futura Light"/>
                <a:ea typeface="+mj-ea"/>
                <a:cs typeface="Futura Light"/>
              </a:defRPr>
            </a:lvl1pPr>
          </a:lstStyle>
          <a:p>
            <a:pPr algn="l"/>
            <a:r>
              <a:rPr lang="en-US" sz="2000" b="1" dirty="0" smtClean="0"/>
              <a:t>H</a:t>
            </a:r>
            <a:r>
              <a:rPr lang="en-US" sz="2000" b="1" baseline="-25000" dirty="0" smtClean="0"/>
              <a:t>2</a:t>
            </a:r>
            <a:r>
              <a:rPr lang="en-US" sz="2000" b="1" dirty="0" smtClean="0"/>
              <a:t>O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</a:rPr>
              <a:t>.ai</a:t>
            </a:r>
            <a: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200" dirty="0" smtClean="0"/>
              <a:t>Machine </a:t>
            </a:r>
            <a:r>
              <a:rPr lang="en-US" sz="1200" dirty="0" smtClean="0">
                <a:solidFill>
                  <a:srgbClr val="7F7F7F"/>
                </a:solidFill>
              </a:rPr>
              <a:t>Intelligence</a:t>
            </a:r>
            <a:endParaRPr lang="en-US" sz="32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373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Data Taxonomy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315764" y="1930400"/>
            <a:ext cx="461319" cy="4470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120889" y="1561068"/>
            <a:ext cx="851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Vector</a:t>
            </a:r>
            <a:endParaRPr lang="en-US" dirty="0"/>
          </a:p>
        </p:txBody>
      </p:sp>
      <p:sp>
        <p:nvSpPr>
          <p:cNvPr id="2" name="Rectangular Callout 1"/>
          <p:cNvSpPr/>
          <p:nvPr/>
        </p:nvSpPr>
        <p:spPr>
          <a:xfrm>
            <a:off x="2732672" y="1680519"/>
            <a:ext cx="4679092" cy="774357"/>
          </a:xfrm>
          <a:prstGeom prst="wedgeRectCallout">
            <a:avLst>
              <a:gd name="adj1" fmla="val -66960"/>
              <a:gd name="adj2" fmla="val 1199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The vector may be very large</a:t>
            </a:r>
          </a:p>
          <a:p>
            <a:pPr algn="ctr"/>
            <a:r>
              <a:rPr lang="en-US" sz="2400" dirty="0" smtClean="0"/>
              <a:t>(billions of rows)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2974980" y="3257014"/>
            <a:ext cx="5711820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 smtClean="0"/>
              <a:t>Stored as a compressed column (often 4x)</a:t>
            </a:r>
          </a:p>
          <a:p>
            <a:pPr marL="285750" indent="-285750">
              <a:buFontTx/>
              <a:buChar char="-"/>
            </a:pPr>
            <a:endParaRPr lang="en-US" sz="2400" dirty="0" smtClean="0"/>
          </a:p>
          <a:p>
            <a:pPr marL="285750" indent="-285750">
              <a:buFontTx/>
              <a:buChar char="-"/>
            </a:pPr>
            <a:r>
              <a:rPr lang="en-US" sz="2400" dirty="0"/>
              <a:t>Access as Java primitives </a:t>
            </a:r>
            <a:r>
              <a:rPr lang="en-US" sz="2400" dirty="0" smtClean="0"/>
              <a:t>with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on-the-fly decompression</a:t>
            </a:r>
            <a:endParaRPr lang="en-US" sz="2400" dirty="0"/>
          </a:p>
          <a:p>
            <a:pPr marL="285750" indent="-285750">
              <a:buFontTx/>
              <a:buChar char="-"/>
            </a:pPr>
            <a:endParaRPr lang="en-US" sz="2400" dirty="0" smtClean="0"/>
          </a:p>
          <a:p>
            <a:pPr marL="285750" indent="-285750">
              <a:buFontTx/>
              <a:buChar char="-"/>
            </a:pPr>
            <a:r>
              <a:rPr lang="en-US" sz="2400" dirty="0" smtClean="0"/>
              <a:t>Support fast Random access</a:t>
            </a:r>
          </a:p>
          <a:p>
            <a:pPr marL="285750" indent="-285750">
              <a:buFontTx/>
              <a:buChar char="-"/>
            </a:pPr>
            <a:endParaRPr lang="en-US" sz="2400" dirty="0" smtClean="0"/>
          </a:p>
          <a:p>
            <a:pPr marL="285750" indent="-285750">
              <a:buFontTx/>
              <a:buChar char="-"/>
            </a:pPr>
            <a:r>
              <a:rPr lang="en-US" sz="2400" dirty="0" smtClean="0"/>
              <a:t>Modifiable with Java memory semantics</a:t>
            </a:r>
          </a:p>
          <a:p>
            <a:pPr marL="285750" indent="-285750">
              <a:buFontTx/>
              <a:buChar char="-"/>
            </a:pPr>
            <a:endParaRPr lang="en-US" dirty="0" smtClean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62740" y="5959488"/>
            <a:ext cx="7259385" cy="8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C71F"/>
                </a:solidFill>
                <a:latin typeface="Futura Light"/>
                <a:ea typeface="+mj-ea"/>
                <a:cs typeface="Futura Light"/>
              </a:defRPr>
            </a:lvl1pPr>
          </a:lstStyle>
          <a:p>
            <a:pPr algn="l"/>
            <a:r>
              <a:rPr lang="en-US" sz="2000" b="1" dirty="0" smtClean="0"/>
              <a:t>H</a:t>
            </a:r>
            <a:r>
              <a:rPr lang="en-US" sz="2000" b="1" baseline="-25000" dirty="0" smtClean="0"/>
              <a:t>2</a:t>
            </a:r>
            <a:r>
              <a:rPr lang="en-US" sz="2000" b="1" dirty="0" smtClean="0"/>
              <a:t>O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</a:rPr>
              <a:t>.ai</a:t>
            </a:r>
            <a: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200" dirty="0" smtClean="0"/>
              <a:t>Machine </a:t>
            </a:r>
            <a:r>
              <a:rPr lang="en-US" sz="1200" dirty="0" smtClean="0">
                <a:solidFill>
                  <a:srgbClr val="7F7F7F"/>
                </a:solidFill>
              </a:rPr>
              <a:t>Intelligence</a:t>
            </a:r>
            <a:endParaRPr lang="en-US" sz="32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11391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Data Taxonomy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315764" y="1930400"/>
            <a:ext cx="461319" cy="4470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120889" y="1561068"/>
            <a:ext cx="851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Vector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315764" y="1930400"/>
            <a:ext cx="461319" cy="91165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315764" y="2842054"/>
            <a:ext cx="461319" cy="91165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315764" y="3753708"/>
            <a:ext cx="461319" cy="91165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315764" y="4665362"/>
            <a:ext cx="461319" cy="91165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315764" y="5577016"/>
            <a:ext cx="461319" cy="82378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ular Callout 12"/>
          <p:cNvSpPr/>
          <p:nvPr/>
        </p:nvSpPr>
        <p:spPr>
          <a:xfrm>
            <a:off x="2848049" y="1493794"/>
            <a:ext cx="4695567" cy="961082"/>
          </a:xfrm>
          <a:prstGeom prst="wedgeRectCallout">
            <a:avLst>
              <a:gd name="adj1" fmla="val -69254"/>
              <a:gd name="adj2" fmla="val 138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Large vectors must be distributed over multiple JVMs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2592629" y="3130378"/>
            <a:ext cx="4539048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 smtClean="0"/>
              <a:t>Vector is split into chunks</a:t>
            </a:r>
          </a:p>
          <a:p>
            <a:pPr marL="285750" indent="-285750">
              <a:buFontTx/>
              <a:buChar char="-"/>
            </a:pPr>
            <a:r>
              <a:rPr lang="en-US" sz="2400" dirty="0" smtClean="0"/>
              <a:t>Chunk is a unit of parallel access</a:t>
            </a:r>
          </a:p>
          <a:p>
            <a:pPr marL="285750" indent="-285750">
              <a:buFontTx/>
              <a:buChar char="-"/>
            </a:pPr>
            <a:r>
              <a:rPr lang="en-US" sz="2400" dirty="0" smtClean="0"/>
              <a:t>Each chunk ~ 1000 elements</a:t>
            </a:r>
          </a:p>
          <a:p>
            <a:pPr marL="285750" indent="-285750">
              <a:buFontTx/>
              <a:buChar char="-"/>
            </a:pPr>
            <a:r>
              <a:rPr lang="en-US" sz="2400" dirty="0" smtClean="0"/>
              <a:t>Per-chunk compression</a:t>
            </a:r>
          </a:p>
          <a:p>
            <a:pPr marL="285750" indent="-285750">
              <a:buFontTx/>
              <a:buChar char="-"/>
            </a:pPr>
            <a:r>
              <a:rPr lang="en-US" sz="2400" dirty="0" smtClean="0"/>
              <a:t>Homed to a single node</a:t>
            </a:r>
          </a:p>
          <a:p>
            <a:pPr marL="285750" indent="-285750">
              <a:buFontTx/>
              <a:buChar char="-"/>
            </a:pPr>
            <a:r>
              <a:rPr lang="en-US" sz="2400" dirty="0" smtClean="0"/>
              <a:t>Can be spilled to disk</a:t>
            </a:r>
          </a:p>
          <a:p>
            <a:pPr marL="285750" indent="-285750">
              <a:buFontTx/>
              <a:buChar char="-"/>
            </a:pPr>
            <a:r>
              <a:rPr lang="en-US" sz="2400" dirty="0" smtClean="0"/>
              <a:t>GC very cheap</a:t>
            </a:r>
          </a:p>
          <a:p>
            <a:pPr marL="285750" indent="-285750">
              <a:buFontTx/>
              <a:buChar char="-"/>
            </a:pPr>
            <a:endParaRPr lang="en-US" dirty="0" smtClean="0"/>
          </a:p>
          <a:p>
            <a:pPr marL="285750" indent="-285750">
              <a:buFontTx/>
              <a:buChar char="-"/>
            </a:pPr>
            <a:endParaRPr lang="en-US" dirty="0" smtClean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262740" y="5959488"/>
            <a:ext cx="7259385" cy="8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C71F"/>
                </a:solidFill>
                <a:latin typeface="Futura Light"/>
                <a:ea typeface="+mj-ea"/>
                <a:cs typeface="Futura Light"/>
              </a:defRPr>
            </a:lvl1pPr>
          </a:lstStyle>
          <a:p>
            <a:pPr algn="l"/>
            <a:r>
              <a:rPr lang="en-US" sz="2000" b="1" dirty="0" smtClean="0"/>
              <a:t>H</a:t>
            </a:r>
            <a:r>
              <a:rPr lang="en-US" sz="2000" b="1" baseline="-25000" dirty="0" smtClean="0"/>
              <a:t>2</a:t>
            </a:r>
            <a:r>
              <a:rPr lang="en-US" sz="2000" b="1" dirty="0" smtClean="0"/>
              <a:t>O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</a:rPr>
              <a:t>.ai</a:t>
            </a:r>
            <a: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200" dirty="0" smtClean="0"/>
              <a:t>Machine </a:t>
            </a:r>
            <a:r>
              <a:rPr lang="en-US" sz="1200" dirty="0" smtClean="0">
                <a:solidFill>
                  <a:srgbClr val="7F7F7F"/>
                </a:solidFill>
              </a:rPr>
              <a:t>Intelligence</a:t>
            </a:r>
            <a:endParaRPr lang="en-US" sz="32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529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Data Taxonomy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315764" y="1930400"/>
            <a:ext cx="461319" cy="4470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1120889" y="1561068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 age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315764" y="1930400"/>
            <a:ext cx="461319" cy="91165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315764" y="2842054"/>
            <a:ext cx="461319" cy="91165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315764" y="3753708"/>
            <a:ext cx="461319" cy="91165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315764" y="4665362"/>
            <a:ext cx="461319" cy="91165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315764" y="5577016"/>
            <a:ext cx="461319" cy="82378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2328755" y="1930400"/>
            <a:ext cx="461319" cy="4470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2048696" y="1561068"/>
            <a:ext cx="950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 gender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2328755" y="1930400"/>
            <a:ext cx="461319" cy="91165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2328755" y="2842054"/>
            <a:ext cx="461319" cy="91165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2328755" y="3753708"/>
            <a:ext cx="461319" cy="91165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2328755" y="4665362"/>
            <a:ext cx="461319" cy="91165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328755" y="5577016"/>
            <a:ext cx="461319" cy="82378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3333508" y="1930400"/>
            <a:ext cx="461319" cy="4470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2999121" y="1561068"/>
            <a:ext cx="1124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 </a:t>
            </a:r>
            <a:r>
              <a:rPr lang="en-US" dirty="0" err="1" smtClean="0"/>
              <a:t>zip_code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3333508" y="1930400"/>
            <a:ext cx="461319" cy="91165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3333508" y="2842054"/>
            <a:ext cx="461319" cy="91165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3333508" y="3753708"/>
            <a:ext cx="461319" cy="91165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3333508" y="4665362"/>
            <a:ext cx="461319" cy="91165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3333508" y="5577016"/>
            <a:ext cx="461319" cy="82378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4328983" y="1930400"/>
            <a:ext cx="461319" cy="4470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4196060" y="1561068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  ID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4328983" y="1930400"/>
            <a:ext cx="461319" cy="91165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4328983" y="2842054"/>
            <a:ext cx="461319" cy="91165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4328983" y="3753708"/>
            <a:ext cx="461319" cy="91165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328983" y="4665362"/>
            <a:ext cx="461319" cy="91165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4328983" y="5577016"/>
            <a:ext cx="461319" cy="82378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ounded Rectangle 42"/>
          <p:cNvSpPr/>
          <p:nvPr/>
        </p:nvSpPr>
        <p:spPr>
          <a:xfrm>
            <a:off x="1216910" y="3303373"/>
            <a:ext cx="3682314" cy="1894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ular Callout 43"/>
          <p:cNvSpPr/>
          <p:nvPr/>
        </p:nvSpPr>
        <p:spPr>
          <a:xfrm>
            <a:off x="5327591" y="2627870"/>
            <a:ext cx="3048791" cy="864973"/>
          </a:xfrm>
          <a:prstGeom prst="wedgeRectCallout">
            <a:avLst>
              <a:gd name="adj1" fmla="val -63541"/>
              <a:gd name="adj2" fmla="val 3678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A row of data is always stored in a single JVM</a:t>
            </a:r>
            <a:endParaRPr lang="en-US" sz="2400" dirty="0"/>
          </a:p>
        </p:txBody>
      </p:sp>
      <p:sp>
        <p:nvSpPr>
          <p:cNvPr id="45" name="Rectangular Callout 44"/>
          <p:cNvSpPr/>
          <p:nvPr/>
        </p:nvSpPr>
        <p:spPr>
          <a:xfrm>
            <a:off x="5318207" y="1416908"/>
            <a:ext cx="3058175" cy="513492"/>
          </a:xfrm>
          <a:prstGeom prst="wedgeRectCallout">
            <a:avLst>
              <a:gd name="adj1" fmla="val -66740"/>
              <a:gd name="adj2" fmla="val 127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Distributed data frame</a:t>
            </a:r>
            <a:endParaRPr lang="en-US" sz="2400" dirty="0"/>
          </a:p>
        </p:txBody>
      </p:sp>
      <p:sp>
        <p:nvSpPr>
          <p:cNvPr id="46" name="TextBox 45"/>
          <p:cNvSpPr txBox="1"/>
          <p:nvPr/>
        </p:nvSpPr>
        <p:spPr>
          <a:xfrm>
            <a:off x="5327591" y="4389828"/>
            <a:ext cx="34433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 smtClean="0"/>
              <a:t>Similar to R data frame</a:t>
            </a:r>
          </a:p>
          <a:p>
            <a:endParaRPr lang="en-US" sz="2400" dirty="0" smtClean="0"/>
          </a:p>
          <a:p>
            <a:pPr marL="285750" indent="-285750">
              <a:buFontTx/>
              <a:buChar char="-"/>
            </a:pPr>
            <a:r>
              <a:rPr lang="en-US" sz="2400" dirty="0" smtClean="0"/>
              <a:t>Adding and removing</a:t>
            </a:r>
            <a:br>
              <a:rPr lang="en-US" sz="2400" dirty="0" smtClean="0"/>
            </a:br>
            <a:r>
              <a:rPr lang="en-US" sz="2400" dirty="0" smtClean="0"/>
              <a:t>columns is cheap</a:t>
            </a: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262740" y="5959488"/>
            <a:ext cx="7259385" cy="8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C71F"/>
                </a:solidFill>
                <a:latin typeface="Futura Light"/>
                <a:ea typeface="+mj-ea"/>
                <a:cs typeface="Futura Light"/>
              </a:defRPr>
            </a:lvl1pPr>
          </a:lstStyle>
          <a:p>
            <a:pPr algn="l"/>
            <a:r>
              <a:rPr lang="en-US" sz="2000" b="1" dirty="0" smtClean="0"/>
              <a:t>H</a:t>
            </a:r>
            <a:r>
              <a:rPr lang="en-US" sz="2000" b="1" baseline="-25000" dirty="0" smtClean="0"/>
              <a:t>2</a:t>
            </a:r>
            <a:r>
              <a:rPr lang="en-US" sz="2000" b="1" dirty="0" smtClean="0"/>
              <a:t>O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</a:rPr>
              <a:t>.ai</a:t>
            </a:r>
            <a: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200" dirty="0" smtClean="0"/>
              <a:t>Machine </a:t>
            </a:r>
            <a:r>
              <a:rPr lang="en-US" sz="1200" dirty="0" smtClean="0">
                <a:solidFill>
                  <a:srgbClr val="7F7F7F"/>
                </a:solidFill>
              </a:rPr>
              <a:t>Intelligence</a:t>
            </a:r>
            <a:endParaRPr lang="en-US" sz="32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0682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2808" y="1327647"/>
            <a:ext cx="8229600" cy="4766898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>
                <a:solidFill>
                  <a:schemeClr val="tx1"/>
                </a:solidFill>
              </a:rPr>
              <a:t>About H2O.ai and H2O	 							(10 minutes)</a:t>
            </a:r>
          </a:p>
          <a:p>
            <a:r>
              <a:rPr lang="en-US" sz="2400" dirty="0" smtClean="0"/>
              <a:t>H2O in Big Data Environments						(10 minutes)</a:t>
            </a:r>
            <a:endParaRPr lang="en-US" sz="2400" dirty="0" smtClean="0">
              <a:solidFill>
                <a:schemeClr val="tx1"/>
              </a:solidFill>
            </a:endParaRPr>
          </a:p>
          <a:p>
            <a:r>
              <a:rPr lang="en-US" sz="2400" dirty="0" smtClean="0"/>
              <a:t>How H2O Processes Data		</a:t>
            </a:r>
            <a:r>
              <a:rPr lang="en-US" sz="2400" dirty="0"/>
              <a:t>					</a:t>
            </a:r>
            <a:r>
              <a:rPr lang="en-US" sz="2400" dirty="0" smtClean="0"/>
              <a:t>(10 </a:t>
            </a:r>
            <a:r>
              <a:rPr lang="en-US" sz="2400" dirty="0"/>
              <a:t>minutes)</a:t>
            </a:r>
          </a:p>
          <a:p>
            <a:r>
              <a:rPr lang="en-US" sz="2400" dirty="0" smtClean="0"/>
              <a:t>Building Smarter Apps	with H2O					(20 minutes)</a:t>
            </a:r>
            <a:endParaRPr lang="en-US" sz="2400" dirty="0" smtClean="0">
              <a:solidFill>
                <a:schemeClr val="tx1"/>
              </a:solidFill>
            </a:endParaRPr>
          </a:p>
          <a:p>
            <a:r>
              <a:rPr lang="en-US" sz="2400" dirty="0" smtClean="0"/>
              <a:t>(Demo) Storm App w/ Streaming Predictions		</a:t>
            </a:r>
            <a:r>
              <a:rPr lang="en-US" sz="2400" dirty="0" smtClean="0">
                <a:solidFill>
                  <a:schemeClr val="tx1"/>
                </a:solidFill>
              </a:rPr>
              <a:t>(</a:t>
            </a:r>
            <a:r>
              <a:rPr lang="en-US" sz="2400" dirty="0" smtClean="0"/>
              <a:t>10</a:t>
            </a:r>
            <a:r>
              <a:rPr lang="en-US" sz="2400" dirty="0" smtClean="0">
                <a:solidFill>
                  <a:schemeClr val="tx1"/>
                </a:solidFill>
              </a:rPr>
              <a:t> minutes)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Q &amp; A												(20 minutes)</a:t>
            </a:r>
          </a:p>
          <a:p>
            <a:pPr marL="0" indent="0" algn="ctr">
              <a:buNone/>
            </a:pPr>
            <a:endParaRPr lang="en-US" sz="2400" dirty="0" smtClean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dirty="0" smtClean="0"/>
              <a:t>Content for today’s talk can be found at:</a:t>
            </a:r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/h2oai/h2o-meetups/tree/master</a:t>
            </a:r>
            <a:r>
              <a:rPr lang="en-US" sz="2000" dirty="0" smtClean="0"/>
              <a:t>/</a:t>
            </a:r>
            <a:r>
              <a:rPr lang="en-US" sz="2000" dirty="0"/>
              <a:t>2015_01_28_MLForSmarterApps</a:t>
            </a:r>
            <a:endParaRPr lang="en-US" sz="2000" dirty="0" smtClean="0">
              <a:solidFill>
                <a:schemeClr val="tx1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Futura LT Pro Book" pitchFamily="34" charset="0"/>
              </a:rPr>
              <a:t>Outline for today’s talk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62740" y="5959488"/>
            <a:ext cx="7259385" cy="8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C71F"/>
                </a:solidFill>
                <a:latin typeface="Futura Light"/>
                <a:ea typeface="+mj-ea"/>
                <a:cs typeface="Futura Light"/>
              </a:defRPr>
            </a:lvl1pPr>
          </a:lstStyle>
          <a:p>
            <a:pPr algn="l"/>
            <a:r>
              <a:rPr lang="en-US" sz="2000" b="1" dirty="0" smtClean="0"/>
              <a:t>H</a:t>
            </a:r>
            <a:r>
              <a:rPr lang="en-US" sz="2000" b="1" baseline="-25000" dirty="0" smtClean="0"/>
              <a:t>2</a:t>
            </a:r>
            <a:r>
              <a:rPr lang="en-US" sz="2000" b="1" dirty="0" smtClean="0"/>
              <a:t>O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</a:rPr>
              <a:t>.ai</a:t>
            </a:r>
            <a: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200" dirty="0" smtClean="0"/>
              <a:t>Machine </a:t>
            </a:r>
            <a:r>
              <a:rPr lang="en-US" sz="1200" dirty="0" smtClean="0">
                <a:solidFill>
                  <a:srgbClr val="7F7F7F"/>
                </a:solidFill>
              </a:rPr>
              <a:t>Intelligence</a:t>
            </a:r>
            <a:endParaRPr lang="en-US" sz="32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0510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Fork/Join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2405449" y="2270897"/>
            <a:ext cx="1037968" cy="8732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570206" y="2754183"/>
            <a:ext cx="708454" cy="3048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task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1367481" y="3576595"/>
            <a:ext cx="1037968" cy="8732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1532238" y="4059881"/>
            <a:ext cx="708454" cy="3048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task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3443417" y="3576595"/>
            <a:ext cx="1037968" cy="8732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3608174" y="4059881"/>
            <a:ext cx="708454" cy="3048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task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2405449" y="4874054"/>
            <a:ext cx="1037968" cy="8732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2570206" y="5357340"/>
            <a:ext cx="708454" cy="3048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task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4481385" y="4874054"/>
            <a:ext cx="1037968" cy="8732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13" name="Rounded Rectangle 12"/>
          <p:cNvSpPr/>
          <p:nvPr/>
        </p:nvSpPr>
        <p:spPr>
          <a:xfrm>
            <a:off x="4646142" y="5357340"/>
            <a:ext cx="708454" cy="3048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task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2240692" y="3218248"/>
            <a:ext cx="164757" cy="2800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443417" y="3218248"/>
            <a:ext cx="164757" cy="2800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3361038" y="4519827"/>
            <a:ext cx="164756" cy="304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481385" y="4519827"/>
            <a:ext cx="164757" cy="304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Rectangular Callout 2"/>
          <p:cNvSpPr/>
          <p:nvPr/>
        </p:nvSpPr>
        <p:spPr>
          <a:xfrm>
            <a:off x="4876800" y="1732691"/>
            <a:ext cx="3196281" cy="815546"/>
          </a:xfrm>
          <a:prstGeom prst="wedgeRectCallout">
            <a:avLst>
              <a:gd name="adj1" fmla="val -63617"/>
              <a:gd name="adj2" fmla="val 15542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Task is distributed in a tree</a:t>
            </a:r>
            <a:r>
              <a:rPr lang="en-US" sz="2400" dirty="0"/>
              <a:t> </a:t>
            </a:r>
            <a:r>
              <a:rPr lang="en-US" sz="2400" dirty="0" smtClean="0"/>
              <a:t>pattern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5838679" y="3144108"/>
            <a:ext cx="31987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 smtClean="0"/>
              <a:t>Results are reduced at each inner node</a:t>
            </a:r>
          </a:p>
          <a:p>
            <a:endParaRPr lang="en-US" sz="2400" dirty="0" smtClean="0"/>
          </a:p>
          <a:p>
            <a:pPr marL="285750" indent="-285750">
              <a:buFontTx/>
              <a:buChar char="-"/>
            </a:pPr>
            <a:r>
              <a:rPr lang="en-US" sz="2400" dirty="0" smtClean="0"/>
              <a:t>Returns with a single</a:t>
            </a:r>
            <a:br>
              <a:rPr lang="en-US" sz="2400" dirty="0" smtClean="0"/>
            </a:br>
            <a:r>
              <a:rPr lang="en-US" sz="2400" dirty="0" smtClean="0"/>
              <a:t>result when all subtasks done</a:t>
            </a:r>
            <a:endParaRPr lang="en-US" sz="2400" dirty="0"/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62740" y="5959488"/>
            <a:ext cx="7259385" cy="8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C71F"/>
                </a:solidFill>
                <a:latin typeface="Futura Light"/>
                <a:ea typeface="+mj-ea"/>
                <a:cs typeface="Futura Light"/>
              </a:defRPr>
            </a:lvl1pPr>
          </a:lstStyle>
          <a:p>
            <a:pPr algn="l"/>
            <a:r>
              <a:rPr lang="en-US" sz="2000" b="1" dirty="0" smtClean="0"/>
              <a:t>H</a:t>
            </a:r>
            <a:r>
              <a:rPr lang="en-US" sz="2000" b="1" baseline="-25000" dirty="0" smtClean="0"/>
              <a:t>2</a:t>
            </a:r>
            <a:r>
              <a:rPr lang="en-US" sz="2000" b="1" dirty="0" smtClean="0"/>
              <a:t>O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</a:rPr>
              <a:t>.ai</a:t>
            </a:r>
            <a: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200" dirty="0" smtClean="0"/>
              <a:t>Machine </a:t>
            </a:r>
            <a:r>
              <a:rPr lang="en-US" sz="1200" dirty="0" smtClean="0">
                <a:solidFill>
                  <a:srgbClr val="7F7F7F"/>
                </a:solidFill>
              </a:rPr>
              <a:t>Intelligence</a:t>
            </a:r>
            <a:endParaRPr lang="en-US" sz="32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583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Fork/Join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791887" y="1789155"/>
            <a:ext cx="1037968" cy="8732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956644" y="2272441"/>
            <a:ext cx="708454" cy="3048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task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958438" y="1771306"/>
            <a:ext cx="4975654" cy="3311611"/>
          </a:xfrm>
          <a:prstGeom prst="roundRect">
            <a:avLst>
              <a:gd name="adj" fmla="val 398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JVM     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092038" y="2391890"/>
            <a:ext cx="708454" cy="3048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task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350629" y="2952749"/>
            <a:ext cx="708454" cy="3048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task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5866394" y="2957555"/>
            <a:ext cx="708454" cy="3048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task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6616038" y="3660517"/>
            <a:ext cx="708454" cy="3048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task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5092038" y="3670128"/>
            <a:ext cx="708454" cy="3048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task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345616" y="3617955"/>
            <a:ext cx="930876" cy="33775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chunk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435299" y="4525490"/>
            <a:ext cx="930876" cy="33775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chunk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871407" y="4525490"/>
            <a:ext cx="930876" cy="33775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chunk</a:t>
            </a:r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5059083" y="2721059"/>
            <a:ext cx="51488" cy="1977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5788134" y="2726552"/>
            <a:ext cx="78260" cy="231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6558371" y="3377856"/>
            <a:ext cx="78260" cy="231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5800492" y="3329458"/>
            <a:ext cx="65902" cy="2794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7093832" y="4061081"/>
            <a:ext cx="243013" cy="3971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4995129" y="4061081"/>
            <a:ext cx="360863" cy="3971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4276492" y="3291530"/>
            <a:ext cx="354227" cy="292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Right Arrow 33"/>
          <p:cNvSpPr/>
          <p:nvPr/>
        </p:nvSpPr>
        <p:spPr>
          <a:xfrm>
            <a:off x="1971958" y="1932459"/>
            <a:ext cx="846437" cy="64478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2221553" y="5366001"/>
            <a:ext cx="6715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On each node the task is parallelized using Fork/Join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62740" y="5959488"/>
            <a:ext cx="7259385" cy="8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C71F"/>
                </a:solidFill>
                <a:latin typeface="Futura Light"/>
                <a:ea typeface="+mj-ea"/>
                <a:cs typeface="Futura Light"/>
              </a:defRPr>
            </a:lvl1pPr>
          </a:lstStyle>
          <a:p>
            <a:pPr algn="l"/>
            <a:r>
              <a:rPr lang="en-US" sz="2000" b="1" dirty="0" smtClean="0"/>
              <a:t>H</a:t>
            </a:r>
            <a:r>
              <a:rPr lang="en-US" sz="2000" b="1" baseline="-25000" dirty="0" smtClean="0"/>
              <a:t>2</a:t>
            </a:r>
            <a:r>
              <a:rPr lang="en-US" sz="2000" b="1" dirty="0" smtClean="0"/>
              <a:t>O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</a:rPr>
              <a:t>.ai</a:t>
            </a:r>
            <a: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200" dirty="0" smtClean="0"/>
              <a:t>Machine </a:t>
            </a:r>
            <a:r>
              <a:rPr lang="en-US" sz="1200" dirty="0" smtClean="0">
                <a:solidFill>
                  <a:srgbClr val="7F7F7F"/>
                </a:solidFill>
              </a:rPr>
              <a:t>Intelligence</a:t>
            </a:r>
            <a:endParaRPr lang="en-US" sz="32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3574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2o_stac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00" y="0"/>
            <a:ext cx="78801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4987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 descr="start_glm_from_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" y="0"/>
            <a:ext cx="8542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574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618509"/>
            <a:ext cx="9144000" cy="423949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57855" cy="2618509"/>
          </a:xfrm>
          <a:prstGeom prst="rect">
            <a:avLst/>
          </a:prstGeom>
          <a:solidFill>
            <a:srgbClr val="FBE9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56" y="443332"/>
            <a:ext cx="4516613" cy="1731818"/>
          </a:xfrm>
          <a:prstGeom prst="rect">
            <a:avLst/>
          </a:prstGeom>
        </p:spPr>
      </p:pic>
      <p:pic>
        <p:nvPicPr>
          <p:cNvPr id="8" name="Picture 2" descr="C:\Users\Amy\Desktop\Work\P2B\partner-cisco-logo.png"/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653" y="3177487"/>
            <a:ext cx="4110547" cy="2170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916008" y="5716966"/>
            <a:ext cx="3732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Futura Std Book"/>
              </a:rPr>
              <a:t>Propensity to Buy modeling factory</a:t>
            </a:r>
            <a:endParaRPr lang="en-US" sz="1200" dirty="0">
              <a:solidFill>
                <a:schemeClr val="bg1"/>
              </a:solidFill>
              <a:latin typeface="Futura Std Book"/>
            </a:endParaRPr>
          </a:p>
        </p:txBody>
      </p:sp>
    </p:spTree>
    <p:extLst>
      <p:ext uri="{BB962C8B-B14F-4D97-AF65-F5344CB8AC3E}">
        <p14:creationId xmlns:p14="http://schemas.microsoft.com/office/powerpoint/2010/main" val="2627086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 Box 7"/>
          <p:cNvSpPr txBox="1">
            <a:spLocks noChangeArrowheads="1"/>
          </p:cNvSpPr>
          <p:nvPr/>
        </p:nvSpPr>
        <p:spPr bwMode="auto">
          <a:xfrm>
            <a:off x="304800" y="990600"/>
            <a:ext cx="8305800" cy="57536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82124" tIns="41061" rIns="82124" bIns="41061">
            <a:spAutoFit/>
          </a:bodyPr>
          <a:lstStyle/>
          <a:p>
            <a:pPr defTabSz="814388" fontAlgn="base">
              <a:spcBef>
                <a:spcPct val="50000"/>
              </a:spcBef>
              <a:spcAft>
                <a:spcPct val="0"/>
              </a:spcAft>
            </a:pP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cs typeface="Arial" charset="0"/>
              </a:rPr>
              <a:t>A </a:t>
            </a:r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cs typeface="Arial" charset="0"/>
              </a:rPr>
              <a:t>Propensity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cs typeface="Arial" charset="0"/>
              </a:rPr>
              <a:t>T</a:t>
            </a:r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cs typeface="Arial" charset="0"/>
              </a:rPr>
              <a:t>o Buy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cs typeface="Arial" charset="0"/>
              </a:rPr>
              <a:t>model (P2B) is a statistical model that </a:t>
            </a:r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cs typeface="Arial" charset="0"/>
              </a:rPr>
              <a:t>tries to predict whether a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cs typeface="Arial" charset="0"/>
              </a:rPr>
              <a:t>certain company </a:t>
            </a:r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cs typeface="Arial" charset="0"/>
              </a:rPr>
              <a:t>will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cs typeface="Arial" charset="0"/>
              </a:rPr>
              <a:t>buy a certain product in a given time frame in the </a:t>
            </a:r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cs typeface="Arial" charset="0"/>
              </a:rPr>
              <a:t>future.</a:t>
            </a:r>
            <a:endParaRPr 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  <a:cs typeface="Arial" charset="0"/>
            </a:endParaRPr>
          </a:p>
        </p:txBody>
      </p:sp>
      <p:sp>
        <p:nvSpPr>
          <p:cNvPr id="6147" name="Rectangle 2"/>
          <p:cNvSpPr>
            <a:spLocks noGrp="1" noChangeArrowheads="1"/>
          </p:cNvSpPr>
          <p:nvPr>
            <p:ph type="title"/>
          </p:nvPr>
        </p:nvSpPr>
        <p:spPr/>
        <p:txBody>
          <a:bodyPr anchor="t" anchorCtr="0"/>
          <a:lstStyle/>
          <a:p>
            <a:pPr eaLnBrk="1" hangingPunct="1">
              <a:lnSpc>
                <a:spcPct val="100000"/>
              </a:lnSpc>
              <a:spcBef>
                <a:spcPct val="50000"/>
              </a:spcBef>
            </a:pPr>
            <a:r>
              <a:rPr lang="en-US" sz="2800" dirty="0" smtClean="0">
                <a:solidFill>
                  <a:schemeClr val="tx1"/>
                </a:solidFill>
              </a:rPr>
              <a:t>What is a Propensity </a:t>
            </a:r>
            <a:r>
              <a:rPr lang="en-US" sz="2800" dirty="0">
                <a:solidFill>
                  <a:schemeClr val="tx1"/>
                </a:solidFill>
              </a:rPr>
              <a:t>T</a:t>
            </a:r>
            <a:r>
              <a:rPr lang="en-US" sz="2800" dirty="0" smtClean="0">
                <a:solidFill>
                  <a:schemeClr val="tx1"/>
                </a:solidFill>
              </a:rPr>
              <a:t>o Buy model?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381000" y="1600200"/>
            <a:ext cx="3810000" cy="1905000"/>
            <a:chOff x="381000" y="1600200"/>
            <a:chExt cx="3810000" cy="1905000"/>
          </a:xfrm>
          <a:gradFill flip="none" rotWithShape="1">
            <a:gsLst>
              <a:gs pos="0">
                <a:srgbClr val="FBE93A">
                  <a:tint val="66000"/>
                  <a:satMod val="160000"/>
                </a:srgbClr>
              </a:gs>
              <a:gs pos="50000">
                <a:srgbClr val="FBE93A">
                  <a:tint val="44500"/>
                  <a:satMod val="160000"/>
                </a:srgbClr>
              </a:gs>
              <a:gs pos="100000">
                <a:srgbClr val="FBE93A">
                  <a:tint val="23500"/>
                  <a:satMod val="160000"/>
                </a:srgbClr>
              </a:gs>
            </a:gsLst>
            <a:path path="circle">
              <a:fillToRect l="100000" b="100000"/>
            </a:path>
            <a:tileRect t="-100000" r="-100000"/>
          </a:gradFill>
          <a:effectLst/>
        </p:grpSpPr>
        <p:sp>
          <p:nvSpPr>
            <p:cNvPr id="716840" name="Rectangle 40"/>
            <p:cNvSpPr>
              <a:spLocks noChangeArrowheads="1"/>
            </p:cNvSpPr>
            <p:nvPr/>
          </p:nvSpPr>
          <p:spPr bwMode="auto">
            <a:xfrm>
              <a:off x="3124200" y="2133600"/>
              <a:ext cx="1066800" cy="685800"/>
            </a:xfrm>
            <a:prstGeom prst="rect">
              <a:avLst/>
            </a:prstGeom>
            <a:grpFill/>
            <a:ln w="19050" algn="ctr">
              <a:solidFill>
                <a:srgbClr val="FBE93A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82124" tIns="41061" rIns="82124" bIns="41061" anchor="ctr"/>
            <a:lstStyle/>
            <a:p>
              <a:pPr algn="ctr" defTabSz="814388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itchFamily="34" charset="0"/>
                  <a:cs typeface="Arial" charset="0"/>
                </a:rPr>
                <a:t>Build Statistical </a:t>
              </a:r>
              <a:endPara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charset="0"/>
              </a:endParaRPr>
            </a:p>
            <a:p>
              <a:pPr algn="ctr" defTabSz="814388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itchFamily="34" charset="0"/>
                  <a:cs typeface="Arial" charset="0"/>
                </a:rPr>
                <a:t>Model</a:t>
              </a:r>
            </a:p>
          </p:txBody>
        </p:sp>
        <p:sp>
          <p:nvSpPr>
            <p:cNvPr id="716880" name="AutoShape 80"/>
            <p:cNvSpPr>
              <a:spLocks noChangeArrowheads="1"/>
            </p:cNvSpPr>
            <p:nvPr/>
          </p:nvSpPr>
          <p:spPr bwMode="auto">
            <a:xfrm>
              <a:off x="381000" y="1600200"/>
              <a:ext cx="2420937" cy="1905000"/>
            </a:xfrm>
            <a:prstGeom prst="rightArrow">
              <a:avLst>
                <a:gd name="adj1" fmla="val 73602"/>
                <a:gd name="adj2" fmla="val 35216"/>
              </a:avLst>
            </a:prstGeom>
            <a:grpFill/>
            <a:ln w="19050" algn="ctr">
              <a:solidFill>
                <a:srgbClr val="FBE93A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36576" tIns="41061" rIns="0" bIns="41061" anchor="ctr"/>
            <a:lstStyle/>
            <a:p>
              <a:pPr defTabSz="814388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100" b="1" u="sng" dirty="0" smtClean="0">
                  <a:latin typeface="Arial" pitchFamily="34" charset="0"/>
                  <a:cs typeface="Arial" charset="0"/>
                </a:rPr>
                <a:t>Historical</a:t>
              </a:r>
            </a:p>
            <a:p>
              <a:pPr marL="171450" indent="-171450" defTabSz="814388" fontAlgn="base">
                <a:spcBef>
                  <a:spcPct val="0"/>
                </a:spcBef>
                <a:spcAft>
                  <a:spcPct val="0"/>
                </a:spcAft>
                <a:buFontTx/>
                <a:buChar char="•"/>
                <a:defRPr/>
              </a:pPr>
              <a:r>
                <a:rPr 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itchFamily="34" charset="0"/>
                  <a:cs typeface="Arial" charset="0"/>
                </a:rPr>
                <a:t>Firmographics</a:t>
              </a:r>
              <a:endParaRPr lang="en-US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charset="0"/>
              </a:endParaRPr>
            </a:p>
            <a:p>
              <a:pPr marL="171450" indent="-171450" defTabSz="814388" fontAlgn="base">
                <a:spcBef>
                  <a:spcPct val="0"/>
                </a:spcBef>
                <a:spcAft>
                  <a:spcPct val="0"/>
                </a:spcAft>
                <a:buFontTx/>
                <a:buChar char="•"/>
                <a:defRPr/>
              </a:pPr>
              <a:r>
                <a:rPr 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itchFamily="34" charset="0"/>
                  <a:cs typeface="Arial" charset="0"/>
                </a:rPr>
                <a:t>Past Purchase </a:t>
              </a:r>
              <a:r>
                <a:rPr 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itchFamily="34" charset="0"/>
                  <a:cs typeface="Arial" charset="0"/>
                </a:rPr>
                <a:t>Behavior</a:t>
              </a:r>
            </a:p>
            <a:p>
              <a:pPr marL="171450" indent="-171450" defTabSz="814388" fontAlgn="base">
                <a:spcBef>
                  <a:spcPct val="0"/>
                </a:spcBef>
                <a:spcAft>
                  <a:spcPct val="0"/>
                </a:spcAft>
                <a:buFontTx/>
                <a:buChar char="•"/>
                <a:defRPr/>
              </a:pPr>
              <a:r>
                <a:rPr 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itchFamily="34" charset="0"/>
                  <a:cs typeface="Arial" charset="0"/>
                </a:rPr>
                <a:t>Contacts (# and types)</a:t>
              </a:r>
            </a:p>
            <a:p>
              <a:pPr marL="171450" indent="-171450" defTabSz="814388" fontAlgn="base">
                <a:spcBef>
                  <a:spcPct val="0"/>
                </a:spcBef>
                <a:spcAft>
                  <a:spcPct val="0"/>
                </a:spcAft>
                <a:buFontTx/>
                <a:buChar char="•"/>
                <a:defRPr/>
              </a:pPr>
              <a:r>
                <a:rPr 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itchFamily="34" charset="0"/>
                  <a:cs typeface="Arial" charset="0"/>
                </a:rPr>
                <a:t>Marketing Interactions</a:t>
              </a:r>
            </a:p>
            <a:p>
              <a:pPr marL="171450" indent="-171450" defTabSz="814388" fontAlgn="base">
                <a:spcBef>
                  <a:spcPct val="0"/>
                </a:spcBef>
                <a:spcAft>
                  <a:spcPct val="0"/>
                </a:spcAft>
                <a:buFontTx/>
                <a:buChar char="•"/>
                <a:defRPr/>
              </a:pPr>
              <a:r>
                <a:rPr lang="en-US" sz="1100" dirty="0" err="1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itchFamily="34" charset="0"/>
                  <a:cs typeface="Arial" charset="0"/>
                </a:rPr>
                <a:t>Cust</a:t>
              </a:r>
              <a:r>
                <a:rPr 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itchFamily="34" charset="0"/>
                  <a:cs typeface="Arial" charset="0"/>
                </a:rPr>
                <a:t> Sat surveys</a:t>
              </a:r>
            </a:p>
            <a:p>
              <a:pPr marL="171450" indent="-171450" defTabSz="814388" fontAlgn="base">
                <a:spcBef>
                  <a:spcPct val="0"/>
                </a:spcBef>
                <a:spcAft>
                  <a:spcPct val="0"/>
                </a:spcAft>
                <a:buFontTx/>
                <a:buChar char="•"/>
                <a:defRPr/>
              </a:pPr>
              <a:r>
                <a:rPr 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itchFamily="34" charset="0"/>
                  <a:cs typeface="Arial" charset="0"/>
                </a:rPr>
                <a:t>Macroeconomic indicators</a:t>
              </a:r>
            </a:p>
            <a:p>
              <a:pPr marL="171450" indent="-171450" defTabSz="814388" fontAlgn="base">
                <a:spcBef>
                  <a:spcPct val="0"/>
                </a:spcBef>
                <a:spcAft>
                  <a:spcPct val="0"/>
                </a:spcAft>
                <a:buFontTx/>
                <a:buChar char="•"/>
                <a:defRPr/>
              </a:pPr>
              <a:r>
                <a:rPr lang="en-US" sz="1100" dirty="0" smtClean="0">
                  <a:solidFill>
                    <a:srgbClr val="FF0000"/>
                  </a:solidFill>
                  <a:latin typeface="Arial" pitchFamily="34" charset="0"/>
                  <a:cs typeface="Arial" charset="0"/>
                </a:rPr>
                <a:t>Purchase / Non Purchase</a:t>
              </a:r>
              <a:endParaRPr lang="en-US" sz="1100" dirty="0">
                <a:solidFill>
                  <a:srgbClr val="FF0000"/>
                </a:solidFill>
                <a:latin typeface="Arial" pitchFamily="34" charset="0"/>
                <a:cs typeface="Arial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410200" y="2597730"/>
            <a:ext cx="3429000" cy="1447800"/>
            <a:chOff x="5410200" y="2514600"/>
            <a:chExt cx="3429000" cy="1447800"/>
          </a:xfrm>
          <a:gradFill flip="none" rotWithShape="1">
            <a:gsLst>
              <a:gs pos="0">
                <a:srgbClr val="FBE93A">
                  <a:tint val="66000"/>
                  <a:satMod val="160000"/>
                </a:srgbClr>
              </a:gs>
              <a:gs pos="50000">
                <a:srgbClr val="FBE93A">
                  <a:tint val="44500"/>
                  <a:satMod val="160000"/>
                </a:srgbClr>
              </a:gs>
              <a:gs pos="100000">
                <a:srgbClr val="FBE93A">
                  <a:tint val="23500"/>
                  <a:satMod val="160000"/>
                </a:srgbClr>
              </a:gs>
            </a:gsLst>
            <a:path path="circle">
              <a:fillToRect l="100000" b="100000"/>
            </a:path>
            <a:tileRect t="-100000" r="-100000"/>
          </a:gradFill>
        </p:grpSpPr>
        <p:sp>
          <p:nvSpPr>
            <p:cNvPr id="4" name="Right Arrow 3"/>
            <p:cNvSpPr/>
            <p:nvPr/>
          </p:nvSpPr>
          <p:spPr>
            <a:xfrm>
              <a:off x="5410200" y="3505200"/>
              <a:ext cx="457200" cy="354103"/>
            </a:xfrm>
            <a:prstGeom prst="rightArrow">
              <a:avLst/>
            </a:prstGeom>
            <a:solidFill>
              <a:srgbClr val="EFC71F"/>
            </a:solidFill>
            <a:ln w="9525">
              <a:solidFill>
                <a:srgbClr val="FBE93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3000" b="1" dirty="0" smtClean="0">
                <a:solidFill>
                  <a:srgbClr val="FFFFFF"/>
                </a:solidFill>
                <a:latin typeface="CiscoSans ExtraLight"/>
              </a:endParaRPr>
            </a:p>
          </p:txBody>
        </p:sp>
        <p:sp>
          <p:nvSpPr>
            <p:cNvPr id="716881" name="AutoShape 81"/>
            <p:cNvSpPr>
              <a:spLocks noChangeArrowheads="1"/>
            </p:cNvSpPr>
            <p:nvPr/>
          </p:nvSpPr>
          <p:spPr bwMode="auto">
            <a:xfrm>
              <a:off x="6096000" y="2514600"/>
              <a:ext cx="2743200" cy="1447800"/>
            </a:xfrm>
            <a:prstGeom prst="rightArrow">
              <a:avLst>
                <a:gd name="adj1" fmla="val 100000"/>
                <a:gd name="adj2" fmla="val 0"/>
              </a:avLst>
            </a:prstGeom>
            <a:grpFill/>
            <a:ln w="19050" algn="ctr">
              <a:solidFill>
                <a:srgbClr val="FBE93A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6304" tIns="41061" rIns="91440" bIns="41061" anchor="ctr"/>
            <a:lstStyle/>
            <a:p>
              <a:pPr marL="117475" indent="-117475" defTabSz="814388" fontAlgn="base">
                <a:spcBef>
                  <a:spcPct val="0"/>
                </a:spcBef>
                <a:spcAft>
                  <a:spcPct val="0"/>
                </a:spcAft>
                <a:buFont typeface="Arial"/>
                <a:buChar char="•"/>
                <a:defRPr/>
              </a:pPr>
              <a:r>
                <a:rPr lang="en-US" sz="1100" b="1" u="sng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itchFamily="34" charset="0"/>
                  <a:cs typeface="Arial" charset="0"/>
                </a:rPr>
                <a:t>SCORE: </a:t>
              </a:r>
              <a:r>
                <a:rPr lang="en-US" sz="11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itchFamily="34" charset="0"/>
                  <a:cs typeface="Arial" charset="0"/>
                </a:rPr>
                <a:t>probability that a company will buy a specific technology in the next quarter</a:t>
              </a:r>
            </a:p>
            <a:p>
              <a:pPr defTabSz="814388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1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charset="0"/>
              </a:endParaRPr>
            </a:p>
            <a:p>
              <a:pPr marL="117475" indent="-117475" defTabSz="814388" fontAlgn="base">
                <a:spcBef>
                  <a:spcPct val="0"/>
                </a:spcBef>
                <a:spcAft>
                  <a:spcPct val="0"/>
                </a:spcAft>
                <a:buFont typeface="Arial"/>
                <a:buChar char="•"/>
                <a:defRPr/>
              </a:pPr>
              <a:r>
                <a:rPr lang="en-US" sz="1100" b="1" u="sng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itchFamily="34" charset="0"/>
                  <a:cs typeface="Arial" charset="0"/>
                </a:rPr>
                <a:t>VALUE: </a:t>
              </a:r>
              <a:r>
                <a:rPr lang="en-US" sz="11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itchFamily="34" charset="0"/>
                  <a:cs typeface="Arial" charset="0"/>
                </a:rPr>
                <a:t>bookings amount that Cisco will likely see IF the company in fact buys the technology</a:t>
              </a:r>
              <a:endParaRPr lang="en-US" sz="11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charset="0"/>
              </a:endParaRPr>
            </a:p>
          </p:txBody>
        </p:sp>
      </p:grpSp>
      <p:grpSp>
        <p:nvGrpSpPr>
          <p:cNvPr id="2" name="Group 114"/>
          <p:cNvGrpSpPr>
            <a:grpSpLocks/>
          </p:cNvGrpSpPr>
          <p:nvPr/>
        </p:nvGrpSpPr>
        <p:grpSpPr bwMode="auto">
          <a:xfrm>
            <a:off x="509587" y="4572000"/>
            <a:ext cx="7948613" cy="1749044"/>
            <a:chOff x="99" y="1338"/>
            <a:chExt cx="5007" cy="1252"/>
          </a:xfrm>
        </p:grpSpPr>
        <p:sp>
          <p:nvSpPr>
            <p:cNvPr id="6153" name="Line 115"/>
            <p:cNvSpPr>
              <a:spLocks noChangeShapeType="1"/>
            </p:cNvSpPr>
            <p:nvPr/>
          </p:nvSpPr>
          <p:spPr bwMode="auto">
            <a:xfrm>
              <a:off x="485" y="2137"/>
              <a:ext cx="4621" cy="0"/>
            </a:xfrm>
            <a:prstGeom prst="line">
              <a:avLst/>
            </a:prstGeom>
            <a:noFill/>
            <a:ln w="19050">
              <a:solidFill>
                <a:srgbClr val="0033CC"/>
              </a:solidFill>
              <a:round/>
              <a:headEnd/>
              <a:tailEnd type="triangle" w="med" len="med"/>
            </a:ln>
          </p:spPr>
          <p:txBody>
            <a:bodyPr lIns="82124" tIns="41061" rIns="82124" bIns="41061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3000" b="1">
                <a:solidFill>
                  <a:srgbClr val="0096D6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6154" name="Line 116"/>
            <p:cNvSpPr>
              <a:spLocks noChangeShapeType="1"/>
            </p:cNvSpPr>
            <p:nvPr/>
          </p:nvSpPr>
          <p:spPr bwMode="auto">
            <a:xfrm>
              <a:off x="630" y="2052"/>
              <a:ext cx="0" cy="17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</p:spPr>
          <p:txBody>
            <a:bodyPr lIns="82124" tIns="41061" rIns="82124" bIns="41061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3000" b="1">
                <a:solidFill>
                  <a:srgbClr val="0096D6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6155" name="Text Box 117"/>
            <p:cNvSpPr txBox="1">
              <a:spLocks noChangeArrowheads="1"/>
            </p:cNvSpPr>
            <p:nvPr/>
          </p:nvSpPr>
          <p:spPr bwMode="auto">
            <a:xfrm>
              <a:off x="4961" y="2132"/>
              <a:ext cx="145" cy="167"/>
            </a:xfrm>
            <a:prstGeom prst="rect">
              <a:avLst/>
            </a:prstGeom>
            <a:noFill/>
            <a:ln w="19050" algn="ctr">
              <a:noFill/>
              <a:miter lim="800000"/>
              <a:headEnd/>
              <a:tailEnd/>
            </a:ln>
          </p:spPr>
          <p:txBody>
            <a:bodyPr lIns="82124" tIns="41061" rIns="82124" bIns="41061">
              <a:spAutoFit/>
            </a:bodyPr>
            <a:lstStyle/>
            <a:p>
              <a:pPr algn="ctr" defTabSz="814388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US" sz="1200" b="1">
                  <a:solidFill>
                    <a:srgbClr val="000099"/>
                  </a:solidFill>
                  <a:latin typeface="Arial" charset="0"/>
                  <a:cs typeface="Arial" charset="0"/>
                </a:rPr>
                <a:t>t</a:t>
              </a:r>
            </a:p>
          </p:txBody>
        </p:sp>
        <p:sp>
          <p:nvSpPr>
            <p:cNvPr id="6156" name="Line 118"/>
            <p:cNvSpPr>
              <a:spLocks noChangeShapeType="1"/>
            </p:cNvSpPr>
            <p:nvPr/>
          </p:nvSpPr>
          <p:spPr bwMode="auto">
            <a:xfrm>
              <a:off x="1214" y="2052"/>
              <a:ext cx="0" cy="17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</p:spPr>
          <p:txBody>
            <a:bodyPr lIns="82124" tIns="41061" rIns="82124" bIns="41061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3000" b="1">
                <a:solidFill>
                  <a:srgbClr val="0096D6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6157" name="Line 119"/>
            <p:cNvSpPr>
              <a:spLocks noChangeShapeType="1"/>
            </p:cNvSpPr>
            <p:nvPr/>
          </p:nvSpPr>
          <p:spPr bwMode="auto">
            <a:xfrm>
              <a:off x="1798" y="2052"/>
              <a:ext cx="0" cy="17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</p:spPr>
          <p:txBody>
            <a:bodyPr lIns="82124" tIns="41061" rIns="82124" bIns="41061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3000" b="1">
                <a:solidFill>
                  <a:srgbClr val="0096D6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6158" name="Line 120"/>
            <p:cNvSpPr>
              <a:spLocks noChangeShapeType="1"/>
            </p:cNvSpPr>
            <p:nvPr/>
          </p:nvSpPr>
          <p:spPr bwMode="auto">
            <a:xfrm>
              <a:off x="2382" y="2052"/>
              <a:ext cx="0" cy="17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</p:spPr>
          <p:txBody>
            <a:bodyPr lIns="82124" tIns="41061" rIns="82124" bIns="41061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3000" b="1">
                <a:solidFill>
                  <a:srgbClr val="0096D6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6159" name="Line 121"/>
            <p:cNvSpPr>
              <a:spLocks noChangeShapeType="1"/>
            </p:cNvSpPr>
            <p:nvPr/>
          </p:nvSpPr>
          <p:spPr bwMode="auto">
            <a:xfrm>
              <a:off x="2966" y="2052"/>
              <a:ext cx="0" cy="17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  <a:headEnd/>
              <a:tailEnd/>
            </a:ln>
          </p:spPr>
          <p:txBody>
            <a:bodyPr lIns="82124" tIns="41061" rIns="82124" bIns="41061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3000" b="1">
                <a:solidFill>
                  <a:srgbClr val="0096D6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6160" name="Line 122"/>
            <p:cNvSpPr>
              <a:spLocks noChangeShapeType="1"/>
            </p:cNvSpPr>
            <p:nvPr/>
          </p:nvSpPr>
          <p:spPr bwMode="auto">
            <a:xfrm flipH="1">
              <a:off x="3549" y="2097"/>
              <a:ext cx="0" cy="78"/>
            </a:xfrm>
            <a:prstGeom prst="line">
              <a:avLst/>
            </a:prstGeom>
            <a:noFill/>
            <a:ln w="19050">
              <a:solidFill>
                <a:srgbClr val="3399FF"/>
              </a:solidFill>
              <a:round/>
              <a:headEnd/>
              <a:tailEnd/>
            </a:ln>
          </p:spPr>
          <p:txBody>
            <a:bodyPr wrap="square" lIns="82124" tIns="41061" rIns="82124" bIns="41061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3000" b="1">
                <a:solidFill>
                  <a:srgbClr val="0096D6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6161" name="Line 123"/>
            <p:cNvSpPr>
              <a:spLocks noChangeShapeType="1"/>
            </p:cNvSpPr>
            <p:nvPr/>
          </p:nvSpPr>
          <p:spPr bwMode="auto">
            <a:xfrm flipH="1">
              <a:off x="4726" y="2106"/>
              <a:ext cx="0" cy="51"/>
            </a:xfrm>
            <a:prstGeom prst="lin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  <a:round/>
              <a:headEnd/>
              <a:tailEnd/>
            </a:ln>
          </p:spPr>
          <p:txBody>
            <a:bodyPr wrap="square" lIns="82124" tIns="41061" rIns="82124" bIns="41061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3000" b="1">
                <a:solidFill>
                  <a:srgbClr val="0096D6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6162" name="Line 124"/>
            <p:cNvSpPr>
              <a:spLocks noChangeShapeType="1"/>
            </p:cNvSpPr>
            <p:nvPr/>
          </p:nvSpPr>
          <p:spPr bwMode="auto">
            <a:xfrm flipH="1">
              <a:off x="4136" y="2107"/>
              <a:ext cx="0" cy="62"/>
            </a:xfrm>
            <a:prstGeom prst="line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  <a:round/>
              <a:headEnd/>
              <a:tailEnd/>
            </a:ln>
          </p:spPr>
          <p:txBody>
            <a:bodyPr wrap="square" lIns="82124" tIns="41061" rIns="82124" bIns="41061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3000" b="1">
                <a:solidFill>
                  <a:srgbClr val="0096D6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6163" name="Text Box 125"/>
            <p:cNvSpPr txBox="1">
              <a:spLocks noChangeArrowheads="1"/>
            </p:cNvSpPr>
            <p:nvPr/>
          </p:nvSpPr>
          <p:spPr bwMode="auto">
            <a:xfrm>
              <a:off x="99" y="1997"/>
              <a:ext cx="411" cy="167"/>
            </a:xfrm>
            <a:prstGeom prst="rect">
              <a:avLst/>
            </a:prstGeom>
            <a:noFill/>
            <a:ln w="19050" algn="ctr">
              <a:noFill/>
              <a:miter lim="800000"/>
              <a:headEnd/>
              <a:tailEnd/>
            </a:ln>
          </p:spPr>
          <p:txBody>
            <a:bodyPr lIns="82124" tIns="41061" rIns="82124" bIns="41061">
              <a:spAutoFit/>
            </a:bodyPr>
            <a:lstStyle/>
            <a:p>
              <a:pPr algn="r" defTabSz="814388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6DB344"/>
                  </a:solidFill>
                  <a:latin typeface="Arial" charset="0"/>
                  <a:cs typeface="Arial" charset="0"/>
                </a:rPr>
                <a:t>…</a:t>
              </a:r>
            </a:p>
          </p:txBody>
        </p:sp>
        <p:sp>
          <p:nvSpPr>
            <p:cNvPr id="6164" name="Text Box 126"/>
            <p:cNvSpPr txBox="1">
              <a:spLocks noChangeArrowheads="1"/>
            </p:cNvSpPr>
            <p:nvPr/>
          </p:nvSpPr>
          <p:spPr bwMode="auto">
            <a:xfrm>
              <a:off x="3576" y="2178"/>
              <a:ext cx="533" cy="148"/>
            </a:xfrm>
            <a:prstGeom prst="rect">
              <a:avLst/>
            </a:prstGeom>
            <a:noFill/>
            <a:ln w="19050" algn="ctr">
              <a:noFill/>
              <a:miter lim="800000"/>
              <a:headEnd/>
              <a:tailEnd/>
            </a:ln>
          </p:spPr>
          <p:txBody>
            <a:bodyPr lIns="82124" tIns="41061" rIns="82124" bIns="41061">
              <a:spAutoFit/>
            </a:bodyPr>
            <a:lstStyle/>
            <a:p>
              <a:pPr algn="ctr" defTabSz="814388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US" sz="1000" b="1">
                  <a:solidFill>
                    <a:srgbClr val="0096D6"/>
                  </a:solidFill>
                  <a:latin typeface="Arial" charset="0"/>
                  <a:cs typeface="Arial" charset="0"/>
                </a:rPr>
                <a:t>Q1</a:t>
              </a:r>
            </a:p>
          </p:txBody>
        </p:sp>
        <p:sp>
          <p:nvSpPr>
            <p:cNvPr id="6165" name="Text Box 127"/>
            <p:cNvSpPr txBox="1">
              <a:spLocks noChangeArrowheads="1"/>
            </p:cNvSpPr>
            <p:nvPr/>
          </p:nvSpPr>
          <p:spPr bwMode="auto">
            <a:xfrm>
              <a:off x="4161" y="2178"/>
              <a:ext cx="533" cy="148"/>
            </a:xfrm>
            <a:prstGeom prst="rect">
              <a:avLst/>
            </a:prstGeom>
            <a:noFill/>
            <a:ln w="19050" algn="ctr">
              <a:noFill/>
              <a:miter lim="800000"/>
              <a:headEnd/>
              <a:tailEnd/>
            </a:ln>
          </p:spPr>
          <p:txBody>
            <a:bodyPr lIns="82124" tIns="41061" rIns="82124" bIns="41061">
              <a:spAutoFit/>
            </a:bodyPr>
            <a:lstStyle/>
            <a:p>
              <a:pPr algn="ctr" defTabSz="814388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US" sz="1000" b="1">
                  <a:solidFill>
                    <a:srgbClr val="0096D6"/>
                  </a:solidFill>
                  <a:latin typeface="Arial" charset="0"/>
                  <a:cs typeface="Arial" charset="0"/>
                </a:rPr>
                <a:t>Q2</a:t>
              </a:r>
            </a:p>
          </p:txBody>
        </p:sp>
        <p:sp>
          <p:nvSpPr>
            <p:cNvPr id="6166" name="Text Box 128"/>
            <p:cNvSpPr txBox="1">
              <a:spLocks noChangeArrowheads="1"/>
            </p:cNvSpPr>
            <p:nvPr/>
          </p:nvSpPr>
          <p:spPr bwMode="auto">
            <a:xfrm>
              <a:off x="2887" y="2178"/>
              <a:ext cx="743" cy="412"/>
            </a:xfrm>
            <a:prstGeom prst="rect">
              <a:avLst/>
            </a:prstGeom>
            <a:noFill/>
            <a:ln w="19050" algn="ctr">
              <a:noFill/>
              <a:miter lim="800000"/>
              <a:headEnd/>
              <a:tailEnd/>
            </a:ln>
          </p:spPr>
          <p:txBody>
            <a:bodyPr lIns="82124" tIns="41061" rIns="82124" bIns="41061">
              <a:spAutoFit/>
            </a:bodyPr>
            <a:lstStyle/>
            <a:p>
              <a:pPr algn="ctr" defTabSz="814388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>
                  <a:solidFill>
                    <a:srgbClr val="0096D6"/>
                  </a:solidFill>
                  <a:latin typeface="Arial" charset="0"/>
                  <a:cs typeface="Arial" charset="0"/>
                </a:rPr>
                <a:t>Q4</a:t>
              </a:r>
            </a:p>
            <a:p>
              <a:pPr algn="ctr" defTabSz="814388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 dirty="0">
                  <a:solidFill>
                    <a:srgbClr val="0096D6"/>
                  </a:solidFill>
                  <a:latin typeface="Arial" charset="0"/>
                  <a:cs typeface="Arial" charset="0"/>
                </a:rPr>
                <a:t>(</a:t>
              </a:r>
              <a:r>
                <a:rPr lang="en-US" sz="1100" b="1" dirty="0">
                  <a:latin typeface="Arial" charset="0"/>
                  <a:cs typeface="Arial" charset="0"/>
                </a:rPr>
                <a:t>most recent </a:t>
              </a:r>
              <a:r>
                <a:rPr lang="en-US" sz="1100" b="1" u="sng" dirty="0">
                  <a:latin typeface="Arial" charset="0"/>
                  <a:cs typeface="Arial" charset="0"/>
                </a:rPr>
                <a:t>closed</a:t>
              </a:r>
              <a:r>
                <a:rPr lang="en-US" sz="1100" b="1" dirty="0">
                  <a:latin typeface="Arial" charset="0"/>
                  <a:cs typeface="Arial" charset="0"/>
                </a:rPr>
                <a:t> quarter</a:t>
              </a:r>
              <a:r>
                <a:rPr lang="en-US" sz="1100" b="1" dirty="0">
                  <a:solidFill>
                    <a:srgbClr val="0096D6"/>
                  </a:solidFill>
                  <a:latin typeface="Arial" charset="0"/>
                  <a:cs typeface="Arial" charset="0"/>
                </a:rPr>
                <a:t>)</a:t>
              </a:r>
            </a:p>
          </p:txBody>
        </p:sp>
        <p:sp>
          <p:nvSpPr>
            <p:cNvPr id="6167" name="Text Box 129"/>
            <p:cNvSpPr txBox="1">
              <a:spLocks noChangeArrowheads="1"/>
            </p:cNvSpPr>
            <p:nvPr/>
          </p:nvSpPr>
          <p:spPr bwMode="auto">
            <a:xfrm>
              <a:off x="2407" y="2178"/>
              <a:ext cx="533" cy="148"/>
            </a:xfrm>
            <a:prstGeom prst="rect">
              <a:avLst/>
            </a:prstGeom>
            <a:noFill/>
            <a:ln w="19050" algn="ctr">
              <a:noFill/>
              <a:miter lim="800000"/>
              <a:headEnd/>
              <a:tailEnd/>
            </a:ln>
          </p:spPr>
          <p:txBody>
            <a:bodyPr lIns="82124" tIns="41061" rIns="82124" bIns="41061">
              <a:spAutoFit/>
            </a:bodyPr>
            <a:lstStyle/>
            <a:p>
              <a:pPr algn="ctr" defTabSz="814388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US" sz="1000" b="1">
                  <a:solidFill>
                    <a:srgbClr val="0096D6"/>
                  </a:solidFill>
                  <a:latin typeface="Arial" charset="0"/>
                  <a:cs typeface="Arial" charset="0"/>
                </a:rPr>
                <a:t>Q3</a:t>
              </a:r>
            </a:p>
          </p:txBody>
        </p:sp>
        <p:sp>
          <p:nvSpPr>
            <p:cNvPr id="6168" name="Text Box 130"/>
            <p:cNvSpPr txBox="1">
              <a:spLocks noChangeArrowheads="1"/>
            </p:cNvSpPr>
            <p:nvPr/>
          </p:nvSpPr>
          <p:spPr bwMode="auto">
            <a:xfrm>
              <a:off x="1823" y="2178"/>
              <a:ext cx="533" cy="148"/>
            </a:xfrm>
            <a:prstGeom prst="rect">
              <a:avLst/>
            </a:prstGeom>
            <a:noFill/>
            <a:ln w="19050" algn="ctr">
              <a:noFill/>
              <a:miter lim="800000"/>
              <a:headEnd/>
              <a:tailEnd/>
            </a:ln>
          </p:spPr>
          <p:txBody>
            <a:bodyPr lIns="82124" tIns="41061" rIns="82124" bIns="41061">
              <a:spAutoFit/>
            </a:bodyPr>
            <a:lstStyle/>
            <a:p>
              <a:pPr algn="ctr" defTabSz="814388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US" sz="1000" b="1">
                  <a:solidFill>
                    <a:srgbClr val="0096D6"/>
                  </a:solidFill>
                  <a:latin typeface="Arial" charset="0"/>
                  <a:cs typeface="Arial" charset="0"/>
                </a:rPr>
                <a:t>Q2</a:t>
              </a:r>
            </a:p>
          </p:txBody>
        </p:sp>
        <p:sp>
          <p:nvSpPr>
            <p:cNvPr id="6169" name="Text Box 131"/>
            <p:cNvSpPr txBox="1">
              <a:spLocks noChangeArrowheads="1"/>
            </p:cNvSpPr>
            <p:nvPr/>
          </p:nvSpPr>
          <p:spPr bwMode="auto">
            <a:xfrm>
              <a:off x="1238" y="2178"/>
              <a:ext cx="533" cy="148"/>
            </a:xfrm>
            <a:prstGeom prst="rect">
              <a:avLst/>
            </a:prstGeom>
            <a:noFill/>
            <a:ln w="19050" algn="ctr">
              <a:noFill/>
              <a:miter lim="800000"/>
              <a:headEnd/>
              <a:tailEnd/>
            </a:ln>
          </p:spPr>
          <p:txBody>
            <a:bodyPr lIns="82124" tIns="41061" rIns="82124" bIns="41061">
              <a:spAutoFit/>
            </a:bodyPr>
            <a:lstStyle/>
            <a:p>
              <a:pPr algn="ctr" defTabSz="814388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US" sz="1000" b="1">
                  <a:solidFill>
                    <a:srgbClr val="0096D6"/>
                  </a:solidFill>
                  <a:latin typeface="Arial" charset="0"/>
                  <a:cs typeface="Arial" charset="0"/>
                </a:rPr>
                <a:t>Q1</a:t>
              </a:r>
            </a:p>
          </p:txBody>
        </p:sp>
        <p:sp>
          <p:nvSpPr>
            <p:cNvPr id="6170" name="Text Box 132"/>
            <p:cNvSpPr txBox="1">
              <a:spLocks noChangeArrowheads="1"/>
            </p:cNvSpPr>
            <p:nvPr/>
          </p:nvSpPr>
          <p:spPr bwMode="auto">
            <a:xfrm>
              <a:off x="654" y="2178"/>
              <a:ext cx="533" cy="148"/>
            </a:xfrm>
            <a:prstGeom prst="rect">
              <a:avLst/>
            </a:prstGeom>
            <a:noFill/>
            <a:ln w="19050" algn="ctr">
              <a:noFill/>
              <a:miter lim="800000"/>
              <a:headEnd/>
              <a:tailEnd/>
            </a:ln>
          </p:spPr>
          <p:txBody>
            <a:bodyPr lIns="82124" tIns="41061" rIns="82124" bIns="41061">
              <a:spAutoFit/>
            </a:bodyPr>
            <a:lstStyle/>
            <a:p>
              <a:pPr algn="ctr" defTabSz="814388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US" sz="1000" b="1">
                  <a:solidFill>
                    <a:srgbClr val="0096D6"/>
                  </a:solidFill>
                  <a:latin typeface="Arial" charset="0"/>
                  <a:cs typeface="Arial" charset="0"/>
                </a:rPr>
                <a:t>Q4</a:t>
              </a:r>
            </a:p>
          </p:txBody>
        </p:sp>
        <p:sp>
          <p:nvSpPr>
            <p:cNvPr id="6171" name="Line 133"/>
            <p:cNvSpPr>
              <a:spLocks noChangeShapeType="1"/>
            </p:cNvSpPr>
            <p:nvPr/>
          </p:nvSpPr>
          <p:spPr bwMode="auto">
            <a:xfrm>
              <a:off x="485" y="2132"/>
              <a:ext cx="3065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lIns="82124" tIns="41061" rIns="82124" bIns="41061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3000" b="1">
                <a:solidFill>
                  <a:srgbClr val="0096D6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6172" name="Text Box 134"/>
            <p:cNvSpPr txBox="1">
              <a:spLocks noChangeArrowheads="1"/>
            </p:cNvSpPr>
            <p:nvPr/>
          </p:nvSpPr>
          <p:spPr bwMode="auto">
            <a:xfrm>
              <a:off x="853" y="1647"/>
              <a:ext cx="2269" cy="265"/>
            </a:xfrm>
            <a:prstGeom prst="rect">
              <a:avLst/>
            </a:prstGeom>
            <a:noFill/>
            <a:ln w="19050" algn="ctr">
              <a:noFill/>
              <a:miter lim="800000"/>
              <a:headEnd/>
              <a:tailEnd/>
            </a:ln>
          </p:spPr>
          <p:txBody>
            <a:bodyPr lIns="82124" tIns="41061" rIns="82124" bIns="41061">
              <a:spAutoFit/>
            </a:bodyPr>
            <a:lstStyle/>
            <a:p>
              <a:pPr algn="ctr" defTabSz="814388" fontAlgn="base">
                <a:lnSpc>
                  <a:spcPct val="60000"/>
                </a:lnSpc>
                <a:spcBef>
                  <a:spcPct val="50000"/>
                </a:spcBef>
                <a:spcAft>
                  <a:spcPct val="0"/>
                </a:spcAft>
              </a:pPr>
              <a:r>
                <a:rPr lang="en-US" sz="1100" b="1" dirty="0">
                  <a:latin typeface="Arial" charset="0"/>
                  <a:cs typeface="Arial" charset="0"/>
                </a:rPr>
                <a:t>past purchase </a:t>
              </a:r>
              <a:r>
                <a:rPr lang="en-US" sz="1100" b="1" dirty="0" smtClean="0">
                  <a:latin typeface="Arial" charset="0"/>
                  <a:cs typeface="Arial" charset="0"/>
                </a:rPr>
                <a:t>behavior</a:t>
              </a:r>
            </a:p>
            <a:p>
              <a:pPr algn="ctr" defTabSz="814388" fontAlgn="base">
                <a:lnSpc>
                  <a:spcPct val="60000"/>
                </a:lnSpc>
                <a:spcBef>
                  <a:spcPct val="50000"/>
                </a:spcBef>
                <a:spcAft>
                  <a:spcPct val="0"/>
                </a:spcAft>
              </a:pPr>
              <a:r>
                <a:rPr lang="en-US" sz="1100" b="1" dirty="0" smtClean="0">
                  <a:latin typeface="Arial" charset="0"/>
                  <a:cs typeface="Arial" charset="0"/>
                </a:rPr>
                <a:t>and marketing interactions</a:t>
              </a:r>
              <a:endParaRPr lang="en-US" sz="1100" b="1" dirty="0">
                <a:latin typeface="Arial" charset="0"/>
                <a:cs typeface="Arial" charset="0"/>
              </a:endParaRPr>
            </a:p>
          </p:txBody>
        </p:sp>
        <p:sp>
          <p:nvSpPr>
            <p:cNvPr id="6173" name="AutoShape 135"/>
            <p:cNvSpPr>
              <a:spLocks/>
            </p:cNvSpPr>
            <p:nvPr/>
          </p:nvSpPr>
          <p:spPr bwMode="auto">
            <a:xfrm rot="5400000">
              <a:off x="1878" y="356"/>
              <a:ext cx="133" cy="3210"/>
            </a:xfrm>
            <a:prstGeom prst="leftBrace">
              <a:avLst>
                <a:gd name="adj1" fmla="val 201128"/>
                <a:gd name="adj2" fmla="val 50000"/>
              </a:avLst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lIns="82124" tIns="41061" rIns="82124" bIns="41061" anchor="ctr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3000" b="1">
                <a:solidFill>
                  <a:srgbClr val="0096D6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6174" name="Text Box 136"/>
            <p:cNvSpPr txBox="1">
              <a:spLocks noChangeArrowheads="1"/>
            </p:cNvSpPr>
            <p:nvPr/>
          </p:nvSpPr>
          <p:spPr bwMode="auto">
            <a:xfrm>
              <a:off x="3004" y="1650"/>
              <a:ext cx="859" cy="265"/>
            </a:xfrm>
            <a:prstGeom prst="rect">
              <a:avLst/>
            </a:prstGeom>
            <a:noFill/>
            <a:ln w="19050" algn="ctr">
              <a:noFill/>
              <a:miter lim="800000"/>
              <a:headEnd/>
              <a:tailEnd/>
            </a:ln>
          </p:spPr>
          <p:txBody>
            <a:bodyPr wrap="square" lIns="82124" tIns="41061" rIns="82124" bIns="41061">
              <a:spAutoFit/>
            </a:bodyPr>
            <a:lstStyle/>
            <a:p>
              <a:pPr algn="ctr" defTabSz="814388" fontAlgn="base">
                <a:lnSpc>
                  <a:spcPct val="60000"/>
                </a:lnSpc>
                <a:spcBef>
                  <a:spcPct val="50000"/>
                </a:spcBef>
                <a:spcAft>
                  <a:spcPct val="0"/>
                </a:spcAft>
              </a:pPr>
              <a:r>
                <a:rPr lang="en-US" sz="1100" b="1" dirty="0">
                  <a:latin typeface="Arial" charset="0"/>
                  <a:cs typeface="Arial" charset="0"/>
                </a:rPr>
                <a:t>f</a:t>
              </a:r>
              <a:r>
                <a:rPr lang="en-US" sz="1100" b="1" dirty="0" smtClean="0">
                  <a:latin typeface="Arial" charset="0"/>
                  <a:cs typeface="Arial" charset="0"/>
                </a:rPr>
                <a:t>irmographics</a:t>
              </a:r>
            </a:p>
            <a:p>
              <a:pPr algn="ctr" defTabSz="814388" fontAlgn="base">
                <a:lnSpc>
                  <a:spcPct val="60000"/>
                </a:lnSpc>
                <a:spcBef>
                  <a:spcPct val="50000"/>
                </a:spcBef>
                <a:spcAft>
                  <a:spcPct val="0"/>
                </a:spcAft>
              </a:pPr>
              <a:r>
                <a:rPr lang="en-US" sz="1100" b="1" dirty="0">
                  <a:latin typeface="Arial" charset="0"/>
                  <a:cs typeface="Arial" charset="0"/>
                </a:rPr>
                <a:t>a</a:t>
              </a:r>
              <a:r>
                <a:rPr lang="en-US" sz="1100" b="1" dirty="0" smtClean="0">
                  <a:latin typeface="Arial" charset="0"/>
                  <a:cs typeface="Arial" charset="0"/>
                </a:rPr>
                <a:t>nd contact data</a:t>
              </a:r>
              <a:endParaRPr lang="en-US" sz="1100" b="1" dirty="0">
                <a:latin typeface="Arial" charset="0"/>
                <a:cs typeface="Arial" charset="0"/>
              </a:endParaRPr>
            </a:p>
          </p:txBody>
        </p:sp>
        <p:sp>
          <p:nvSpPr>
            <p:cNvPr id="6175" name="Text Box 137"/>
            <p:cNvSpPr txBox="1">
              <a:spLocks noChangeArrowheads="1"/>
            </p:cNvSpPr>
            <p:nvPr/>
          </p:nvSpPr>
          <p:spPr bwMode="auto">
            <a:xfrm>
              <a:off x="258" y="1829"/>
              <a:ext cx="235" cy="192"/>
            </a:xfrm>
            <a:prstGeom prst="rect">
              <a:avLst/>
            </a:prstGeom>
            <a:solidFill>
              <a:schemeClr val="bg1"/>
            </a:solidFill>
            <a:ln w="19050" algn="ctr">
              <a:noFill/>
              <a:miter lim="800000"/>
              <a:headEnd/>
              <a:tailEnd/>
            </a:ln>
          </p:spPr>
          <p:txBody>
            <a:bodyPr wrap="square" lIns="82124" tIns="41061" rIns="45720" bIns="41061">
              <a:spAutoFit/>
            </a:bodyPr>
            <a:lstStyle/>
            <a:p>
              <a:pPr algn="r" defTabSz="814388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96D6"/>
                  </a:solidFill>
                  <a:latin typeface="Arial" charset="0"/>
                  <a:cs typeface="Arial" charset="0"/>
                </a:rPr>
                <a:t>…</a:t>
              </a:r>
            </a:p>
          </p:txBody>
        </p:sp>
        <p:sp>
          <p:nvSpPr>
            <p:cNvPr id="6176" name="Line 138"/>
            <p:cNvSpPr>
              <a:spLocks noChangeShapeType="1"/>
            </p:cNvSpPr>
            <p:nvPr/>
          </p:nvSpPr>
          <p:spPr bwMode="auto">
            <a:xfrm>
              <a:off x="3550" y="1867"/>
              <a:ext cx="0" cy="13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triangle" w="med" len="med"/>
              <a:tailEnd/>
            </a:ln>
          </p:spPr>
          <p:txBody>
            <a:bodyPr lIns="82124" tIns="41061" rIns="82124" bIns="41061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3000" b="1">
                <a:solidFill>
                  <a:srgbClr val="0096D6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6177" name="AutoShape 139"/>
            <p:cNvSpPr>
              <a:spLocks/>
            </p:cNvSpPr>
            <p:nvPr/>
          </p:nvSpPr>
          <p:spPr bwMode="auto">
            <a:xfrm rot="5400000">
              <a:off x="4350" y="1689"/>
              <a:ext cx="164" cy="573"/>
            </a:xfrm>
            <a:prstGeom prst="leftBrace">
              <a:avLst>
                <a:gd name="adj1" fmla="val 71617"/>
                <a:gd name="adj2" fmla="val 50000"/>
              </a:avLst>
            </a:prstGeom>
            <a:noFill/>
            <a:ln w="19050">
              <a:solidFill>
                <a:schemeClr val="accent4">
                  <a:lumMod val="75000"/>
                </a:schemeClr>
              </a:solidFill>
              <a:round/>
              <a:headEnd/>
              <a:tailEnd/>
            </a:ln>
          </p:spPr>
          <p:txBody>
            <a:bodyPr wrap="square" lIns="82124" tIns="41061" rIns="82124" bIns="41061" anchor="ctr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3000" b="1">
                <a:solidFill>
                  <a:srgbClr val="0096D6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6178" name="Text Box 140"/>
            <p:cNvSpPr txBox="1">
              <a:spLocks noChangeArrowheads="1"/>
            </p:cNvSpPr>
            <p:nvPr/>
          </p:nvSpPr>
          <p:spPr bwMode="auto">
            <a:xfrm>
              <a:off x="4050" y="1482"/>
              <a:ext cx="725" cy="401"/>
            </a:xfrm>
            <a:prstGeom prst="rect">
              <a:avLst/>
            </a:prstGeom>
            <a:noFill/>
            <a:ln w="19050" algn="ctr">
              <a:noFill/>
              <a:miter lim="800000"/>
              <a:headEnd/>
              <a:tailEnd/>
            </a:ln>
          </p:spPr>
          <p:txBody>
            <a:bodyPr lIns="82124" tIns="41061" rIns="82124" bIns="41061">
              <a:spAutoFit/>
            </a:bodyPr>
            <a:lstStyle/>
            <a:p>
              <a:pPr algn="ctr" defTabSz="814388" fontAlgn="base">
                <a:spcBef>
                  <a:spcPct val="50000"/>
                </a:spcBef>
                <a:spcAft>
                  <a:spcPct val="0"/>
                </a:spcAft>
              </a:pPr>
              <a:r>
                <a:rPr lang="en-US" sz="1200" b="1" dirty="0">
                  <a:solidFill>
                    <a:srgbClr val="008041">
                      <a:lumMod val="75000"/>
                    </a:srgbClr>
                  </a:solidFill>
                  <a:latin typeface="Arial" charset="0"/>
                  <a:cs typeface="Arial" charset="0"/>
                </a:rPr>
                <a:t>predicted </a:t>
              </a:r>
              <a:r>
                <a:rPr lang="en-US" sz="1100" b="1" dirty="0">
                  <a:solidFill>
                    <a:srgbClr val="008041">
                      <a:lumMod val="75000"/>
                    </a:srgbClr>
                  </a:solidFill>
                  <a:latin typeface="Arial" charset="0"/>
                  <a:cs typeface="Arial" charset="0"/>
                </a:rPr>
                <a:t>purchase</a:t>
              </a:r>
              <a:r>
                <a:rPr lang="en-US" sz="1200" b="1" dirty="0">
                  <a:solidFill>
                    <a:srgbClr val="008041">
                      <a:lumMod val="75000"/>
                    </a:srgbClr>
                  </a:solidFill>
                  <a:latin typeface="Arial" charset="0"/>
                  <a:cs typeface="Arial" charset="0"/>
                </a:rPr>
                <a:t> window</a:t>
              </a:r>
            </a:p>
          </p:txBody>
        </p:sp>
        <p:sp>
          <p:nvSpPr>
            <p:cNvPr id="6179" name="Freeform 141"/>
            <p:cNvSpPr>
              <a:spLocks/>
            </p:cNvSpPr>
            <p:nvPr/>
          </p:nvSpPr>
          <p:spPr bwMode="auto">
            <a:xfrm>
              <a:off x="2057" y="1338"/>
              <a:ext cx="2279" cy="281"/>
            </a:xfrm>
            <a:custGeom>
              <a:avLst/>
              <a:gdLst>
                <a:gd name="T0" fmla="*/ 0 w 2177"/>
                <a:gd name="T1" fmla="*/ 362 h 362"/>
                <a:gd name="T2" fmla="*/ 1790 w 2177"/>
                <a:gd name="T3" fmla="*/ 24 h 362"/>
                <a:gd name="T4" fmla="*/ 2177 w 2177"/>
                <a:gd name="T5" fmla="*/ 217 h 362"/>
                <a:gd name="T6" fmla="*/ 0 60000 65536"/>
                <a:gd name="T7" fmla="*/ 0 60000 65536"/>
                <a:gd name="T8" fmla="*/ 0 60000 65536"/>
                <a:gd name="T9" fmla="*/ 0 w 2177"/>
                <a:gd name="T10" fmla="*/ 0 h 362"/>
                <a:gd name="T11" fmla="*/ 2177 w 2177"/>
                <a:gd name="T12" fmla="*/ 362 h 36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77" h="362">
                  <a:moveTo>
                    <a:pt x="0" y="362"/>
                  </a:moveTo>
                  <a:cubicBezTo>
                    <a:pt x="713" y="205"/>
                    <a:pt x="1427" y="48"/>
                    <a:pt x="1790" y="24"/>
                  </a:cubicBezTo>
                  <a:cubicBezTo>
                    <a:pt x="2153" y="0"/>
                    <a:pt x="2165" y="108"/>
                    <a:pt x="2177" y="217"/>
                  </a:cubicBezTo>
                </a:path>
              </a:pathLst>
            </a:custGeom>
            <a:noFill/>
            <a:ln w="19050">
              <a:solidFill>
                <a:schemeClr val="accent4">
                  <a:lumMod val="75000"/>
                </a:schemeClr>
              </a:solidFill>
              <a:round/>
              <a:headEnd/>
              <a:tailEnd type="triangle" w="med" len="med"/>
            </a:ln>
          </p:spPr>
          <p:txBody>
            <a:bodyPr wrap="square" lIns="82124" tIns="41061" rIns="82124" bIns="41061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3000" b="1">
                <a:solidFill>
                  <a:srgbClr val="0096D6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6180" name="Freeform 142"/>
            <p:cNvSpPr>
              <a:spLocks/>
            </p:cNvSpPr>
            <p:nvPr/>
          </p:nvSpPr>
          <p:spPr bwMode="auto">
            <a:xfrm>
              <a:off x="3550" y="1386"/>
              <a:ext cx="788" cy="213"/>
            </a:xfrm>
            <a:custGeom>
              <a:avLst/>
              <a:gdLst>
                <a:gd name="T0" fmla="*/ 0 w 774"/>
                <a:gd name="T1" fmla="*/ 294 h 294"/>
                <a:gd name="T2" fmla="*/ 323 w 774"/>
                <a:gd name="T3" fmla="*/ 28 h 294"/>
                <a:gd name="T4" fmla="*/ 431 w 774"/>
                <a:gd name="T5" fmla="*/ 125 h 294"/>
                <a:gd name="T6" fmla="*/ 0 60000 65536"/>
                <a:gd name="T7" fmla="*/ 0 60000 65536"/>
                <a:gd name="T8" fmla="*/ 0 60000 65536"/>
                <a:gd name="T9" fmla="*/ 0 w 774"/>
                <a:gd name="T10" fmla="*/ 0 h 294"/>
                <a:gd name="T11" fmla="*/ 774 w 774"/>
                <a:gd name="T12" fmla="*/ 294 h 29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74" h="294">
                  <a:moveTo>
                    <a:pt x="0" y="294"/>
                  </a:moveTo>
                  <a:cubicBezTo>
                    <a:pt x="225" y="175"/>
                    <a:pt x="451" y="56"/>
                    <a:pt x="580" y="28"/>
                  </a:cubicBezTo>
                  <a:cubicBezTo>
                    <a:pt x="709" y="0"/>
                    <a:pt x="741" y="62"/>
                    <a:pt x="774" y="125"/>
                  </a:cubicBezTo>
                </a:path>
              </a:pathLst>
            </a:custGeom>
            <a:noFill/>
            <a:ln w="19050">
              <a:solidFill>
                <a:schemeClr val="accent4">
                  <a:lumMod val="75000"/>
                </a:schemeClr>
              </a:solidFill>
              <a:round/>
              <a:headEnd/>
              <a:tailEnd/>
            </a:ln>
          </p:spPr>
          <p:txBody>
            <a:bodyPr wrap="square" lIns="82124" tIns="41061" rIns="82124" bIns="41061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3000" b="1">
                <a:solidFill>
                  <a:srgbClr val="0096D6"/>
                </a:solidFill>
                <a:latin typeface="Arial" charset="0"/>
                <a:cs typeface="Arial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6324600" y="5715000"/>
            <a:ext cx="1179513" cy="685800"/>
            <a:chOff x="6332658" y="5562600"/>
            <a:chExt cx="1179513" cy="685800"/>
          </a:xfrm>
        </p:grpSpPr>
        <p:sp>
          <p:nvSpPr>
            <p:cNvPr id="38" name="Text Box 128"/>
            <p:cNvSpPr txBox="1">
              <a:spLocks noChangeArrowheads="1"/>
            </p:cNvSpPr>
            <p:nvPr/>
          </p:nvSpPr>
          <p:spPr bwMode="auto">
            <a:xfrm>
              <a:off x="6332658" y="5703811"/>
              <a:ext cx="1179513" cy="544589"/>
            </a:xfrm>
            <a:prstGeom prst="rect">
              <a:avLst/>
            </a:prstGeom>
            <a:noFill/>
            <a:ln w="19050" algn="ctr">
              <a:noFill/>
              <a:miter lim="800000"/>
              <a:headEnd/>
              <a:tailEnd/>
            </a:ln>
          </p:spPr>
          <p:txBody>
            <a:bodyPr lIns="82124" tIns="41061" rIns="82124" bIns="41061">
              <a:spAutoFit/>
            </a:bodyPr>
            <a:lstStyle/>
            <a:p>
              <a:pPr algn="ctr" defTabSz="814388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 smtClean="0">
                  <a:solidFill>
                    <a:srgbClr val="FF6600"/>
                  </a:solidFill>
                  <a:latin typeface="Arial" charset="0"/>
                  <a:cs typeface="Arial" charset="0"/>
                </a:rPr>
                <a:t>Scoring happens </a:t>
              </a:r>
            </a:p>
            <a:p>
              <a:pPr algn="ctr" defTabSz="814388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b="1" dirty="0" smtClean="0">
                  <a:solidFill>
                    <a:srgbClr val="FF6600"/>
                  </a:solidFill>
                  <a:latin typeface="Arial" charset="0"/>
                  <a:cs typeface="Arial" charset="0"/>
                </a:rPr>
                <a:t>here</a:t>
              </a:r>
            </a:p>
          </p:txBody>
        </p:sp>
        <p:sp>
          <p:nvSpPr>
            <p:cNvPr id="39" name="Line 138"/>
            <p:cNvSpPr>
              <a:spLocks noChangeShapeType="1"/>
            </p:cNvSpPr>
            <p:nvPr/>
          </p:nvSpPr>
          <p:spPr bwMode="auto">
            <a:xfrm>
              <a:off x="6561258" y="5562600"/>
              <a:ext cx="144342" cy="142875"/>
            </a:xfrm>
            <a:prstGeom prst="line">
              <a:avLst/>
            </a:prstGeom>
            <a:noFill/>
            <a:ln w="19050">
              <a:solidFill>
                <a:srgbClr val="FF6600"/>
              </a:solidFill>
              <a:round/>
              <a:headEnd type="triangle" w="med" len="med"/>
              <a:tailEnd/>
            </a:ln>
          </p:spPr>
          <p:txBody>
            <a:bodyPr wrap="square" lIns="82124" tIns="41061" rIns="82124" bIns="41061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3000" b="1">
                <a:solidFill>
                  <a:srgbClr val="0096D6"/>
                </a:solidFill>
                <a:latin typeface="Arial" charset="0"/>
                <a:cs typeface="Arial" charset="0"/>
              </a:endParaRPr>
            </a:p>
          </p:txBody>
        </p:sp>
      </p:grpSp>
      <p:sp>
        <p:nvSpPr>
          <p:cNvPr id="46" name="AutoShape 80"/>
          <p:cNvSpPr>
            <a:spLocks noChangeArrowheads="1"/>
          </p:cNvSpPr>
          <p:nvPr/>
        </p:nvSpPr>
        <p:spPr bwMode="auto">
          <a:xfrm>
            <a:off x="990600" y="3024302"/>
            <a:ext cx="2420937" cy="1651608"/>
          </a:xfrm>
          <a:prstGeom prst="rightArrow">
            <a:avLst>
              <a:gd name="adj1" fmla="val 73602"/>
              <a:gd name="adj2" fmla="val 35216"/>
            </a:avLst>
          </a:prstGeom>
          <a:gradFill flip="none" rotWithShape="1">
            <a:gsLst>
              <a:gs pos="0">
                <a:srgbClr val="FBE93A">
                  <a:tint val="66000"/>
                  <a:satMod val="160000"/>
                </a:srgbClr>
              </a:gs>
              <a:gs pos="50000">
                <a:srgbClr val="FBE93A">
                  <a:tint val="44500"/>
                  <a:satMod val="160000"/>
                </a:srgbClr>
              </a:gs>
              <a:gs pos="100000">
                <a:srgbClr val="FBE93A">
                  <a:tint val="23500"/>
                  <a:satMod val="160000"/>
                </a:srgbClr>
              </a:gs>
            </a:gsLst>
            <a:path path="circle">
              <a:fillToRect l="100000" b="100000"/>
            </a:path>
            <a:tileRect t="-100000" r="-100000"/>
          </a:gradFill>
          <a:ln w="19050" algn="ctr">
            <a:solidFill>
              <a:srgbClr val="FBE93A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36576" tIns="41061" rIns="0" bIns="41061" anchor="ctr"/>
          <a:lstStyle/>
          <a:p>
            <a:pPr defTabSz="814388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100" b="1" u="sng" dirty="0" smtClean="0">
                <a:latin typeface="Arial" pitchFamily="34" charset="0"/>
                <a:cs typeface="Arial" charset="0"/>
              </a:rPr>
              <a:t>Latest</a:t>
            </a:r>
          </a:p>
          <a:p>
            <a:pPr marL="115888" indent="-115888" defTabSz="814388" fontAlgn="base">
              <a:spcBef>
                <a:spcPct val="0"/>
              </a:spcBef>
              <a:spcAft>
                <a:spcPct val="0"/>
              </a:spcAft>
              <a:buFontTx/>
              <a:buChar char="•"/>
              <a:defRPr/>
            </a:pPr>
            <a:r>
              <a:rPr lang="en-US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charset="0"/>
              </a:rPr>
              <a:t>Firmographics</a:t>
            </a:r>
            <a:endParaRPr lang="en-US" sz="11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charset="0"/>
            </a:endParaRPr>
          </a:p>
          <a:p>
            <a:pPr marL="115888" indent="-115888" defTabSz="814388" fontAlgn="base">
              <a:spcBef>
                <a:spcPct val="0"/>
              </a:spcBef>
              <a:spcAft>
                <a:spcPct val="0"/>
              </a:spcAft>
              <a:buFontTx/>
              <a:buChar char="•"/>
              <a:defRPr/>
            </a:pPr>
            <a:r>
              <a:rPr lang="en-US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charset="0"/>
              </a:rPr>
              <a:t>Past Purchase </a:t>
            </a:r>
            <a:r>
              <a:rPr lang="en-US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charset="0"/>
              </a:rPr>
              <a:t>Behavior</a:t>
            </a:r>
          </a:p>
          <a:p>
            <a:pPr marL="115888" indent="-115888" defTabSz="814388" fontAlgn="base">
              <a:spcBef>
                <a:spcPct val="0"/>
              </a:spcBef>
              <a:spcAft>
                <a:spcPct val="0"/>
              </a:spcAft>
              <a:buFontTx/>
              <a:buChar char="•"/>
              <a:defRPr/>
            </a:pPr>
            <a:r>
              <a:rPr lang="en-US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charset="0"/>
              </a:rPr>
              <a:t>Contacts (# and types)</a:t>
            </a:r>
          </a:p>
          <a:p>
            <a:pPr marL="115888" indent="-115888" defTabSz="814388" fontAlgn="base">
              <a:spcBef>
                <a:spcPct val="0"/>
              </a:spcBef>
              <a:spcAft>
                <a:spcPct val="0"/>
              </a:spcAft>
              <a:buFontTx/>
              <a:buChar char="•"/>
              <a:defRPr/>
            </a:pPr>
            <a:r>
              <a:rPr lang="en-US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charset="0"/>
              </a:rPr>
              <a:t>Marketing Interactions</a:t>
            </a:r>
          </a:p>
          <a:p>
            <a:pPr marL="115888" indent="-115888" defTabSz="814388" fontAlgn="base">
              <a:spcBef>
                <a:spcPct val="0"/>
              </a:spcBef>
              <a:spcAft>
                <a:spcPct val="0"/>
              </a:spcAft>
              <a:buFontTx/>
              <a:buChar char="•"/>
              <a:defRPr/>
            </a:pPr>
            <a:r>
              <a:rPr lang="en-US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charset="0"/>
              </a:rPr>
              <a:t>Customer </a:t>
            </a:r>
            <a:r>
              <a:rPr lang="en-US" sz="11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charset="0"/>
              </a:rPr>
              <a:t>satis</a:t>
            </a:r>
            <a:r>
              <a:rPr lang="en-US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charset="0"/>
              </a:rPr>
              <a:t>. surveys</a:t>
            </a:r>
          </a:p>
          <a:p>
            <a:pPr marL="115888" indent="-115888" defTabSz="814388" fontAlgn="base">
              <a:spcBef>
                <a:spcPct val="0"/>
              </a:spcBef>
              <a:spcAft>
                <a:spcPct val="0"/>
              </a:spcAft>
              <a:buFontTx/>
              <a:buChar char="•"/>
              <a:defRPr/>
            </a:pPr>
            <a:r>
              <a:rPr lang="en-US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charset="0"/>
              </a:rPr>
              <a:t>Macroeconomic indicators</a:t>
            </a:r>
            <a:endParaRPr lang="en-US" sz="11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733800" y="2556165"/>
            <a:ext cx="1415653" cy="1752600"/>
            <a:chOff x="3549253" y="2514600"/>
            <a:chExt cx="1415653" cy="175260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3"/>
            <a:srcRect l="9298" t="4685" r="9347" b="3947"/>
            <a:stretch/>
          </p:blipFill>
          <p:spPr>
            <a:xfrm>
              <a:off x="3549253" y="3151899"/>
              <a:ext cx="1415653" cy="1115301"/>
            </a:xfrm>
            <a:prstGeom prst="rect">
              <a:avLst/>
            </a:prstGeom>
            <a:ln w="12700">
              <a:solidFill>
                <a:srgbClr val="3366FF"/>
              </a:solidFill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12" name="Bent-Up Arrow 11"/>
            <p:cNvSpPr/>
            <p:nvPr/>
          </p:nvSpPr>
          <p:spPr>
            <a:xfrm flipV="1">
              <a:off x="4240179" y="2514600"/>
              <a:ext cx="493228" cy="457200"/>
            </a:xfrm>
            <a:prstGeom prst="bentUpArrow">
              <a:avLst>
                <a:gd name="adj1" fmla="val 34851"/>
                <a:gd name="adj2" fmla="val 35835"/>
                <a:gd name="adj3" fmla="val 26970"/>
              </a:avLst>
            </a:prstGeom>
            <a:solidFill>
              <a:srgbClr val="EFC71F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3000" b="1" dirty="0">
                <a:solidFill>
                  <a:srgbClr val="FFFFFF"/>
                </a:solidFill>
                <a:latin typeface="CiscoSans ExtraLight"/>
              </a:endParaRPr>
            </a:p>
          </p:txBody>
        </p:sp>
      </p:grpSp>
      <p:sp>
        <p:nvSpPr>
          <p:cNvPr id="53" name="Text Box 136"/>
          <p:cNvSpPr txBox="1">
            <a:spLocks noChangeArrowheads="1"/>
          </p:cNvSpPr>
          <p:nvPr/>
        </p:nvSpPr>
        <p:spPr bwMode="auto">
          <a:xfrm rot="20456739">
            <a:off x="46513" y="4992670"/>
            <a:ext cx="1363663" cy="513811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wrap="square" lIns="82124" tIns="41061" rIns="82124" bIns="41061">
            <a:spAutoFit/>
          </a:bodyPr>
          <a:lstStyle/>
          <a:p>
            <a:pPr algn="ctr" defTabSz="814388" fontAlgn="base">
              <a:spcBef>
                <a:spcPct val="50000"/>
              </a:spcBef>
              <a:spcAft>
                <a:spcPct val="0"/>
              </a:spcAft>
            </a:pPr>
            <a:r>
              <a:rPr lang="en-US" sz="1400" b="1" dirty="0" smtClean="0">
                <a:latin typeface="Arial" charset="0"/>
                <a:cs typeface="Arial" charset="0"/>
              </a:rPr>
              <a:t>Timing for Scoring</a:t>
            </a:r>
            <a:endParaRPr lang="en-US" sz="1400" b="1" dirty="0">
              <a:latin typeface="Arial" charset="0"/>
              <a:cs typeface="Arial" charset="0"/>
            </a:endParaRPr>
          </a:p>
        </p:txBody>
      </p:sp>
      <p:sp>
        <p:nvSpPr>
          <p:cNvPr id="3" name="Explosion 1 2"/>
          <p:cNvSpPr/>
          <p:nvPr/>
        </p:nvSpPr>
        <p:spPr>
          <a:xfrm>
            <a:off x="6096000" y="5410200"/>
            <a:ext cx="685800" cy="228600"/>
          </a:xfrm>
          <a:prstGeom prst="irregularSeal1">
            <a:avLst/>
          </a:prstGeom>
          <a:solidFill>
            <a:srgbClr val="FF6600"/>
          </a:solidFill>
          <a:ln>
            <a:noFill/>
          </a:ln>
          <a:effectLst>
            <a:outerShdw blurRad="76200" dist="50800" dir="5400000" algn="ctr" rotWithShape="0">
              <a:srgbClr val="000000">
                <a:alpha val="2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3000" b="1" dirty="0" smtClean="0">
              <a:solidFill>
                <a:srgbClr val="FFFFFF"/>
              </a:solidFill>
              <a:latin typeface="CiscoSans ExtraLight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262740" y="5959488"/>
            <a:ext cx="7259385" cy="8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C71F"/>
                </a:solidFill>
                <a:latin typeface="Futura Light"/>
                <a:ea typeface="+mj-ea"/>
                <a:cs typeface="Futura Light"/>
              </a:defRPr>
            </a:lvl1pPr>
          </a:lstStyle>
          <a:p>
            <a:pPr algn="l"/>
            <a:r>
              <a:rPr lang="en-US" sz="2000" b="1" dirty="0" smtClean="0"/>
              <a:t>H</a:t>
            </a:r>
            <a:r>
              <a:rPr lang="en-US" sz="2000" b="1" baseline="-25000" dirty="0" smtClean="0"/>
              <a:t>2</a:t>
            </a:r>
            <a:r>
              <a:rPr lang="en-US" sz="2000" b="1" dirty="0" smtClean="0"/>
              <a:t>O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</a:rPr>
              <a:t>.ai</a:t>
            </a:r>
            <a: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200" dirty="0" smtClean="0"/>
              <a:t>Machine </a:t>
            </a:r>
            <a:r>
              <a:rPr lang="en-US" sz="1200" dirty="0" smtClean="0">
                <a:solidFill>
                  <a:srgbClr val="7F7F7F"/>
                </a:solidFill>
              </a:rPr>
              <a:t>Intelligence</a:t>
            </a:r>
            <a:endParaRPr lang="en-US" sz="3200" dirty="0">
              <a:solidFill>
                <a:srgbClr val="7F7F7F"/>
              </a:solidFill>
            </a:endParaRPr>
          </a:p>
        </p:txBody>
      </p:sp>
      <p:pic>
        <p:nvPicPr>
          <p:cNvPr id="1026" name="Picture 2" descr="C:\Users\Amy\Desktop\Work\P2B\partner-cisco-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5674" y="6128505"/>
            <a:ext cx="1134864" cy="599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5941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7653"/>
            <a:ext cx="8229600" cy="1143000"/>
          </a:xfrm>
        </p:spPr>
        <p:txBody>
          <a:bodyPr anchor="ctr"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H2O Business Benefit with P2B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04801" y="1330036"/>
            <a:ext cx="5084617" cy="2259829"/>
            <a:chOff x="935567" y="2031999"/>
            <a:chExt cx="4389966" cy="1605216"/>
          </a:xfrm>
        </p:grpSpPr>
        <p:sp>
          <p:nvSpPr>
            <p:cNvPr id="88" name="Rectangle 87"/>
            <p:cNvSpPr/>
            <p:nvPr/>
          </p:nvSpPr>
          <p:spPr>
            <a:xfrm>
              <a:off x="935567" y="2031999"/>
              <a:ext cx="4389966" cy="1605216"/>
            </a:xfrm>
            <a:prstGeom prst="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3000">
                <a:solidFill>
                  <a:srgbClr val="0096D6">
                    <a:lumMod val="50000"/>
                  </a:srgbClr>
                </a:solidFill>
                <a:latin typeface="Calibri"/>
                <a:cs typeface="Calibri"/>
              </a:endParaRPr>
            </a:p>
          </p:txBody>
        </p:sp>
        <p:cxnSp>
          <p:nvCxnSpPr>
            <p:cNvPr id="5" name="Straight Arrow Connector 4"/>
            <p:cNvCxnSpPr/>
            <p:nvPr/>
          </p:nvCxnSpPr>
          <p:spPr>
            <a:xfrm>
              <a:off x="1081875" y="3363340"/>
              <a:ext cx="410395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1924940" y="3367139"/>
              <a:ext cx="3510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rgbClr val="0096D6">
                      <a:lumMod val="50000"/>
                    </a:srgbClr>
                  </a:solidFill>
                  <a:latin typeface="Calibri"/>
                  <a:cs typeface="Calibri"/>
                </a:rPr>
                <a:t>Q1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874644" y="3363340"/>
              <a:ext cx="3510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rgbClr val="0096D6">
                      <a:lumMod val="50000"/>
                    </a:srgbClr>
                  </a:solidFill>
                  <a:latin typeface="Calibri"/>
                  <a:cs typeface="Calibri"/>
                </a:rPr>
                <a:t>Q2</a:t>
              </a: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V="1">
              <a:off x="1285707" y="3320220"/>
              <a:ext cx="0" cy="8624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3132584" y="3320220"/>
              <a:ext cx="0" cy="8624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892507" y="3320220"/>
              <a:ext cx="0" cy="8624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8"/>
            <p:cNvSpPr/>
            <p:nvPr/>
          </p:nvSpPr>
          <p:spPr>
            <a:xfrm>
              <a:off x="1874073" y="2583792"/>
              <a:ext cx="1134533" cy="311808"/>
            </a:xfrm>
            <a:prstGeom prst="rect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FFFFFF"/>
                  </a:solidFill>
                  <a:latin typeface="Calibri"/>
                  <a:cs typeface="Calibri"/>
                </a:rPr>
                <a:t>P2B Training</a:t>
              </a:r>
              <a:endParaRPr lang="en-US" sz="1200" dirty="0">
                <a:solidFill>
                  <a:srgbClr val="FFFFFF"/>
                </a:solidFill>
                <a:latin typeface="Calibri"/>
                <a:cs typeface="Calibri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251195" y="2937938"/>
              <a:ext cx="521849" cy="334429"/>
            </a:xfrm>
            <a:prstGeom prst="rect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FFFFFF"/>
                  </a:solidFill>
                  <a:latin typeface="Calibri"/>
                  <a:cs typeface="Calibri"/>
                </a:rPr>
                <a:t>Scoring </a:t>
              </a:r>
              <a:endParaRPr lang="en-US" sz="1200" dirty="0">
                <a:solidFill>
                  <a:srgbClr val="FFFFFF"/>
                </a:solidFill>
                <a:latin typeface="Calibri"/>
                <a:cs typeface="Calibri"/>
              </a:endParaRPr>
            </a:p>
          </p:txBody>
        </p:sp>
        <p:cxnSp>
          <p:nvCxnSpPr>
            <p:cNvPr id="34" name="Elbow Connector 33"/>
            <p:cNvCxnSpPr>
              <a:stCxn id="29" idx="2"/>
              <a:endCxn id="30" idx="1"/>
            </p:cNvCxnSpPr>
            <p:nvPr/>
          </p:nvCxnSpPr>
          <p:spPr>
            <a:xfrm rot="16200000" flipH="1">
              <a:off x="2741491" y="2595448"/>
              <a:ext cx="209553" cy="809855"/>
            </a:xfrm>
            <a:prstGeom prst="bentConnector2">
              <a:avLst/>
            </a:prstGeom>
            <a:ln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2398889" y="2934933"/>
              <a:ext cx="517164" cy="182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96D6">
                      <a:lumMod val="50000"/>
                    </a:srgbClr>
                  </a:solidFill>
                  <a:latin typeface="Calibri"/>
                  <a:cs typeface="Calibri"/>
                </a:rPr>
                <a:t>models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797799" y="2137829"/>
              <a:ext cx="703609" cy="303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96D6">
                      <a:lumMod val="50000"/>
                    </a:srgbClr>
                  </a:solidFill>
                  <a:latin typeface="Calibri"/>
                  <a:cs typeface="Calibri"/>
                </a:rPr>
                <a:t>Data 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96D6">
                      <a:lumMod val="50000"/>
                    </a:srgbClr>
                  </a:solidFill>
                  <a:latin typeface="Calibri"/>
                  <a:cs typeface="Calibri"/>
                </a:rPr>
                <a:t>Refresh Q2</a:t>
              </a:r>
            </a:p>
          </p:txBody>
        </p:sp>
        <p:cxnSp>
          <p:nvCxnSpPr>
            <p:cNvPr id="39" name="Elbow Connector 38"/>
            <p:cNvCxnSpPr/>
            <p:nvPr/>
          </p:nvCxnSpPr>
          <p:spPr>
            <a:xfrm rot="16200000" flipH="1">
              <a:off x="2894751" y="2678816"/>
              <a:ext cx="588933" cy="123954"/>
            </a:xfrm>
            <a:prstGeom prst="bentConnector2">
              <a:avLst/>
            </a:prstGeom>
            <a:ln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994400" y="2137829"/>
              <a:ext cx="703609" cy="303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96D6">
                      <a:lumMod val="50000"/>
                    </a:srgbClr>
                  </a:solidFill>
                  <a:latin typeface="Calibri"/>
                  <a:cs typeface="Calibri"/>
                </a:rPr>
                <a:t>Data 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96D6">
                      <a:lumMod val="50000"/>
                    </a:srgbClr>
                  </a:solidFill>
                  <a:latin typeface="Calibri"/>
                  <a:cs typeface="Calibri"/>
                </a:rPr>
                <a:t>Refresh Q1</a:t>
              </a:r>
            </a:p>
          </p:txBody>
        </p:sp>
        <p:cxnSp>
          <p:nvCxnSpPr>
            <p:cNvPr id="43" name="Elbow Connector 42"/>
            <p:cNvCxnSpPr>
              <a:stCxn id="42" idx="2"/>
              <a:endCxn id="29" idx="1"/>
            </p:cNvCxnSpPr>
            <p:nvPr/>
          </p:nvCxnSpPr>
          <p:spPr>
            <a:xfrm rot="16200000" flipH="1">
              <a:off x="1461164" y="2326787"/>
              <a:ext cx="297950" cy="527868"/>
            </a:xfrm>
            <a:prstGeom prst="bentConnector2">
              <a:avLst/>
            </a:prstGeom>
            <a:ln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tangle 45"/>
            <p:cNvSpPr/>
            <p:nvPr/>
          </p:nvSpPr>
          <p:spPr>
            <a:xfrm>
              <a:off x="3937000" y="2628900"/>
              <a:ext cx="893233" cy="643467"/>
            </a:xfrm>
            <a:prstGeom prst="rect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 defTabSz="914400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96D6">
                      <a:lumMod val="50000"/>
                    </a:srgbClr>
                  </a:solidFill>
                  <a:latin typeface="Calibri"/>
                  <a:cs typeface="Calibri"/>
                </a:rPr>
                <a:t>Prepare,  execute </a:t>
              </a:r>
            </a:p>
            <a:p>
              <a:pPr algn="ctr" defTabSz="914400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96D6">
                      <a:lumMod val="50000"/>
                    </a:srgbClr>
                  </a:solidFill>
                  <a:latin typeface="Calibri"/>
                  <a:cs typeface="Calibri"/>
                </a:rPr>
                <a:t>Mktg &amp; Sales activities</a:t>
              </a:r>
              <a:endParaRPr lang="en-US" sz="1200" dirty="0">
                <a:solidFill>
                  <a:srgbClr val="0096D6">
                    <a:lumMod val="50000"/>
                  </a:srgbClr>
                </a:solidFill>
                <a:latin typeface="Calibri"/>
                <a:cs typeface="Calibri"/>
              </a:endParaRPr>
            </a:p>
          </p:txBody>
        </p:sp>
        <p:cxnSp>
          <p:nvCxnSpPr>
            <p:cNvPr id="57" name="Straight Arrow Connector 56"/>
            <p:cNvCxnSpPr>
              <a:stCxn id="30" idx="3"/>
            </p:cNvCxnSpPr>
            <p:nvPr/>
          </p:nvCxnSpPr>
          <p:spPr>
            <a:xfrm>
              <a:off x="3773044" y="3105153"/>
              <a:ext cx="163956" cy="0"/>
            </a:xfrm>
            <a:prstGeom prst="straightConnector1">
              <a:avLst/>
            </a:prstGeom>
            <a:ln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TextBox 89"/>
            <p:cNvSpPr txBox="1"/>
            <p:nvPr/>
          </p:nvSpPr>
          <p:spPr>
            <a:xfrm>
              <a:off x="3867679" y="2040921"/>
              <a:ext cx="1457854" cy="2186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 smtClean="0">
                  <a:solidFill>
                    <a:srgbClr val="0096D6">
                      <a:lumMod val="50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/>
                  <a:cs typeface="Calibri"/>
                </a:rPr>
                <a:t>Before, without H2O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04801" y="3844636"/>
            <a:ext cx="5084617" cy="2259829"/>
            <a:chOff x="935579" y="3712639"/>
            <a:chExt cx="4389966" cy="1605216"/>
          </a:xfrm>
        </p:grpSpPr>
        <p:sp>
          <p:nvSpPr>
            <p:cNvPr id="89" name="Rectangle 88"/>
            <p:cNvSpPr/>
            <p:nvPr/>
          </p:nvSpPr>
          <p:spPr>
            <a:xfrm>
              <a:off x="935579" y="3712639"/>
              <a:ext cx="4389966" cy="1605216"/>
            </a:xfrm>
            <a:prstGeom prst="rect">
              <a:avLst/>
            </a:prstGeom>
            <a:solidFill>
              <a:srgbClr val="FFFF6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3000">
                <a:solidFill>
                  <a:srgbClr val="0096D6">
                    <a:lumMod val="50000"/>
                  </a:srgbClr>
                </a:solidFill>
                <a:latin typeface="Calibri"/>
                <a:cs typeface="Calibri"/>
              </a:endParaRPr>
            </a:p>
          </p:txBody>
        </p:sp>
        <p:cxnSp>
          <p:nvCxnSpPr>
            <p:cNvPr id="59" name="Straight Arrow Connector 58"/>
            <p:cNvCxnSpPr/>
            <p:nvPr/>
          </p:nvCxnSpPr>
          <p:spPr>
            <a:xfrm>
              <a:off x="1104168" y="5043963"/>
              <a:ext cx="410395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/>
            <p:cNvSpPr txBox="1"/>
            <p:nvPr/>
          </p:nvSpPr>
          <p:spPr>
            <a:xfrm>
              <a:off x="1947233" y="5047762"/>
              <a:ext cx="3510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rgbClr val="0096D6">
                      <a:lumMod val="50000"/>
                    </a:srgbClr>
                  </a:solidFill>
                  <a:latin typeface="Calibri"/>
                  <a:cs typeface="Calibri"/>
                </a:rPr>
                <a:t>Q1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3896937" y="5043963"/>
              <a:ext cx="3510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rgbClr val="0096D6">
                      <a:lumMod val="50000"/>
                    </a:srgbClr>
                  </a:solidFill>
                  <a:latin typeface="Calibri"/>
                  <a:cs typeface="Calibri"/>
                </a:rPr>
                <a:t>Q2</a:t>
              </a:r>
            </a:p>
          </p:txBody>
        </p:sp>
        <p:cxnSp>
          <p:nvCxnSpPr>
            <p:cNvPr id="63" name="Straight Connector 62"/>
            <p:cNvCxnSpPr/>
            <p:nvPr/>
          </p:nvCxnSpPr>
          <p:spPr>
            <a:xfrm flipV="1">
              <a:off x="1308000" y="5000843"/>
              <a:ext cx="0" cy="8624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flipV="1">
              <a:off x="3154877" y="5000843"/>
              <a:ext cx="0" cy="8624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flipV="1">
              <a:off x="4914800" y="5000843"/>
              <a:ext cx="0" cy="8624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Rectangle 66"/>
            <p:cNvSpPr/>
            <p:nvPr/>
          </p:nvSpPr>
          <p:spPr>
            <a:xfrm>
              <a:off x="3273490" y="4364759"/>
              <a:ext cx="268202" cy="448729"/>
            </a:xfrm>
            <a:prstGeom prst="rect">
              <a:avLst/>
            </a:prstGeom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 defTabSz="914400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rgbClr val="FFFFFF"/>
                  </a:solidFill>
                  <a:latin typeface="Calibri"/>
                  <a:cs typeface="Calibri"/>
                </a:rPr>
                <a:t>Train </a:t>
              </a:r>
            </a:p>
            <a:p>
              <a:pPr algn="ctr" defTabSz="914400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rgbClr val="FFFFFF"/>
                  </a:solidFill>
                  <a:latin typeface="Calibri"/>
                  <a:cs typeface="Calibri"/>
                </a:rPr>
                <a:t>&amp; score </a:t>
              </a:r>
              <a:endParaRPr lang="en-US" sz="1100" dirty="0">
                <a:solidFill>
                  <a:srgbClr val="FFFFFF"/>
                </a:solidFill>
                <a:latin typeface="Calibri"/>
                <a:cs typeface="Calibri"/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2906641" y="3818452"/>
              <a:ext cx="530512" cy="303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96D6">
                      <a:lumMod val="50000"/>
                    </a:srgbClr>
                  </a:solidFill>
                  <a:latin typeface="Calibri"/>
                  <a:cs typeface="Calibri"/>
                </a:rPr>
                <a:t>Data 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96D6">
                      <a:lumMod val="50000"/>
                    </a:srgbClr>
                  </a:solidFill>
                  <a:latin typeface="Calibri"/>
                  <a:cs typeface="Calibri"/>
                </a:rPr>
                <a:t>Refresh</a:t>
              </a:r>
            </a:p>
          </p:txBody>
        </p:sp>
        <p:cxnSp>
          <p:nvCxnSpPr>
            <p:cNvPr id="71" name="Elbow Connector 70"/>
            <p:cNvCxnSpPr/>
            <p:nvPr/>
          </p:nvCxnSpPr>
          <p:spPr>
            <a:xfrm rot="16200000" flipH="1">
              <a:off x="2990025" y="4307266"/>
              <a:ext cx="459320" cy="107606"/>
            </a:xfrm>
            <a:prstGeom prst="bentConnector2">
              <a:avLst/>
            </a:prstGeom>
            <a:ln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Rectangle 73"/>
            <p:cNvSpPr/>
            <p:nvPr/>
          </p:nvSpPr>
          <p:spPr>
            <a:xfrm>
              <a:off x="3649561" y="4504249"/>
              <a:ext cx="1202965" cy="448741"/>
            </a:xfrm>
            <a:prstGeom prst="rect">
              <a:avLst/>
            </a:prstGeom>
            <a:ln>
              <a:solidFill>
                <a:srgbClr val="7F7F7F"/>
              </a:solidFill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 defTabSz="914400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 smtClean="0">
                  <a:solidFill>
                    <a:srgbClr val="0096D6">
                      <a:lumMod val="50000"/>
                    </a:srgbClr>
                  </a:solidFill>
                  <a:latin typeface="Calibri"/>
                  <a:cs typeface="Calibri"/>
                </a:rPr>
                <a:t>Prepare,  execute </a:t>
              </a:r>
            </a:p>
            <a:p>
              <a:pPr algn="ctr" defTabSz="914400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 smtClean="0">
                  <a:solidFill>
                    <a:srgbClr val="0096D6">
                      <a:lumMod val="50000"/>
                    </a:srgbClr>
                  </a:solidFill>
                  <a:latin typeface="Calibri"/>
                  <a:cs typeface="Calibri"/>
                </a:rPr>
                <a:t>Mktg &amp; Sales </a:t>
              </a:r>
            </a:p>
            <a:p>
              <a:pPr algn="ctr" defTabSz="914400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 smtClean="0">
                  <a:solidFill>
                    <a:srgbClr val="0096D6">
                      <a:lumMod val="50000"/>
                    </a:srgbClr>
                  </a:solidFill>
                  <a:latin typeface="Calibri"/>
                  <a:cs typeface="Calibri"/>
                </a:rPr>
                <a:t>activities</a:t>
              </a:r>
              <a:endParaRPr lang="en-US" sz="1400" dirty="0">
                <a:solidFill>
                  <a:srgbClr val="0096D6">
                    <a:lumMod val="50000"/>
                  </a:srgbClr>
                </a:solidFill>
                <a:latin typeface="Calibri"/>
                <a:cs typeface="Calibri"/>
              </a:endParaRPr>
            </a:p>
          </p:txBody>
        </p:sp>
        <p:cxnSp>
          <p:nvCxnSpPr>
            <p:cNvPr id="75" name="Straight Arrow Connector 74"/>
            <p:cNvCxnSpPr/>
            <p:nvPr/>
          </p:nvCxnSpPr>
          <p:spPr>
            <a:xfrm>
              <a:off x="3546010" y="4692548"/>
              <a:ext cx="105834" cy="0"/>
            </a:xfrm>
            <a:prstGeom prst="straightConnector1">
              <a:avLst/>
            </a:prstGeom>
            <a:ln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Rectangle 82"/>
            <p:cNvSpPr/>
            <p:nvPr/>
          </p:nvSpPr>
          <p:spPr>
            <a:xfrm>
              <a:off x="1507628" y="4364759"/>
              <a:ext cx="270715" cy="448729"/>
            </a:xfrm>
            <a:prstGeom prst="rect">
              <a:avLst/>
            </a:prstGeom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 defTabSz="914400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rgbClr val="FFFFFF"/>
                  </a:solidFill>
                  <a:latin typeface="Calibri"/>
                  <a:cs typeface="Calibri"/>
                </a:rPr>
                <a:t>Train </a:t>
              </a:r>
            </a:p>
            <a:p>
              <a:pPr algn="ctr" defTabSz="914400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rgbClr val="FFFFFF"/>
                  </a:solidFill>
                  <a:latin typeface="Calibri"/>
                  <a:cs typeface="Calibri"/>
                </a:rPr>
                <a:t>&amp; score </a:t>
              </a:r>
              <a:endParaRPr lang="en-US" sz="1100" dirty="0">
                <a:solidFill>
                  <a:srgbClr val="FFFFFF"/>
                </a:solidFill>
                <a:latin typeface="Calibri"/>
                <a:cs typeface="Calibri"/>
              </a:endParaRP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1140780" y="3818464"/>
              <a:ext cx="530512" cy="303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96D6">
                      <a:lumMod val="50000"/>
                    </a:srgbClr>
                  </a:solidFill>
                  <a:latin typeface="Calibri"/>
                  <a:cs typeface="Calibri"/>
                </a:rPr>
                <a:t>Data 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96D6">
                      <a:lumMod val="50000"/>
                    </a:srgbClr>
                  </a:solidFill>
                  <a:latin typeface="Calibri"/>
                  <a:cs typeface="Calibri"/>
                </a:rPr>
                <a:t>Refresh</a:t>
              </a:r>
            </a:p>
          </p:txBody>
        </p:sp>
        <p:cxnSp>
          <p:nvCxnSpPr>
            <p:cNvPr id="85" name="Elbow Connector 84"/>
            <p:cNvCxnSpPr>
              <a:endCxn id="83" idx="1"/>
            </p:cNvCxnSpPr>
            <p:nvPr/>
          </p:nvCxnSpPr>
          <p:spPr>
            <a:xfrm rot="16200000" flipH="1">
              <a:off x="1220990" y="4302486"/>
              <a:ext cx="465667" cy="107608"/>
            </a:xfrm>
            <a:prstGeom prst="bentConnector2">
              <a:avLst/>
            </a:prstGeom>
            <a:ln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Rectangle 85"/>
            <p:cNvSpPr/>
            <p:nvPr/>
          </p:nvSpPr>
          <p:spPr>
            <a:xfrm>
              <a:off x="1889600" y="4504261"/>
              <a:ext cx="1197065" cy="448741"/>
            </a:xfrm>
            <a:prstGeom prst="rect">
              <a:avLst/>
            </a:prstGeom>
            <a:ln>
              <a:solidFill>
                <a:srgbClr val="7F7F7F"/>
              </a:solidFill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 defTabSz="914400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 smtClean="0">
                  <a:solidFill>
                    <a:srgbClr val="0096D6">
                      <a:lumMod val="50000"/>
                    </a:srgbClr>
                  </a:solidFill>
                  <a:latin typeface="Calibri"/>
                  <a:cs typeface="Calibri"/>
                </a:rPr>
                <a:t>Prepare,  execute </a:t>
              </a:r>
            </a:p>
            <a:p>
              <a:pPr algn="ctr" defTabSz="914400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 smtClean="0">
                  <a:solidFill>
                    <a:srgbClr val="0096D6">
                      <a:lumMod val="50000"/>
                    </a:srgbClr>
                  </a:solidFill>
                  <a:latin typeface="Calibri"/>
                  <a:cs typeface="Calibri"/>
                </a:rPr>
                <a:t>Mktg &amp; Sales </a:t>
              </a:r>
            </a:p>
            <a:p>
              <a:pPr algn="ctr" defTabSz="914400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 smtClean="0">
                  <a:solidFill>
                    <a:srgbClr val="0096D6">
                      <a:lumMod val="50000"/>
                    </a:srgbClr>
                  </a:solidFill>
                  <a:latin typeface="Calibri"/>
                  <a:cs typeface="Calibri"/>
                </a:rPr>
                <a:t>activities</a:t>
              </a:r>
              <a:endParaRPr lang="en-US" sz="1400" dirty="0">
                <a:solidFill>
                  <a:srgbClr val="0096D6">
                    <a:lumMod val="50000"/>
                  </a:srgbClr>
                </a:solidFill>
                <a:latin typeface="Calibri"/>
                <a:cs typeface="Calibri"/>
              </a:endParaRPr>
            </a:p>
          </p:txBody>
        </p:sp>
        <p:cxnSp>
          <p:nvCxnSpPr>
            <p:cNvPr id="87" name="Straight Arrow Connector 86"/>
            <p:cNvCxnSpPr/>
            <p:nvPr/>
          </p:nvCxnSpPr>
          <p:spPr>
            <a:xfrm flipV="1">
              <a:off x="1782585" y="4665735"/>
              <a:ext cx="105834" cy="1"/>
            </a:xfrm>
            <a:prstGeom prst="straightConnector1">
              <a:avLst/>
            </a:prstGeom>
            <a:ln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/>
            <p:cNvSpPr txBox="1"/>
            <p:nvPr/>
          </p:nvSpPr>
          <p:spPr>
            <a:xfrm>
              <a:off x="4220932" y="3713093"/>
              <a:ext cx="1104601" cy="2186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 smtClean="0">
                  <a:solidFill>
                    <a:srgbClr val="0096D6">
                      <a:lumMod val="50000"/>
                    </a:srgb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Calibri"/>
                  <a:cs typeface="Calibri"/>
                </a:rPr>
                <a:t>Now, with H2O</a:t>
              </a:r>
            </a:p>
          </p:txBody>
        </p:sp>
      </p:grpSp>
      <p:pic>
        <p:nvPicPr>
          <p:cNvPr id="44" name="Picture 2" descr="C:\Users\Amy\Desktop\Work\P2B\partner-cisco-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5674" y="6128505"/>
            <a:ext cx="1134864" cy="599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Title 1"/>
          <p:cNvSpPr txBox="1">
            <a:spLocks/>
          </p:cNvSpPr>
          <p:nvPr/>
        </p:nvSpPr>
        <p:spPr>
          <a:xfrm>
            <a:off x="262740" y="5959488"/>
            <a:ext cx="7259385" cy="8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C71F"/>
                </a:solidFill>
                <a:latin typeface="Futura Light"/>
                <a:ea typeface="+mj-ea"/>
                <a:cs typeface="Futura Light"/>
              </a:defRPr>
            </a:lvl1pPr>
          </a:lstStyle>
          <a:p>
            <a:pPr algn="l"/>
            <a:r>
              <a:rPr lang="en-US" sz="2000" b="1" dirty="0" smtClean="0"/>
              <a:t>H</a:t>
            </a:r>
            <a:r>
              <a:rPr lang="en-US" sz="2000" b="1" baseline="-25000" dirty="0" smtClean="0"/>
              <a:t>2</a:t>
            </a:r>
            <a:r>
              <a:rPr lang="en-US" sz="2000" b="1" dirty="0" smtClean="0"/>
              <a:t>O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</a:rPr>
              <a:t>.ai</a:t>
            </a:r>
            <a: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200" dirty="0" smtClean="0"/>
              <a:t>Machine </a:t>
            </a:r>
            <a:r>
              <a:rPr lang="en-US" sz="1200" dirty="0" smtClean="0">
                <a:solidFill>
                  <a:srgbClr val="7F7F7F"/>
                </a:solidFill>
              </a:rPr>
              <a:t>Intelligence</a:t>
            </a:r>
            <a:endParaRPr lang="en-US" sz="3200" dirty="0">
              <a:solidFill>
                <a:srgbClr val="7F7F7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541823" y="1278459"/>
            <a:ext cx="311520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Futura LT Pro"/>
              </a:rPr>
              <a:t>Without H2O: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 smtClean="0">
                <a:latin typeface="Futura LT Pro Book" pitchFamily="34" charset="0"/>
              </a:rPr>
              <a:t>Models needed to be prepared in advance, not to delay scoring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 smtClean="0">
                <a:latin typeface="Futura LT Pro Book" pitchFamily="34" charset="0"/>
              </a:rPr>
              <a:t>More time preparing models, less time left for using the scores in the sales activities</a:t>
            </a:r>
          </a:p>
          <a:p>
            <a:endParaRPr lang="en-US" sz="1700" dirty="0">
              <a:latin typeface="Futura LT Pro Book" pitchFamily="34" charset="0"/>
            </a:endParaRPr>
          </a:p>
          <a:p>
            <a:endParaRPr lang="en-US" sz="1200" b="1" dirty="0" smtClean="0">
              <a:latin typeface="Futura LT Pro Book" pitchFamily="34" charset="0"/>
            </a:endParaRPr>
          </a:p>
          <a:p>
            <a:r>
              <a:rPr lang="en-US" b="1" dirty="0" smtClean="0">
                <a:latin typeface="Futura LT Pro"/>
              </a:rPr>
              <a:t>With H2O: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 smtClean="0">
                <a:latin typeface="Futura LT Pro Book" pitchFamily="34" charset="0"/>
              </a:rPr>
              <a:t>Newer buying patterns incorporated immediately into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 smtClean="0">
                <a:latin typeface="Futura LT Pro Book" pitchFamily="34" charset="0"/>
              </a:rPr>
              <a:t>Scores are published sooner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 smtClean="0">
                <a:latin typeface="Futura LT Pro Book" pitchFamily="34" charset="0"/>
              </a:rPr>
              <a:t>More time for planning and executing activities</a:t>
            </a:r>
          </a:p>
          <a:p>
            <a:endParaRPr lang="en-US" dirty="0" smtClean="0">
              <a:latin typeface="Futura LT Pro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87978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640" y="433410"/>
            <a:ext cx="8145462" cy="838200"/>
          </a:xfrm>
        </p:spPr>
        <p:txBody>
          <a:bodyPr anchor="ctr" anchorCtr="0">
            <a:normAutofit/>
          </a:bodyPr>
          <a:lstStyle/>
          <a:p>
            <a:pPr lvl="0"/>
            <a:r>
              <a:rPr lang="en-US" dirty="0" smtClean="0">
                <a:solidFill>
                  <a:schemeClr val="tx1"/>
                </a:solidFill>
                <a:latin typeface="Futura LT Pro Book" pitchFamily="34" charset="0"/>
              </a:rPr>
              <a:t>Results &amp; Lessons Learned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1"/>
            <a:ext cx="8229600" cy="4593350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10000"/>
              </a:lnSpc>
              <a:spcBef>
                <a:spcPts val="800"/>
              </a:spcBef>
              <a:buNone/>
            </a:pPr>
            <a:r>
              <a:rPr lang="en-US" sz="3800" b="1" dirty="0" smtClean="0">
                <a:solidFill>
                  <a:schemeClr val="tx1"/>
                </a:solidFill>
                <a:latin typeface="Futura LT Pro"/>
              </a:rPr>
              <a:t>Improvements</a:t>
            </a:r>
          </a:p>
          <a:p>
            <a:pPr>
              <a:lnSpc>
                <a:spcPct val="110000"/>
              </a:lnSpc>
              <a:spcBef>
                <a:spcPts val="800"/>
              </a:spcBef>
            </a:pPr>
            <a:r>
              <a:rPr lang="en-US" dirty="0" smtClean="0">
                <a:solidFill>
                  <a:schemeClr val="tx1"/>
                </a:solidFill>
                <a:latin typeface="Futura LT Pro Book" pitchFamily="34" charset="0"/>
              </a:rPr>
              <a:t>P2B factory is 15x faster with H2O </a:t>
            </a:r>
          </a:p>
          <a:p>
            <a:pPr>
              <a:lnSpc>
                <a:spcPct val="110000"/>
              </a:lnSpc>
              <a:spcBef>
                <a:spcPts val="800"/>
              </a:spcBef>
            </a:pPr>
            <a:r>
              <a:rPr lang="en-US" dirty="0" smtClean="0">
                <a:solidFill>
                  <a:schemeClr val="tx1"/>
                </a:solidFill>
                <a:latin typeface="Futura LT Pro Book" pitchFamily="34" charset="0"/>
              </a:rPr>
              <a:t>Quicker techniques for simpler problems, deeper for harder ones (grid searches!)</a:t>
            </a:r>
          </a:p>
          <a:p>
            <a:pPr>
              <a:lnSpc>
                <a:spcPct val="110000"/>
              </a:lnSpc>
              <a:spcBef>
                <a:spcPts val="800"/>
              </a:spcBef>
            </a:pPr>
            <a:r>
              <a:rPr lang="en-US" dirty="0" smtClean="0">
                <a:solidFill>
                  <a:schemeClr val="tx1"/>
                </a:solidFill>
                <a:latin typeface="Futura LT Pro Book" pitchFamily="34" charset="0"/>
              </a:rPr>
              <a:t>Ensembles improved accuracy and stability of models significantly</a:t>
            </a:r>
          </a:p>
          <a:p>
            <a:pPr>
              <a:lnSpc>
                <a:spcPct val="110000"/>
              </a:lnSpc>
              <a:spcBef>
                <a:spcPts val="800"/>
              </a:spcBef>
            </a:pPr>
            <a:endParaRPr lang="en-US" dirty="0" smtClean="0">
              <a:solidFill>
                <a:schemeClr val="tx1"/>
              </a:solidFill>
              <a:latin typeface="Futura LT Pro Book" pitchFamily="34" charset="0"/>
            </a:endParaRPr>
          </a:p>
          <a:p>
            <a:pPr>
              <a:lnSpc>
                <a:spcPct val="110000"/>
              </a:lnSpc>
              <a:spcBef>
                <a:spcPts val="800"/>
              </a:spcBef>
              <a:buNone/>
            </a:pPr>
            <a:r>
              <a:rPr lang="en-US" sz="3800" b="1" dirty="0" smtClean="0">
                <a:solidFill>
                  <a:schemeClr val="tx1"/>
                </a:solidFill>
                <a:latin typeface="Futura LT Pro"/>
              </a:rPr>
              <a:t>Lessons Learned</a:t>
            </a:r>
          </a:p>
          <a:p>
            <a:pPr>
              <a:lnSpc>
                <a:spcPct val="110000"/>
              </a:lnSpc>
              <a:spcBef>
                <a:spcPts val="800"/>
              </a:spcBef>
            </a:pPr>
            <a:r>
              <a:rPr lang="en-US" dirty="0" smtClean="0">
                <a:solidFill>
                  <a:schemeClr val="tx1"/>
                </a:solidFill>
                <a:latin typeface="Futura LT Pro Book" pitchFamily="34" charset="0"/>
              </a:rPr>
              <a:t>Even with few nodes speed improvement over traditional data mining tools is substantial</a:t>
            </a:r>
          </a:p>
          <a:p>
            <a:pPr>
              <a:lnSpc>
                <a:spcPct val="110000"/>
              </a:lnSpc>
              <a:spcBef>
                <a:spcPts val="800"/>
              </a:spcBef>
            </a:pPr>
            <a:r>
              <a:rPr lang="en-US" dirty="0" smtClean="0">
                <a:solidFill>
                  <a:schemeClr val="tx1"/>
                </a:solidFill>
                <a:latin typeface="Futura LT Pro Book" pitchFamily="34" charset="0"/>
              </a:rPr>
              <a:t>H2O</a:t>
            </a:r>
            <a:r>
              <a:rPr lang="en-US" dirty="0">
                <a:solidFill>
                  <a:schemeClr val="tx1"/>
                </a:solidFill>
                <a:latin typeface="Futura LT Pro Book" pitchFamily="34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Futura LT Pro Book" pitchFamily="34" charset="0"/>
              </a:rPr>
              <a:t>becomes really powerful and robust when combined with R</a:t>
            </a:r>
          </a:p>
          <a:p>
            <a:pPr>
              <a:lnSpc>
                <a:spcPct val="110000"/>
              </a:lnSpc>
              <a:spcBef>
                <a:spcPts val="800"/>
              </a:spcBef>
            </a:pPr>
            <a:r>
              <a:rPr lang="en-US" dirty="0" smtClean="0">
                <a:solidFill>
                  <a:schemeClr val="tx1"/>
                </a:solidFill>
                <a:latin typeface="Futura LT Pro Book" pitchFamily="34" charset="0"/>
              </a:rPr>
              <a:t>Rely on H2O’s extremely responsive support 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62740" y="5959488"/>
            <a:ext cx="7259385" cy="8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C71F"/>
                </a:solidFill>
                <a:latin typeface="Futura Light"/>
                <a:ea typeface="+mj-ea"/>
                <a:cs typeface="Futura Light"/>
              </a:defRPr>
            </a:lvl1pPr>
          </a:lstStyle>
          <a:p>
            <a:pPr algn="l"/>
            <a:r>
              <a:rPr lang="en-US" sz="2000" b="1" dirty="0" smtClean="0"/>
              <a:t>H</a:t>
            </a:r>
            <a:r>
              <a:rPr lang="en-US" sz="2000" b="1" baseline="-25000" dirty="0" smtClean="0"/>
              <a:t>2</a:t>
            </a:r>
            <a:r>
              <a:rPr lang="en-US" sz="2000" b="1" dirty="0" smtClean="0"/>
              <a:t>O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</a:rPr>
              <a:t>.ai</a:t>
            </a:r>
            <a: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200" dirty="0" smtClean="0"/>
              <a:t>Machine </a:t>
            </a:r>
            <a:r>
              <a:rPr lang="en-US" sz="1200" dirty="0" smtClean="0">
                <a:solidFill>
                  <a:srgbClr val="7F7F7F"/>
                </a:solidFill>
              </a:rPr>
              <a:t>Intelligence</a:t>
            </a:r>
            <a:endParaRPr lang="en-US" sz="3200" dirty="0">
              <a:solidFill>
                <a:srgbClr val="7F7F7F"/>
              </a:solidFill>
            </a:endParaRPr>
          </a:p>
        </p:txBody>
      </p:sp>
      <p:pic>
        <p:nvPicPr>
          <p:cNvPr id="5" name="Picture 2" descr="C:\Users\Amy\Desktop\Work\P2B\partner-cisco-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5674" y="6128505"/>
            <a:ext cx="1134864" cy="599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4882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618509"/>
            <a:ext cx="9144000" cy="423949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57855" cy="2618509"/>
          </a:xfrm>
          <a:prstGeom prst="rect">
            <a:avLst/>
          </a:prstGeom>
          <a:solidFill>
            <a:srgbClr val="FBE9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56" y="443332"/>
            <a:ext cx="4516613" cy="173181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573293" y="5716966"/>
            <a:ext cx="4316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Futura Std Book"/>
              </a:rPr>
              <a:t>Fraud prevention using Deep Learning</a:t>
            </a:r>
            <a:endParaRPr lang="en-US" sz="1200" dirty="0">
              <a:solidFill>
                <a:schemeClr val="bg1"/>
              </a:solidFill>
              <a:latin typeface="Futura Std Book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486" y="3553691"/>
            <a:ext cx="5661681" cy="1375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0479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Futura LT Pro Book" pitchFamily="34" charset="0"/>
              </a:rPr>
              <a:t>Fraud Prevention at PayPal</a:t>
            </a:r>
            <a:endParaRPr lang="en-US" dirty="0">
              <a:solidFill>
                <a:schemeClr val="tx1"/>
              </a:solidFill>
              <a:latin typeface="Futura LT Pro Book" pitchFamily="34" charset="0"/>
            </a:endParaRP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609600" y="1370898"/>
            <a:ext cx="8229600" cy="4991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1pPr>
            <a:lvl2pPr marL="742950" marR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–"/>
              <a:tabLst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–"/>
              <a:tabLst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»"/>
              <a:tabLst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 lvl="1" indent="0">
              <a:buNone/>
            </a:pPr>
            <a:endParaRPr lang="en-US" dirty="0" smtClean="0">
              <a:hlinkClick r:id="rId3"/>
            </a:endParaRPr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62740" y="5959488"/>
            <a:ext cx="7259385" cy="8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C71F"/>
                </a:solidFill>
                <a:latin typeface="Futura Light"/>
                <a:ea typeface="+mj-ea"/>
                <a:cs typeface="Futura Light"/>
              </a:defRPr>
            </a:lvl1pPr>
          </a:lstStyle>
          <a:p>
            <a:pPr algn="l"/>
            <a:r>
              <a:rPr lang="en-US" sz="2000" b="1" dirty="0" smtClean="0"/>
              <a:t>H</a:t>
            </a:r>
            <a:r>
              <a:rPr lang="en-US" sz="2000" b="1" baseline="-25000" dirty="0" smtClean="0"/>
              <a:t>2</a:t>
            </a:r>
            <a:r>
              <a:rPr lang="en-US" sz="2000" b="1" dirty="0" smtClean="0"/>
              <a:t>O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</a:rPr>
              <a:t>.ai</a:t>
            </a:r>
            <a: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200" dirty="0" smtClean="0"/>
              <a:t>Machine </a:t>
            </a:r>
            <a:r>
              <a:rPr lang="en-US" sz="1200" dirty="0" smtClean="0">
                <a:solidFill>
                  <a:srgbClr val="7F7F7F"/>
                </a:solidFill>
              </a:rPr>
              <a:t>Intelligence</a:t>
            </a:r>
            <a:endParaRPr lang="en-US" sz="3200" dirty="0">
              <a:solidFill>
                <a:srgbClr val="7F7F7F"/>
              </a:solidFill>
            </a:endParaRP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2537988259"/>
              </p:ext>
            </p:extLst>
          </p:nvPr>
        </p:nvGraphicFramePr>
        <p:xfrm>
          <a:off x="924910" y="1417638"/>
          <a:ext cx="7509642" cy="4812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7234" y="6229758"/>
            <a:ext cx="1473392" cy="357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147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2808" y="1327647"/>
            <a:ext cx="8229600" cy="4525963"/>
          </a:xfrm>
        </p:spPr>
        <p:txBody>
          <a:bodyPr>
            <a:normAutofit/>
          </a:bodyPr>
          <a:lstStyle/>
          <a:p>
            <a:r>
              <a:rPr lang="en-US" sz="1800" dirty="0" smtClean="0">
                <a:solidFill>
                  <a:schemeClr val="tx1"/>
                </a:solidFill>
              </a:rPr>
              <a:t>Founded: 2011 venture-backed</a:t>
            </a:r>
            <a:r>
              <a:rPr lang="en-US" sz="1800" dirty="0">
                <a:solidFill>
                  <a:schemeClr val="tx1"/>
                </a:solidFill>
              </a:rPr>
              <a:t>, debuted in </a:t>
            </a:r>
            <a:r>
              <a:rPr lang="en-US" sz="1800" dirty="0" smtClean="0">
                <a:solidFill>
                  <a:schemeClr val="tx1"/>
                </a:solidFill>
              </a:rPr>
              <a:t>2012</a:t>
            </a:r>
          </a:p>
          <a:p>
            <a:r>
              <a:rPr lang="en-US" sz="1800" dirty="0" smtClean="0">
                <a:solidFill>
                  <a:schemeClr val="tx1"/>
                </a:solidFill>
              </a:rPr>
              <a:t>Product: H2O open source in-memory prediction engine</a:t>
            </a:r>
          </a:p>
          <a:p>
            <a:r>
              <a:rPr lang="en-US" sz="1800" dirty="0" smtClean="0">
                <a:solidFill>
                  <a:schemeClr val="tx1"/>
                </a:solidFill>
              </a:rPr>
              <a:t>Team: 30</a:t>
            </a:r>
          </a:p>
          <a:p>
            <a:r>
              <a:rPr lang="en-US" sz="1800" dirty="0" smtClean="0">
                <a:solidFill>
                  <a:schemeClr val="tx1"/>
                </a:solidFill>
              </a:rPr>
              <a:t>HQ: Mountain View, CA</a:t>
            </a:r>
          </a:p>
          <a:p>
            <a:r>
              <a:rPr lang="en-US" sz="1800" dirty="0">
                <a:solidFill>
                  <a:srgbClr val="1F2426"/>
                </a:solidFill>
              </a:rPr>
              <a:t>SriSatish Ambati – CEO &amp; </a:t>
            </a:r>
            <a:r>
              <a:rPr lang="en-US" sz="1800" dirty="0" smtClean="0">
                <a:solidFill>
                  <a:srgbClr val="1F2426"/>
                </a:solidFill>
              </a:rPr>
              <a:t>Co-founder (Founder </a:t>
            </a:r>
            <a:r>
              <a:rPr lang="en-US" sz="1800" dirty="0" err="1">
                <a:solidFill>
                  <a:srgbClr val="1F2426"/>
                </a:solidFill>
              </a:rPr>
              <a:t>Platfora</a:t>
            </a:r>
            <a:r>
              <a:rPr lang="en-US" sz="1800" dirty="0">
                <a:solidFill>
                  <a:srgbClr val="1F2426"/>
                </a:solidFill>
              </a:rPr>
              <a:t>, </a:t>
            </a:r>
            <a:r>
              <a:rPr lang="en-US" sz="1800" dirty="0" err="1">
                <a:solidFill>
                  <a:srgbClr val="1F2426"/>
                </a:solidFill>
              </a:rPr>
              <a:t>DataStax</a:t>
            </a:r>
            <a:r>
              <a:rPr lang="en-US" sz="1800" dirty="0">
                <a:solidFill>
                  <a:srgbClr val="1F2426"/>
                </a:solidFill>
              </a:rPr>
              <a:t>; </a:t>
            </a:r>
            <a:r>
              <a:rPr lang="en-US" sz="1800" dirty="0" smtClean="0">
                <a:solidFill>
                  <a:srgbClr val="1F2426"/>
                </a:solidFill>
              </a:rPr>
              <a:t>Azul)</a:t>
            </a:r>
            <a:endParaRPr lang="en-US" sz="1800" dirty="0">
              <a:solidFill>
                <a:srgbClr val="1F2426"/>
              </a:solidFill>
            </a:endParaRPr>
          </a:p>
          <a:p>
            <a:r>
              <a:rPr lang="en-US" sz="1800" dirty="0">
                <a:solidFill>
                  <a:srgbClr val="1F2426"/>
                </a:solidFill>
              </a:rPr>
              <a:t>Cliff Click – CTO &amp; </a:t>
            </a:r>
            <a:r>
              <a:rPr lang="en-US" sz="1800" dirty="0" smtClean="0">
                <a:solidFill>
                  <a:srgbClr val="1F2426"/>
                </a:solidFill>
              </a:rPr>
              <a:t>Co-founder (Creator </a:t>
            </a:r>
            <a:r>
              <a:rPr lang="en-US" sz="1800" dirty="0">
                <a:solidFill>
                  <a:srgbClr val="1F2426"/>
                </a:solidFill>
              </a:rPr>
              <a:t>Hotspot, Azul, Sun, Motorola, </a:t>
            </a:r>
            <a:r>
              <a:rPr lang="en-US" sz="1800" dirty="0" smtClean="0">
                <a:solidFill>
                  <a:srgbClr val="1F2426"/>
                </a:solidFill>
              </a:rPr>
              <a:t>HP)</a:t>
            </a:r>
            <a:endParaRPr lang="en-US" sz="1800" dirty="0">
              <a:solidFill>
                <a:srgbClr val="1F2426"/>
              </a:solidFill>
            </a:endParaRPr>
          </a:p>
          <a:p>
            <a:r>
              <a:rPr lang="en-US" sz="1800" dirty="0">
                <a:solidFill>
                  <a:srgbClr val="1F2426"/>
                </a:solidFill>
              </a:rPr>
              <a:t>Tom Kraljevic – VP of </a:t>
            </a:r>
            <a:r>
              <a:rPr lang="en-US" sz="1800" dirty="0" smtClean="0">
                <a:solidFill>
                  <a:srgbClr val="1F2426"/>
                </a:solidFill>
              </a:rPr>
              <a:t>Engineering (CTO </a:t>
            </a:r>
            <a:r>
              <a:rPr lang="en-US" sz="1800" dirty="0">
                <a:solidFill>
                  <a:srgbClr val="1F2426"/>
                </a:solidFill>
              </a:rPr>
              <a:t>&amp; Founder </a:t>
            </a:r>
            <a:r>
              <a:rPr lang="en-US" sz="1800" dirty="0" err="1">
                <a:solidFill>
                  <a:srgbClr val="1F2426"/>
                </a:solidFill>
              </a:rPr>
              <a:t>Luminix</a:t>
            </a:r>
            <a:r>
              <a:rPr lang="en-US" sz="1800" dirty="0">
                <a:solidFill>
                  <a:srgbClr val="1F2426"/>
                </a:solidFill>
              </a:rPr>
              <a:t>, Azul, </a:t>
            </a:r>
            <a:r>
              <a:rPr lang="en-US" sz="1800" dirty="0" smtClean="0">
                <a:solidFill>
                  <a:srgbClr val="1F2426"/>
                </a:solidFill>
              </a:rPr>
              <a:t>Chromatic)</a:t>
            </a:r>
            <a:endParaRPr lang="en-US" sz="1800" dirty="0">
              <a:solidFill>
                <a:srgbClr val="1F2426"/>
              </a:solidFill>
            </a:endParaRPr>
          </a:p>
          <a:p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Futura LT Pro Book" pitchFamily="34" charset="0"/>
              </a:rPr>
              <a:t>H2O.ai Overview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3700" y="3683593"/>
            <a:ext cx="9902616" cy="2501308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262740" y="5959488"/>
            <a:ext cx="7259385" cy="8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C71F"/>
                </a:solidFill>
                <a:latin typeface="Futura Light"/>
                <a:ea typeface="+mj-ea"/>
                <a:cs typeface="Futura Light"/>
              </a:defRPr>
            </a:lvl1pPr>
          </a:lstStyle>
          <a:p>
            <a:pPr algn="l"/>
            <a:r>
              <a:rPr lang="en-US" sz="2000" b="1" dirty="0" smtClean="0"/>
              <a:t>H</a:t>
            </a:r>
            <a:r>
              <a:rPr lang="en-US" sz="2000" b="1" baseline="-25000" dirty="0" smtClean="0"/>
              <a:t>2</a:t>
            </a:r>
            <a:r>
              <a:rPr lang="en-US" sz="2000" b="1" dirty="0" smtClean="0"/>
              <a:t>O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</a:rPr>
              <a:t>.ai</a:t>
            </a:r>
            <a: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200" dirty="0" smtClean="0"/>
              <a:t>Machine </a:t>
            </a:r>
            <a:r>
              <a:rPr lang="en-US" sz="1200" dirty="0" smtClean="0">
                <a:solidFill>
                  <a:srgbClr val="7F7F7F"/>
                </a:solidFill>
              </a:rPr>
              <a:t>Intelligence</a:t>
            </a:r>
            <a:endParaRPr lang="en-US" sz="32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22594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Futura LT Pro Book" pitchFamily="34" charset="0"/>
              </a:rPr>
              <a:t>Fraud Prevention at PayPal</a:t>
            </a:r>
            <a:endParaRPr lang="en-US" dirty="0">
              <a:solidFill>
                <a:schemeClr val="tx1"/>
              </a:solidFill>
              <a:latin typeface="Futura LT Pro Book" pitchFamily="34" charset="0"/>
            </a:endParaRP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609600" y="1370898"/>
            <a:ext cx="8229600" cy="4991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1pPr>
            <a:lvl2pPr marL="742950" marR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–"/>
              <a:tabLst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–"/>
              <a:tabLst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»"/>
              <a:tabLst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 lvl="1" indent="0">
              <a:buNone/>
            </a:pPr>
            <a:endParaRPr lang="en-US" dirty="0" smtClean="0">
              <a:hlinkClick r:id="rId3"/>
            </a:endParaRPr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62740" y="5959488"/>
            <a:ext cx="7259385" cy="8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C71F"/>
                </a:solidFill>
                <a:latin typeface="Futura Light"/>
                <a:ea typeface="+mj-ea"/>
                <a:cs typeface="Futura Light"/>
              </a:defRPr>
            </a:lvl1pPr>
          </a:lstStyle>
          <a:p>
            <a:pPr algn="l"/>
            <a:r>
              <a:rPr lang="en-US" sz="2000" b="1" dirty="0" smtClean="0"/>
              <a:t>H</a:t>
            </a:r>
            <a:r>
              <a:rPr lang="en-US" sz="2000" b="1" baseline="-25000" dirty="0" smtClean="0"/>
              <a:t>2</a:t>
            </a:r>
            <a:r>
              <a:rPr lang="en-US" sz="2000" b="1" dirty="0" smtClean="0"/>
              <a:t>O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</a:rPr>
              <a:t>.ai</a:t>
            </a:r>
            <a: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200" dirty="0" smtClean="0"/>
              <a:t>Machine </a:t>
            </a:r>
            <a:r>
              <a:rPr lang="en-US" sz="1200" dirty="0" smtClean="0">
                <a:solidFill>
                  <a:srgbClr val="7F7F7F"/>
                </a:solidFill>
              </a:rPr>
              <a:t>Intelligence</a:t>
            </a:r>
            <a:endParaRPr lang="en-US" sz="3200" dirty="0">
              <a:solidFill>
                <a:srgbClr val="7F7F7F"/>
              </a:solidFill>
            </a:endParaRP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815050526"/>
              </p:ext>
            </p:extLst>
          </p:nvPr>
        </p:nvGraphicFramePr>
        <p:xfrm>
          <a:off x="310036" y="1417638"/>
          <a:ext cx="4885769" cy="4812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7234" y="6229758"/>
            <a:ext cx="1473392" cy="35797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195805" y="1576549"/>
            <a:ext cx="3754821" cy="567559"/>
          </a:xfrm>
          <a:prstGeom prst="rect">
            <a:avLst/>
          </a:prstGeom>
          <a:solidFill>
            <a:srgbClr val="FBE9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467760" y="1629496"/>
            <a:ext cx="321091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Futura LT Pro Book" pitchFamily="34" charset="0"/>
              </a:rPr>
              <a:t>Experiment</a:t>
            </a:r>
            <a:endParaRPr lang="en-US" sz="2400" dirty="0">
              <a:latin typeface="Futura LT Pro Book" pitchFamily="34" charset="0"/>
            </a:endParaRPr>
          </a:p>
        </p:txBody>
      </p:sp>
      <p:sp>
        <p:nvSpPr>
          <p:cNvPr id="10" name="Content Placeholder 3"/>
          <p:cNvSpPr>
            <a:spLocks noGrp="1"/>
          </p:cNvSpPr>
          <p:nvPr>
            <p:ph idx="1"/>
          </p:nvPr>
        </p:nvSpPr>
        <p:spPr>
          <a:xfrm>
            <a:off x="5195805" y="2300505"/>
            <a:ext cx="3815255" cy="4525963"/>
          </a:xfrm>
        </p:spPr>
        <p:txBody>
          <a:bodyPr>
            <a:normAutofit/>
          </a:bodyPr>
          <a:lstStyle/>
          <a:p>
            <a:pPr marL="342900" lvl="1" indent="-342900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prstClr val="black"/>
                </a:solidFill>
                <a:latin typeface="Futura LT Pro Book" pitchFamily="34" charset="0"/>
              </a:rPr>
              <a:t>Dataset</a:t>
            </a:r>
          </a:p>
          <a:p>
            <a:pPr marL="742950" lvl="2" indent="-342900">
              <a:lnSpc>
                <a:spcPct val="110000"/>
              </a:lnSpc>
              <a:spcBef>
                <a:spcPts val="800"/>
              </a:spcBef>
              <a:buFont typeface="Futura LT Pro Book" pitchFamily="34" charset="0"/>
              <a:buChar char="−"/>
            </a:pPr>
            <a:r>
              <a:rPr lang="en-US" sz="1600" dirty="0" smtClean="0">
                <a:solidFill>
                  <a:prstClr val="black"/>
                </a:solidFill>
                <a:latin typeface="Futura LT Pro Book" pitchFamily="34" charset="0"/>
              </a:rPr>
              <a:t>160 million records</a:t>
            </a:r>
          </a:p>
          <a:p>
            <a:pPr marL="742950" lvl="2" indent="-342900">
              <a:lnSpc>
                <a:spcPct val="110000"/>
              </a:lnSpc>
              <a:spcBef>
                <a:spcPts val="800"/>
              </a:spcBef>
              <a:buFont typeface="Futura LT Pro Book" pitchFamily="34" charset="0"/>
              <a:buChar char="−"/>
            </a:pPr>
            <a:r>
              <a:rPr lang="en-US" sz="1600" dirty="0" smtClean="0">
                <a:solidFill>
                  <a:prstClr val="black"/>
                </a:solidFill>
                <a:latin typeface="Futura LT Pro Book" pitchFamily="34" charset="0"/>
              </a:rPr>
              <a:t>1500 features (150 categorical)</a:t>
            </a:r>
          </a:p>
          <a:p>
            <a:pPr marL="742950" lvl="2" indent="-342900">
              <a:lnSpc>
                <a:spcPct val="110000"/>
              </a:lnSpc>
              <a:spcBef>
                <a:spcPts val="800"/>
              </a:spcBef>
              <a:buFont typeface="Futura LT Pro Book" pitchFamily="34" charset="0"/>
              <a:buChar char="−"/>
            </a:pPr>
            <a:r>
              <a:rPr lang="en-US" sz="1600" dirty="0" smtClean="0">
                <a:solidFill>
                  <a:prstClr val="black"/>
                </a:solidFill>
                <a:latin typeface="Futura LT Pro Book" pitchFamily="34" charset="0"/>
              </a:rPr>
              <a:t>0.6TB compressed in HDFS</a:t>
            </a:r>
            <a:endParaRPr lang="en-US" sz="1600" dirty="0">
              <a:solidFill>
                <a:prstClr val="black"/>
              </a:solidFill>
              <a:latin typeface="Futura LT Pro Book" pitchFamily="34" charset="0"/>
            </a:endParaRPr>
          </a:p>
          <a:p>
            <a:pPr marL="342900" lvl="1" indent="-342900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prstClr val="black"/>
                </a:solidFill>
                <a:latin typeface="Futura LT Pro Book" pitchFamily="34" charset="0"/>
              </a:rPr>
              <a:t>Infrastructure</a:t>
            </a:r>
            <a:endParaRPr lang="en-US" sz="1600" dirty="0" smtClean="0">
              <a:solidFill>
                <a:prstClr val="black"/>
              </a:solidFill>
              <a:latin typeface="Futura LT Pro Book" pitchFamily="34" charset="0"/>
            </a:endParaRPr>
          </a:p>
          <a:p>
            <a:pPr marL="742950" lvl="2" indent="-342900">
              <a:lnSpc>
                <a:spcPct val="110000"/>
              </a:lnSpc>
              <a:spcBef>
                <a:spcPts val="800"/>
              </a:spcBef>
              <a:buFont typeface="Futura LT Pro Book" pitchFamily="34" charset="0"/>
              <a:buChar char="−"/>
            </a:pPr>
            <a:r>
              <a:rPr lang="en-US" sz="1600" dirty="0" smtClean="0">
                <a:solidFill>
                  <a:prstClr val="black"/>
                </a:solidFill>
                <a:latin typeface="Futura LT Pro Book" pitchFamily="34" charset="0"/>
              </a:rPr>
              <a:t>800 node Hadoop (CDH3) cluster</a:t>
            </a:r>
          </a:p>
          <a:p>
            <a:pPr marL="285750" lvl="2" indent="-285750">
              <a:lnSpc>
                <a:spcPct val="110000"/>
              </a:lnSpc>
              <a:spcBef>
                <a:spcPts val="800"/>
              </a:spcBef>
            </a:pPr>
            <a:r>
              <a:rPr lang="en-US" sz="2000" dirty="0" smtClean="0">
                <a:solidFill>
                  <a:prstClr val="black"/>
                </a:solidFill>
                <a:latin typeface="Futura LT Pro Book" pitchFamily="34" charset="0"/>
              </a:rPr>
              <a:t>Decision</a:t>
            </a:r>
          </a:p>
          <a:p>
            <a:pPr marL="742950" lvl="2" indent="-342900">
              <a:lnSpc>
                <a:spcPct val="110000"/>
              </a:lnSpc>
              <a:spcBef>
                <a:spcPts val="800"/>
              </a:spcBef>
              <a:buFont typeface="Futura LT Pro Book" pitchFamily="34" charset="0"/>
              <a:buChar char="−"/>
            </a:pPr>
            <a:r>
              <a:rPr lang="en-US" sz="1600" dirty="0" smtClean="0">
                <a:solidFill>
                  <a:prstClr val="black"/>
                </a:solidFill>
                <a:latin typeface="Futura LT Pro Book" pitchFamily="34" charset="0"/>
              </a:rPr>
              <a:t>Fraud/not-fraud</a:t>
            </a:r>
            <a:endParaRPr lang="en-US" sz="1600" dirty="0">
              <a:solidFill>
                <a:prstClr val="black"/>
              </a:solidFill>
              <a:latin typeface="Futura LT Pro Book" pitchFamily="34" charset="0"/>
            </a:endParaRPr>
          </a:p>
          <a:p>
            <a:pPr marL="0" lvl="2" indent="0">
              <a:lnSpc>
                <a:spcPct val="110000"/>
              </a:lnSpc>
              <a:spcBef>
                <a:spcPts val="800"/>
              </a:spcBef>
              <a:buNone/>
            </a:pPr>
            <a:endParaRPr lang="en-US" sz="2000" dirty="0">
              <a:solidFill>
                <a:prstClr val="black"/>
              </a:solidFill>
              <a:latin typeface="Futura LT Pro Boo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6837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Futura LT Pro Book" pitchFamily="34" charset="0"/>
              </a:rPr>
              <a:t>Conclusions using H2O</a:t>
            </a:r>
            <a:endParaRPr lang="en-US" dirty="0">
              <a:solidFill>
                <a:schemeClr val="tx1"/>
              </a:solidFill>
              <a:latin typeface="Futura LT Pro Book" pitchFamily="34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679030"/>
            <a:ext cx="8382000" cy="4525963"/>
          </a:xfrm>
        </p:spPr>
        <p:txBody>
          <a:bodyPr/>
          <a:lstStyle/>
          <a:p>
            <a:pPr marL="0" lvl="0" indent="0">
              <a:lnSpc>
                <a:spcPct val="110000"/>
              </a:lnSpc>
              <a:spcBef>
                <a:spcPts val="800"/>
              </a:spcBef>
              <a:buNone/>
            </a:pPr>
            <a:r>
              <a:rPr lang="en-US" sz="2000" b="1" dirty="0" smtClean="0">
                <a:solidFill>
                  <a:prstClr val="black"/>
                </a:solidFill>
                <a:latin typeface="Futura LT Pro"/>
              </a:rPr>
              <a:t>Deep Learning with H2O is beneficial for payment fraud prevention</a:t>
            </a:r>
          </a:p>
          <a:p>
            <a:pPr marL="342900" lvl="1" indent="-342900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prstClr val="black"/>
                </a:solidFill>
                <a:latin typeface="Futura LT Pro Book" pitchFamily="34" charset="0"/>
              </a:rPr>
              <a:t>Network architecture- 6 layers with 600 neurons each performed the best</a:t>
            </a:r>
          </a:p>
          <a:p>
            <a:pPr marL="342900" lvl="1" indent="-342900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prstClr val="black"/>
                </a:solidFill>
                <a:latin typeface="Futura LT Pro Book" pitchFamily="34" charset="0"/>
              </a:rPr>
              <a:t>Activation function </a:t>
            </a:r>
          </a:p>
          <a:p>
            <a:pPr marL="742950" lvl="2" indent="-342900">
              <a:lnSpc>
                <a:spcPct val="110000"/>
              </a:lnSpc>
              <a:spcBef>
                <a:spcPts val="800"/>
              </a:spcBef>
              <a:buFont typeface="Futura LT Pro Book" pitchFamily="34" charset="0"/>
              <a:buChar char="−"/>
            </a:pPr>
            <a:r>
              <a:rPr lang="en-US" sz="1600" dirty="0" err="1" smtClean="0">
                <a:solidFill>
                  <a:prstClr val="black"/>
                </a:solidFill>
                <a:latin typeface="Futura LT Pro Book" pitchFamily="34" charset="0"/>
              </a:rPr>
              <a:t>RectifierWithDropout</a:t>
            </a:r>
            <a:r>
              <a:rPr lang="en-US" sz="1600" dirty="0" smtClean="0">
                <a:solidFill>
                  <a:prstClr val="black"/>
                </a:solidFill>
                <a:latin typeface="Futura LT Pro Book" pitchFamily="34" charset="0"/>
              </a:rPr>
              <a:t> performed the best</a:t>
            </a:r>
          </a:p>
          <a:p>
            <a:pPr marL="342900" lvl="1" indent="-342900">
              <a:lnSpc>
                <a:spcPct val="110000"/>
              </a:lnSpc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prstClr val="black"/>
                </a:solidFill>
                <a:latin typeface="Futura LT Pro Book" pitchFamily="34" charset="0"/>
              </a:rPr>
              <a:t>Improved performance with limited feature set &amp; a deep network</a:t>
            </a:r>
            <a:endParaRPr lang="en-US" sz="1600" dirty="0">
              <a:solidFill>
                <a:prstClr val="black"/>
              </a:solidFill>
              <a:latin typeface="Futura LT Pro Book" pitchFamily="34" charset="0"/>
            </a:endParaRPr>
          </a:p>
          <a:p>
            <a:pPr marL="742950" lvl="2" indent="-342900">
              <a:lnSpc>
                <a:spcPct val="110000"/>
              </a:lnSpc>
              <a:spcBef>
                <a:spcPts val="800"/>
              </a:spcBef>
              <a:buFont typeface="Futura LT Pro Book" pitchFamily="34" charset="0"/>
              <a:buChar char="−"/>
            </a:pPr>
            <a:r>
              <a:rPr lang="en-US" sz="1600" dirty="0" smtClean="0">
                <a:solidFill>
                  <a:prstClr val="black"/>
                </a:solidFill>
                <a:latin typeface="Futura LT Pro Book" pitchFamily="34" charset="0"/>
              </a:rPr>
              <a:t>11% improvement with a third of the original feature set, 6 hidden layers, 600 neurons each</a:t>
            </a:r>
            <a:endParaRPr lang="en-US" sz="1600" dirty="0">
              <a:solidFill>
                <a:prstClr val="black"/>
              </a:solidFill>
              <a:latin typeface="Futura LT Pro Book" pitchFamily="34" charset="0"/>
            </a:endParaRPr>
          </a:p>
          <a:p>
            <a:pPr marL="285750" lvl="2" indent="-285750">
              <a:lnSpc>
                <a:spcPct val="110000"/>
              </a:lnSpc>
              <a:spcBef>
                <a:spcPts val="800"/>
              </a:spcBef>
            </a:pPr>
            <a:r>
              <a:rPr lang="en-US" sz="2000" dirty="0" smtClean="0">
                <a:solidFill>
                  <a:prstClr val="black"/>
                </a:solidFill>
                <a:latin typeface="Futura LT Pro Book" pitchFamily="34" charset="0"/>
              </a:rPr>
              <a:t>Robust to temporal variations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609600" y="1370898"/>
            <a:ext cx="8229600" cy="4991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1pPr>
            <a:lvl2pPr marL="742950" marR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–"/>
              <a:tabLst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n-ea"/>
                <a:cs typeface="Century Gothic"/>
              </a:defRPr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–"/>
              <a:tabLst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»"/>
              <a:tabLst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 lvl="1" indent="0"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62740" y="5959488"/>
            <a:ext cx="7259385" cy="8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C71F"/>
                </a:solidFill>
                <a:latin typeface="Futura Light"/>
                <a:ea typeface="+mj-ea"/>
                <a:cs typeface="Futura Light"/>
              </a:defRPr>
            </a:lvl1pPr>
          </a:lstStyle>
          <a:p>
            <a:pPr algn="l"/>
            <a:r>
              <a:rPr lang="en-US" sz="2000" b="1" dirty="0" smtClean="0"/>
              <a:t>H</a:t>
            </a:r>
            <a:r>
              <a:rPr lang="en-US" sz="2000" b="1" baseline="-25000" dirty="0" smtClean="0"/>
              <a:t>2</a:t>
            </a:r>
            <a:r>
              <a:rPr lang="en-US" sz="2000" b="1" dirty="0" smtClean="0"/>
              <a:t>O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</a:rPr>
              <a:t>.ai</a:t>
            </a:r>
            <a: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200" dirty="0" smtClean="0"/>
              <a:t>Machine </a:t>
            </a:r>
            <a:r>
              <a:rPr lang="en-US" sz="1200" dirty="0" smtClean="0">
                <a:solidFill>
                  <a:srgbClr val="7F7F7F"/>
                </a:solidFill>
              </a:rPr>
              <a:t>Intelligence</a:t>
            </a:r>
            <a:endParaRPr lang="en-US" sz="3200" dirty="0">
              <a:solidFill>
                <a:srgbClr val="7F7F7F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7234" y="6229758"/>
            <a:ext cx="1473392" cy="357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063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618509"/>
            <a:ext cx="9144000" cy="423949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smtClean="0"/>
              <a:t>Bordeaux Wines</a:t>
            </a:r>
            <a:endParaRPr lang="en-US" sz="6000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57855" cy="2618509"/>
          </a:xfrm>
          <a:prstGeom prst="rect">
            <a:avLst/>
          </a:prstGeom>
          <a:solidFill>
            <a:srgbClr val="FBE9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56" y="443332"/>
            <a:ext cx="4516613" cy="173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065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xfrm>
            <a:off x="330398" y="4000997"/>
            <a:ext cx="8643938" cy="227707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spcBef>
                <a:spcPts val="4600"/>
              </a:spcBef>
              <a:defRPr sz="5400" cap="none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 dirty="0">
                <a:solidFill>
                  <a:srgbClr val="535353"/>
                </a:solidFill>
              </a:rPr>
              <a:t>Unsupervised Learning &amp; Bordeaux Wine</a:t>
            </a:r>
          </a:p>
        </p:txBody>
      </p:sp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xfrm>
            <a:off x="169664" y="5688211"/>
            <a:ext cx="8643938" cy="91082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700">
                <a:solidFill>
                  <a:srgbClr val="535353"/>
                </a:solidFill>
              </a:rPr>
              <a:t>A personal and expen$$$ive obsession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700">
                <a:solidFill>
                  <a:srgbClr val="535353"/>
                </a:solidFill>
              </a:rPr>
              <a:t>Alex Tellez - h2o.ai</a:t>
            </a:r>
          </a:p>
        </p:txBody>
      </p:sp>
      <p:pic>
        <p:nvPicPr>
          <p:cNvPr id="34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95905" y="459879"/>
            <a:ext cx="6391455" cy="4241602"/>
          </a:xfrm>
          <a:prstGeom prst="rect">
            <a:avLst/>
          </a:prstGeom>
          <a:ln w="12700">
            <a:miter lim="400000"/>
          </a:ln>
        </p:spPr>
      </p:pic>
      <p:pic>
        <p:nvPicPr>
          <p:cNvPr id="35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32945" y="6078404"/>
            <a:ext cx="606227" cy="60622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92117033"/>
      </p:ext>
    </p:extLst>
  </p:cSld>
  <p:clrMapOvr>
    <a:masterClrMapping/>
  </p:clrMapOvr>
  <p:transition xmlns:p14="http://schemas.microsoft.com/office/powerpoint/2010/main"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5100" cap="all">
                <a:solidFill>
                  <a:srgbClr val="535353"/>
                </a:solidFill>
              </a:rPr>
              <a:t>bordeaux wine</a:t>
            </a:r>
          </a:p>
        </p:txBody>
      </p:sp>
      <p:sp>
        <p:nvSpPr>
          <p:cNvPr id="52" name="Shape 52"/>
          <p:cNvSpPr/>
          <p:nvPr/>
        </p:nvSpPr>
        <p:spPr>
          <a:xfrm>
            <a:off x="2021571" y="1535849"/>
            <a:ext cx="5039562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Largest wine-growing region in France</a:t>
            </a:r>
          </a:p>
        </p:txBody>
      </p:sp>
      <p:sp>
        <p:nvSpPr>
          <p:cNvPr id="53" name="Shape 53"/>
          <p:cNvSpPr/>
          <p:nvPr/>
        </p:nvSpPr>
        <p:spPr>
          <a:xfrm>
            <a:off x="1372530" y="1968278"/>
            <a:ext cx="6122372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+ 700 Million bottles of wine produced / year !</a:t>
            </a:r>
          </a:p>
        </p:txBody>
      </p:sp>
      <p:pic>
        <p:nvPicPr>
          <p:cNvPr id="54" name="image18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4042" y="2786062"/>
            <a:ext cx="2098353" cy="1982391"/>
          </a:xfrm>
          <a:prstGeom prst="rect">
            <a:avLst/>
          </a:prstGeom>
          <a:ln w="12700">
            <a:miter lim="400000"/>
          </a:ln>
        </p:spPr>
      </p:pic>
      <p:pic>
        <p:nvPicPr>
          <p:cNvPr id="55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639192" y="2549426"/>
            <a:ext cx="1913547" cy="2706357"/>
          </a:xfrm>
          <a:prstGeom prst="rect">
            <a:avLst/>
          </a:prstGeom>
          <a:ln w="12700">
            <a:miter lim="400000"/>
          </a:ln>
        </p:spPr>
      </p:pic>
      <p:sp>
        <p:nvSpPr>
          <p:cNvPr id="56" name="Shape 56"/>
          <p:cNvSpPr/>
          <p:nvPr/>
        </p:nvSpPr>
        <p:spPr>
          <a:xfrm>
            <a:off x="754767" y="5561816"/>
            <a:ext cx="7582607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Some years better than others:  Great ($$$) vs. Typical ($)</a:t>
            </a:r>
          </a:p>
        </p:txBody>
      </p:sp>
      <p:sp>
        <p:nvSpPr>
          <p:cNvPr id="57" name="Shape 57"/>
          <p:cNvSpPr/>
          <p:nvPr/>
        </p:nvSpPr>
        <p:spPr>
          <a:xfrm>
            <a:off x="1673331" y="6097597"/>
            <a:ext cx="5383644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Last Great years: 2010, 2009, 2005, 2000</a:t>
            </a:r>
          </a:p>
        </p:txBody>
      </p:sp>
      <p:pic>
        <p:nvPicPr>
          <p:cNvPr id="58" name="pasted-image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41875" y="6096263"/>
            <a:ext cx="606227" cy="60622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34924168"/>
      </p:ext>
    </p:extLst>
  </p:cSld>
  <p:clrMapOvr>
    <a:masterClrMapping/>
  </p:clrMapOvr>
  <p:transition xmlns:p14="http://schemas.microsoft.com/office/powerpoint/2010/main"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5100" cap="all">
                <a:solidFill>
                  <a:srgbClr val="535353"/>
                </a:solidFill>
              </a:rPr>
              <a:t>‘</a:t>
            </a:r>
            <a:r>
              <a:rPr sz="5100" i="1" cap="all">
                <a:solidFill>
                  <a:srgbClr val="535353"/>
                </a:solidFill>
              </a:rPr>
              <a:t>en primeur’</a:t>
            </a:r>
          </a:p>
        </p:txBody>
      </p:sp>
      <p:sp>
        <p:nvSpPr>
          <p:cNvPr id="61" name="Shape 61"/>
          <p:cNvSpPr/>
          <p:nvPr/>
        </p:nvSpPr>
        <p:spPr>
          <a:xfrm>
            <a:off x="617098" y="1512492"/>
            <a:ext cx="8175718" cy="841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 dirty="0">
                <a:solidFill>
                  <a:srgbClr val="535353"/>
                </a:solidFill>
              </a:rPr>
              <a:t>While wine is still barreled, purchasers can ‘invest’ in the wine </a:t>
            </a:r>
            <a:endParaRPr lang="en-US" sz="2500" dirty="0">
              <a:solidFill>
                <a:srgbClr val="535353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 i="1" dirty="0">
                <a:solidFill>
                  <a:srgbClr val="535353"/>
                </a:solidFill>
              </a:rPr>
              <a:t>before </a:t>
            </a:r>
            <a:r>
              <a:rPr sz="2500" dirty="0">
                <a:solidFill>
                  <a:srgbClr val="535353"/>
                </a:solidFill>
              </a:rPr>
              <a:t>bottling and official public release.</a:t>
            </a:r>
          </a:p>
        </p:txBody>
      </p:sp>
      <p:sp>
        <p:nvSpPr>
          <p:cNvPr id="62" name="Shape 62"/>
          <p:cNvSpPr/>
          <p:nvPr/>
        </p:nvSpPr>
        <p:spPr>
          <a:xfrm>
            <a:off x="874311" y="2521546"/>
            <a:ext cx="7351988" cy="841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 dirty="0">
                <a:solidFill>
                  <a:srgbClr val="535353"/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Advantage: </a:t>
            </a:r>
            <a:r>
              <a:rPr sz="2500" dirty="0">
                <a:solidFill>
                  <a:srgbClr val="535353"/>
                </a:solidFill>
              </a:rPr>
              <a:t>Wines may be considerably cheaper during </a:t>
            </a:r>
            <a:endParaRPr lang="en-US" sz="2500" dirty="0">
              <a:solidFill>
                <a:srgbClr val="535353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 i="1" dirty="0">
                <a:solidFill>
                  <a:srgbClr val="535353"/>
                </a:solidFill>
              </a:rPr>
              <a:t>‘en primeur’ </a:t>
            </a:r>
            <a:r>
              <a:rPr sz="2500" dirty="0">
                <a:solidFill>
                  <a:srgbClr val="535353"/>
                </a:solidFill>
              </a:rPr>
              <a:t>period than @ bottling.</a:t>
            </a:r>
          </a:p>
        </p:txBody>
      </p:sp>
      <p:pic>
        <p:nvPicPr>
          <p:cNvPr id="63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5806" y="3592797"/>
            <a:ext cx="7069340" cy="3247812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Shape 64"/>
          <p:cNvSpPr/>
          <p:nvPr/>
        </p:nvSpPr>
        <p:spPr>
          <a:xfrm>
            <a:off x="5838933" y="4715852"/>
            <a:ext cx="1734105" cy="630485"/>
          </a:xfrm>
          <a:prstGeom prst="line">
            <a:avLst/>
          </a:prstGeom>
          <a:ln w="25400">
            <a:solidFill>
              <a:srgbClr val="AB1802"/>
            </a:solidFill>
            <a:miter lim="400000"/>
            <a:tailEnd type="triangle"/>
          </a:ln>
        </p:spPr>
        <p:txBody>
          <a:bodyPr lIns="35717" tIns="35717" rIns="35717" bIns="35717" anchor="ctr"/>
          <a:lstStyle/>
          <a:p>
            <a:pPr lvl="0"/>
            <a:endParaRPr/>
          </a:p>
        </p:txBody>
      </p:sp>
      <p:sp>
        <p:nvSpPr>
          <p:cNvPr id="65" name="Shape 65"/>
          <p:cNvSpPr/>
          <p:nvPr/>
        </p:nvSpPr>
        <p:spPr>
          <a:xfrm>
            <a:off x="5772638" y="4747782"/>
            <a:ext cx="802691" cy="802691"/>
          </a:xfrm>
          <a:prstGeom prst="line">
            <a:avLst/>
          </a:prstGeom>
          <a:ln w="25400">
            <a:solidFill>
              <a:srgbClr val="AB1802"/>
            </a:solidFill>
            <a:miter lim="400000"/>
            <a:tailEnd type="triangle"/>
          </a:ln>
        </p:spPr>
        <p:txBody>
          <a:bodyPr lIns="35717" tIns="35717" rIns="35717" bIns="35717" anchor="ctr"/>
          <a:lstStyle/>
          <a:p>
            <a:pPr lvl="0"/>
            <a:endParaRPr/>
          </a:p>
        </p:txBody>
      </p:sp>
      <p:sp>
        <p:nvSpPr>
          <p:cNvPr id="66" name="Shape 66"/>
          <p:cNvSpPr/>
          <p:nvPr/>
        </p:nvSpPr>
        <p:spPr>
          <a:xfrm flipH="1">
            <a:off x="5594044" y="4762143"/>
            <a:ext cx="146607" cy="1259016"/>
          </a:xfrm>
          <a:prstGeom prst="line">
            <a:avLst/>
          </a:prstGeom>
          <a:ln w="25400">
            <a:solidFill>
              <a:srgbClr val="AB1802"/>
            </a:solidFill>
            <a:miter lim="400000"/>
            <a:tailEnd type="triangle"/>
          </a:ln>
        </p:spPr>
        <p:txBody>
          <a:bodyPr lIns="35717" tIns="35717" rIns="35717" bIns="35717" anchor="ctr"/>
          <a:lstStyle/>
          <a:p>
            <a:pPr lvl="0"/>
            <a:endParaRPr/>
          </a:p>
        </p:txBody>
      </p:sp>
      <p:sp>
        <p:nvSpPr>
          <p:cNvPr id="67" name="Shape 67"/>
          <p:cNvSpPr/>
          <p:nvPr/>
        </p:nvSpPr>
        <p:spPr>
          <a:xfrm>
            <a:off x="4028152" y="4468396"/>
            <a:ext cx="1996624" cy="2875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2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400">
                <a:solidFill>
                  <a:srgbClr val="535353"/>
                </a:solidFill>
              </a:rPr>
              <a:t>Great Years: 2009, ’05, ‘00</a:t>
            </a:r>
          </a:p>
        </p:txBody>
      </p:sp>
      <p:pic>
        <p:nvPicPr>
          <p:cNvPr id="68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41875" y="6096263"/>
            <a:ext cx="606227" cy="60622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284962625"/>
      </p:ext>
    </p:extLst>
  </p:cSld>
  <p:clrMapOvr>
    <a:masterClrMapping/>
  </p:clrMapOvr>
  <p:transition xmlns:p14="http://schemas.microsoft.com/office/powerpoint/2010/main"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5100" cap="all">
                <a:solidFill>
                  <a:srgbClr val="535353"/>
                </a:solidFill>
              </a:rPr>
              <a:t>great vs. typical vintage?</a:t>
            </a:r>
          </a:p>
        </p:txBody>
      </p:sp>
      <p:sp>
        <p:nvSpPr>
          <p:cNvPr id="71" name="Shape 71"/>
          <p:cNvSpPr/>
          <p:nvPr/>
        </p:nvSpPr>
        <p:spPr>
          <a:xfrm>
            <a:off x="426523" y="1497452"/>
            <a:ext cx="8226000" cy="1611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Question: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 </a:t>
            </a:r>
            <a:r>
              <a:rPr sz="2500">
                <a:solidFill>
                  <a:srgbClr val="535353"/>
                </a:solidFill>
              </a:rPr>
              <a:t>Can we study weather patterns in Bordeaux 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leading up to harvest to identify ‘anomalous’ weather years &gt;&gt; 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correlates to Great ($$$) vs. Typical ($) Vintage?</a:t>
            </a:r>
          </a:p>
        </p:txBody>
      </p:sp>
      <p:sp>
        <p:nvSpPr>
          <p:cNvPr id="72" name="Shape 72"/>
          <p:cNvSpPr/>
          <p:nvPr/>
        </p:nvSpPr>
        <p:spPr>
          <a:xfrm>
            <a:off x="226536" y="3902274"/>
            <a:ext cx="6165671" cy="455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The Bordeaux Dataset (1952 - 2014 Yearly)</a:t>
            </a:r>
          </a:p>
        </p:txBody>
      </p:sp>
      <p:sp>
        <p:nvSpPr>
          <p:cNvPr id="73" name="Shape 73"/>
          <p:cNvSpPr/>
          <p:nvPr/>
        </p:nvSpPr>
        <p:spPr>
          <a:xfrm>
            <a:off x="711907" y="4419477"/>
            <a:ext cx="6599797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 i="1">
                <a:solidFill>
                  <a:srgbClr val="535353"/>
                </a:solidFill>
              </a:rPr>
              <a:t>Amount of Winter Rain</a:t>
            </a:r>
            <a:r>
              <a:rPr sz="2500">
                <a:solidFill>
                  <a:srgbClr val="535353"/>
                </a:solidFill>
              </a:rPr>
              <a:t> (Oct &gt; Apr of harvest year)</a:t>
            </a:r>
          </a:p>
        </p:txBody>
      </p:sp>
      <p:sp>
        <p:nvSpPr>
          <p:cNvPr id="74" name="Shape 74"/>
          <p:cNvSpPr/>
          <p:nvPr/>
        </p:nvSpPr>
        <p:spPr>
          <a:xfrm>
            <a:off x="674863" y="4928469"/>
            <a:ext cx="6762133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 i="1">
                <a:solidFill>
                  <a:srgbClr val="535353"/>
                </a:solidFill>
              </a:rPr>
              <a:t>Average Summer Temp</a:t>
            </a:r>
            <a:r>
              <a:rPr sz="2500">
                <a:solidFill>
                  <a:srgbClr val="535353"/>
                </a:solidFill>
              </a:rPr>
              <a:t> (Apr &gt; Sept of harvest year)</a:t>
            </a:r>
          </a:p>
        </p:txBody>
      </p:sp>
      <p:sp>
        <p:nvSpPr>
          <p:cNvPr id="75" name="Shape 75"/>
          <p:cNvSpPr/>
          <p:nvPr/>
        </p:nvSpPr>
        <p:spPr>
          <a:xfrm>
            <a:off x="674947" y="5437461"/>
            <a:ext cx="4316927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 i="1">
                <a:solidFill>
                  <a:srgbClr val="535353"/>
                </a:solidFill>
              </a:rPr>
              <a:t>Rain during Harvest</a:t>
            </a:r>
            <a:r>
              <a:rPr sz="2500">
                <a:solidFill>
                  <a:srgbClr val="535353"/>
                </a:solidFill>
              </a:rPr>
              <a:t> (Aug &gt; Sept)</a:t>
            </a:r>
          </a:p>
        </p:txBody>
      </p:sp>
      <p:sp>
        <p:nvSpPr>
          <p:cNvPr id="76" name="Shape 76"/>
          <p:cNvSpPr/>
          <p:nvPr/>
        </p:nvSpPr>
        <p:spPr>
          <a:xfrm>
            <a:off x="655778" y="5946453"/>
            <a:ext cx="3920748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i="1"/>
            </a:lvl1pPr>
          </a:lstStyle>
          <a:p>
            <a:pPr lvl="0">
              <a:defRPr sz="1800" i="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Years since last Great Vintage</a:t>
            </a:r>
          </a:p>
        </p:txBody>
      </p:sp>
      <p:pic>
        <p:nvPicPr>
          <p:cNvPr id="77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41875" y="6096263"/>
            <a:ext cx="606227" cy="60622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86908992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5100" cap="all">
                <a:solidFill>
                  <a:srgbClr val="535353"/>
                </a:solidFill>
              </a:rPr>
              <a:t>autoencoder + anomaly detection</a:t>
            </a:r>
          </a:p>
        </p:txBody>
      </p:sp>
      <p:sp>
        <p:nvSpPr>
          <p:cNvPr id="80" name="Shape 80"/>
          <p:cNvSpPr/>
          <p:nvPr/>
        </p:nvSpPr>
        <p:spPr>
          <a:xfrm>
            <a:off x="3933222" y="2060885"/>
            <a:ext cx="1277557" cy="455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In Steps:</a:t>
            </a:r>
          </a:p>
        </p:txBody>
      </p:sp>
      <p:sp>
        <p:nvSpPr>
          <p:cNvPr id="81" name="Shape 81"/>
          <p:cNvSpPr/>
          <p:nvPr/>
        </p:nvSpPr>
        <p:spPr>
          <a:xfrm>
            <a:off x="254382" y="2674442"/>
            <a:ext cx="9020144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1) Train deep autoencoder to learn ‘typical’  vintage weather pattern</a:t>
            </a:r>
          </a:p>
        </p:txBody>
      </p:sp>
      <p:sp>
        <p:nvSpPr>
          <p:cNvPr id="82" name="Shape 82"/>
          <p:cNvSpPr/>
          <p:nvPr/>
        </p:nvSpPr>
        <p:spPr>
          <a:xfrm>
            <a:off x="246649" y="3110878"/>
            <a:ext cx="8272806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2) Append ‘great’ vintage year weather data to original dataset</a:t>
            </a:r>
          </a:p>
        </p:txBody>
      </p:sp>
      <p:sp>
        <p:nvSpPr>
          <p:cNvPr id="83" name="Shape 83"/>
          <p:cNvSpPr/>
          <p:nvPr/>
        </p:nvSpPr>
        <p:spPr>
          <a:xfrm>
            <a:off x="222397" y="3521299"/>
            <a:ext cx="8313821" cy="12262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3)</a:t>
            </a:r>
            <a:r>
              <a:rPr sz="2500" i="1">
                <a:solidFill>
                  <a:srgbClr val="535353"/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 IF </a:t>
            </a:r>
            <a:r>
              <a:rPr sz="2500" i="1">
                <a:solidFill>
                  <a:srgbClr val="535353"/>
                </a:solidFill>
              </a:rPr>
              <a:t>great </a:t>
            </a:r>
            <a:r>
              <a:rPr sz="2500">
                <a:solidFill>
                  <a:srgbClr val="535353"/>
                </a:solidFill>
              </a:rPr>
              <a:t>vintage year weather data does NOT match learned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weather pattern, autoencoder will produce high reconstruction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error (MSE)</a:t>
            </a:r>
          </a:p>
        </p:txBody>
      </p:sp>
      <p:sp>
        <p:nvSpPr>
          <p:cNvPr id="84" name="Shape 84"/>
          <p:cNvSpPr/>
          <p:nvPr/>
        </p:nvSpPr>
        <p:spPr>
          <a:xfrm>
            <a:off x="721629" y="5461905"/>
            <a:ext cx="7828505" cy="12262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 i="1" dirty="0">
                <a:solidFill>
                  <a:srgbClr val="535353"/>
                </a:solidFill>
              </a:rPr>
              <a:t>‘en primeur of en primeur’</a:t>
            </a:r>
            <a:endParaRPr lang="en-US" sz="2500" i="1" dirty="0">
              <a:solidFill>
                <a:srgbClr val="535353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 i="1" dirty="0">
                <a:solidFill>
                  <a:srgbClr val="535353"/>
                </a:solidFill>
              </a:rPr>
              <a:t> - </a:t>
            </a:r>
            <a:r>
              <a:rPr sz="2500" dirty="0">
                <a:solidFill>
                  <a:srgbClr val="535353"/>
                </a:solidFill>
              </a:rPr>
              <a:t>Can we use weather patterns to identify anomalous years</a:t>
            </a:r>
            <a:endParaRPr lang="en-US" sz="2500" dirty="0">
              <a:solidFill>
                <a:srgbClr val="535353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 dirty="0">
                <a:solidFill>
                  <a:srgbClr val="535353"/>
                </a:solidFill>
              </a:rPr>
              <a:t> &gt;&gt; indicates great vintage quality?</a:t>
            </a:r>
          </a:p>
        </p:txBody>
      </p:sp>
      <p:sp>
        <p:nvSpPr>
          <p:cNvPr id="85" name="Shape 85"/>
          <p:cNvSpPr/>
          <p:nvPr/>
        </p:nvSpPr>
        <p:spPr>
          <a:xfrm>
            <a:off x="4160118" y="5138316"/>
            <a:ext cx="823764" cy="455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Goal:</a:t>
            </a:r>
          </a:p>
        </p:txBody>
      </p:sp>
      <p:pic>
        <p:nvPicPr>
          <p:cNvPr id="86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41875" y="6096263"/>
            <a:ext cx="606227" cy="60622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96224282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5100" cap="all">
                <a:solidFill>
                  <a:srgbClr val="535353"/>
                </a:solidFill>
              </a:rPr>
              <a:t>results (MSE &gt; 0.10)</a:t>
            </a:r>
          </a:p>
        </p:txBody>
      </p:sp>
      <p:sp>
        <p:nvSpPr>
          <p:cNvPr id="89" name="Shape 89"/>
          <p:cNvSpPr/>
          <p:nvPr/>
        </p:nvSpPr>
        <p:spPr>
          <a:xfrm rot="5400000">
            <a:off x="-614404" y="3699241"/>
            <a:ext cx="1847455" cy="3419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144" tIns="32144" rIns="32144" bIns="32144">
            <a:spAutoFit/>
          </a:bodyPr>
          <a:lstStyle>
            <a:lvl1pPr algn="l" defTabSz="914400">
              <a:defRPr sz="1800">
                <a:solidFill>
                  <a:srgbClr val="103154"/>
                </a:solidFill>
                <a:latin typeface="Corbel"/>
                <a:ea typeface="Corbel"/>
                <a:cs typeface="Corbel"/>
                <a:sym typeface="Corbel"/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103154"/>
                </a:solidFill>
              </a:rPr>
              <a:t>Mean Square Error</a:t>
            </a:r>
          </a:p>
        </p:txBody>
      </p:sp>
      <p:pic>
        <p:nvPicPr>
          <p:cNvPr id="90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41875" y="6096263"/>
            <a:ext cx="606227" cy="60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91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5513" y="1963674"/>
            <a:ext cx="8399628" cy="3890231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Shape 92"/>
          <p:cNvSpPr/>
          <p:nvPr/>
        </p:nvSpPr>
        <p:spPr>
          <a:xfrm>
            <a:off x="861659" y="4546507"/>
            <a:ext cx="7916830" cy="1"/>
          </a:xfrm>
          <a:prstGeom prst="line">
            <a:avLst/>
          </a:prstGeom>
          <a:ln w="25400">
            <a:solidFill>
              <a:srgbClr val="FF7F01"/>
            </a:solidFill>
          </a:ln>
        </p:spPr>
        <p:txBody>
          <a:bodyPr lIns="32144" tIns="32144" rIns="32144" bIns="32144"/>
          <a:lstStyle/>
          <a:p>
            <a:pPr defTabSz="321457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93" name="Shape 93"/>
          <p:cNvSpPr/>
          <p:nvPr/>
        </p:nvSpPr>
        <p:spPr>
          <a:xfrm>
            <a:off x="1917401" y="4104558"/>
            <a:ext cx="726157" cy="349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1800"/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35353"/>
                </a:solidFill>
              </a:rPr>
              <a:t>1961 V</a:t>
            </a:r>
          </a:p>
        </p:txBody>
      </p:sp>
      <p:sp>
        <p:nvSpPr>
          <p:cNvPr id="94" name="Shape 94"/>
          <p:cNvSpPr/>
          <p:nvPr/>
        </p:nvSpPr>
        <p:spPr>
          <a:xfrm>
            <a:off x="7584331" y="4104558"/>
            <a:ext cx="726157" cy="349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1800"/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35353"/>
                </a:solidFill>
              </a:rPr>
              <a:t>2009 V</a:t>
            </a:r>
          </a:p>
        </p:txBody>
      </p:sp>
      <p:sp>
        <p:nvSpPr>
          <p:cNvPr id="95" name="Shape 95"/>
          <p:cNvSpPr/>
          <p:nvPr/>
        </p:nvSpPr>
        <p:spPr>
          <a:xfrm>
            <a:off x="7134526" y="2545447"/>
            <a:ext cx="726157" cy="349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1800"/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35353"/>
                </a:solidFill>
              </a:rPr>
              <a:t>2005 V</a:t>
            </a:r>
          </a:p>
        </p:txBody>
      </p:sp>
      <p:sp>
        <p:nvSpPr>
          <p:cNvPr id="96" name="Shape 96"/>
          <p:cNvSpPr/>
          <p:nvPr/>
        </p:nvSpPr>
        <p:spPr>
          <a:xfrm>
            <a:off x="6549945" y="2723959"/>
            <a:ext cx="726157" cy="349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1800"/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35353"/>
                </a:solidFill>
              </a:rPr>
              <a:t>2000 V</a:t>
            </a:r>
          </a:p>
        </p:txBody>
      </p:sp>
      <p:sp>
        <p:nvSpPr>
          <p:cNvPr id="97" name="Shape 97"/>
          <p:cNvSpPr/>
          <p:nvPr/>
        </p:nvSpPr>
        <p:spPr>
          <a:xfrm>
            <a:off x="5706181" y="3695633"/>
            <a:ext cx="726157" cy="349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1800"/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35353"/>
                </a:solidFill>
              </a:rPr>
              <a:t>1990 V</a:t>
            </a:r>
          </a:p>
        </p:txBody>
      </p:sp>
      <p:sp>
        <p:nvSpPr>
          <p:cNvPr id="98" name="Shape 98"/>
          <p:cNvSpPr/>
          <p:nvPr/>
        </p:nvSpPr>
        <p:spPr>
          <a:xfrm>
            <a:off x="5100865" y="3411704"/>
            <a:ext cx="726157" cy="349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1800"/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35353"/>
                </a:solidFill>
              </a:rPr>
              <a:t>1989 V</a:t>
            </a:r>
          </a:p>
        </p:txBody>
      </p:sp>
      <p:sp>
        <p:nvSpPr>
          <p:cNvPr id="99" name="Shape 99"/>
          <p:cNvSpPr/>
          <p:nvPr/>
        </p:nvSpPr>
        <p:spPr>
          <a:xfrm>
            <a:off x="4395585" y="4962797"/>
            <a:ext cx="726157" cy="349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1800"/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35353"/>
                </a:solidFill>
              </a:rPr>
              <a:t>1982 V</a:t>
            </a:r>
          </a:p>
        </p:txBody>
      </p:sp>
      <p:sp>
        <p:nvSpPr>
          <p:cNvPr id="100" name="Shape 100"/>
          <p:cNvSpPr/>
          <p:nvPr/>
        </p:nvSpPr>
        <p:spPr>
          <a:xfrm>
            <a:off x="8036485" y="4826263"/>
            <a:ext cx="726157" cy="3491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1800"/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35353"/>
                </a:solidFill>
              </a:rPr>
              <a:t>2010 V</a:t>
            </a:r>
          </a:p>
        </p:txBody>
      </p:sp>
    </p:spTree>
    <p:extLst>
      <p:ext uri="{BB962C8B-B14F-4D97-AF65-F5344CB8AC3E}">
        <p14:creationId xmlns:p14="http://schemas.microsoft.com/office/powerpoint/2010/main" val="294753124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5100" cap="all">
                <a:solidFill>
                  <a:srgbClr val="535353"/>
                </a:solidFill>
              </a:rPr>
              <a:t>2014 bordeaux??</a:t>
            </a:r>
          </a:p>
        </p:txBody>
      </p:sp>
      <p:sp>
        <p:nvSpPr>
          <p:cNvPr id="103" name="Shape 103"/>
          <p:cNvSpPr/>
          <p:nvPr/>
        </p:nvSpPr>
        <p:spPr>
          <a:xfrm rot="5400000">
            <a:off x="-594804" y="3463075"/>
            <a:ext cx="1847455" cy="3419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2144" tIns="32144" rIns="32144" bIns="32144">
            <a:spAutoFit/>
          </a:bodyPr>
          <a:lstStyle>
            <a:lvl1pPr algn="l" defTabSz="914400">
              <a:defRPr sz="1800">
                <a:solidFill>
                  <a:srgbClr val="103154"/>
                </a:solidFill>
                <a:latin typeface="Corbel"/>
                <a:ea typeface="Corbel"/>
                <a:cs typeface="Corbel"/>
                <a:sym typeface="Corbel"/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103154"/>
                </a:solidFill>
              </a:rPr>
              <a:t>Mean Square Error</a:t>
            </a:r>
          </a:p>
        </p:txBody>
      </p:sp>
      <p:pic>
        <p:nvPicPr>
          <p:cNvPr id="104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41875" y="6096263"/>
            <a:ext cx="606227" cy="606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5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9540" y="1831849"/>
            <a:ext cx="8497470" cy="3935546"/>
          </a:xfrm>
          <a:prstGeom prst="rect">
            <a:avLst/>
          </a:prstGeom>
          <a:ln w="12700">
            <a:miter lim="400000"/>
          </a:ln>
        </p:spPr>
      </p:pic>
      <p:sp>
        <p:nvSpPr>
          <p:cNvPr id="106" name="Shape 106"/>
          <p:cNvSpPr/>
          <p:nvPr/>
        </p:nvSpPr>
        <p:spPr>
          <a:xfrm>
            <a:off x="876770" y="4448804"/>
            <a:ext cx="8051567" cy="1"/>
          </a:xfrm>
          <a:prstGeom prst="line">
            <a:avLst/>
          </a:prstGeom>
          <a:ln w="25400">
            <a:solidFill>
              <a:srgbClr val="FF7F01"/>
            </a:solidFill>
          </a:ln>
        </p:spPr>
        <p:txBody>
          <a:bodyPr lIns="32144" tIns="32144" rIns="32144" bIns="32144"/>
          <a:lstStyle/>
          <a:p>
            <a:pPr defTabSz="321457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7" name="Shape 107"/>
          <p:cNvSpPr/>
          <p:nvPr/>
        </p:nvSpPr>
        <p:spPr>
          <a:xfrm>
            <a:off x="3965308" y="3028655"/>
            <a:ext cx="4419366" cy="2219562"/>
          </a:xfrm>
          <a:prstGeom prst="line">
            <a:avLst/>
          </a:prstGeom>
          <a:ln w="25400">
            <a:solidFill>
              <a:srgbClr val="AB1802"/>
            </a:solidFill>
            <a:miter lim="400000"/>
            <a:tailEnd type="triangle"/>
          </a:ln>
        </p:spPr>
        <p:txBody>
          <a:bodyPr lIns="35717" tIns="35717" rIns="35717" bIns="35717" anchor="ctr"/>
          <a:lstStyle/>
          <a:p>
            <a:pPr lvl="0"/>
            <a:endParaRPr/>
          </a:p>
        </p:txBody>
      </p:sp>
      <p:sp>
        <p:nvSpPr>
          <p:cNvPr id="108" name="Shape 108"/>
          <p:cNvSpPr/>
          <p:nvPr/>
        </p:nvSpPr>
        <p:spPr>
          <a:xfrm>
            <a:off x="3201352" y="2787144"/>
            <a:ext cx="842592" cy="3500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2144" tIns="32144" rIns="32144" bIns="32144">
            <a:spAutoFit/>
          </a:bodyPr>
          <a:lstStyle>
            <a:lvl1pPr algn="l" defTabSz="914400">
              <a:defRPr sz="2600" b="1">
                <a:solidFill>
                  <a:srgbClr val="103154"/>
                </a:solidFill>
                <a:latin typeface="Corbel"/>
                <a:ea typeface="Corbel"/>
                <a:cs typeface="Corbel"/>
                <a:sym typeface="Corbel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00"/>
              <a:t>2014 ?? </a:t>
            </a:r>
          </a:p>
        </p:txBody>
      </p:sp>
    </p:spTree>
    <p:extLst>
      <p:ext uri="{BB962C8B-B14F-4D97-AF65-F5344CB8AC3E}">
        <p14:creationId xmlns:p14="http://schemas.microsoft.com/office/powerpoint/2010/main" val="2354263466"/>
      </p:ext>
    </p:extLst>
  </p:cSld>
  <p:clrMapOvr>
    <a:masterClrMapping/>
  </p:clrMapOvr>
  <p:transition xmlns:p14="http://schemas.microsoft.com/office/powerpoint/2010/main"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117102" y="5642328"/>
            <a:ext cx="14630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TBD. Customer Support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451523" y="5642328"/>
            <a:ext cx="1463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TBD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Head of Sales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38617" y="2019318"/>
            <a:ext cx="1730375" cy="2222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</a:rPr>
              <a:t>Distributed</a:t>
            </a:r>
          </a:p>
          <a:p>
            <a:pPr>
              <a:lnSpc>
                <a:spcPct val="120000"/>
              </a:lnSpc>
            </a:pPr>
            <a:r>
              <a:rPr lang="en-US" sz="2400" b="1" dirty="0" smtClean="0">
                <a:solidFill>
                  <a:srgbClr val="000000"/>
                </a:solidFill>
              </a:rPr>
              <a:t>Systems Engineers</a:t>
            </a:r>
          </a:p>
          <a:p>
            <a:pPr>
              <a:lnSpc>
                <a:spcPct val="120000"/>
              </a:lnSpc>
            </a:pPr>
            <a:r>
              <a:rPr lang="en-US" sz="2400" b="1" dirty="0" smtClean="0">
                <a:solidFill>
                  <a:srgbClr val="000000"/>
                </a:solidFill>
              </a:rPr>
              <a:t>Making</a:t>
            </a:r>
            <a:br>
              <a:rPr lang="en-US" sz="2400" b="1" dirty="0" smtClean="0">
                <a:solidFill>
                  <a:srgbClr val="000000"/>
                </a:solidFill>
              </a:rPr>
            </a:br>
            <a:r>
              <a:rPr lang="en-US" sz="2400" b="1" dirty="0" smtClean="0">
                <a:solidFill>
                  <a:srgbClr val="000000"/>
                </a:solidFill>
              </a:rPr>
              <a:t>ML Scale!</a:t>
            </a:r>
          </a:p>
        </p:txBody>
      </p:sp>
      <p:pic>
        <p:nvPicPr>
          <p:cNvPr id="5" name="Picture 4" descr="Screen Shot 2015-01-06 at 10.18.3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162" y="521144"/>
            <a:ext cx="5219808" cy="5183726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262740" y="5959488"/>
            <a:ext cx="7259385" cy="8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C71F"/>
                </a:solidFill>
                <a:latin typeface="Futura Light"/>
                <a:ea typeface="+mj-ea"/>
                <a:cs typeface="Futura Light"/>
              </a:defRPr>
            </a:lvl1pPr>
          </a:lstStyle>
          <a:p>
            <a:pPr algn="l"/>
            <a:r>
              <a:rPr lang="en-US" sz="2000" b="1" dirty="0" smtClean="0"/>
              <a:t>H</a:t>
            </a:r>
            <a:r>
              <a:rPr lang="en-US" sz="2000" b="1" baseline="-25000" dirty="0" smtClean="0"/>
              <a:t>2</a:t>
            </a:r>
            <a:r>
              <a:rPr lang="en-US" sz="2000" b="1" dirty="0" smtClean="0"/>
              <a:t>O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</a:rPr>
              <a:t>.ai</a:t>
            </a:r>
            <a: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200" dirty="0" smtClean="0"/>
              <a:t>Machine </a:t>
            </a:r>
            <a:r>
              <a:rPr lang="en-US" sz="1200" dirty="0" smtClean="0">
                <a:solidFill>
                  <a:srgbClr val="7F7F7F"/>
                </a:solidFill>
              </a:rPr>
              <a:t>Intelligence</a:t>
            </a:r>
            <a:endParaRPr lang="en-US" sz="32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3639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5100" cap="all">
                <a:solidFill>
                  <a:srgbClr val="535353"/>
                </a:solidFill>
              </a:rPr>
              <a:t>robert parker jr.</a:t>
            </a:r>
          </a:p>
        </p:txBody>
      </p:sp>
      <p:pic>
        <p:nvPicPr>
          <p:cNvPr id="111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24769" y="1580361"/>
            <a:ext cx="5894767" cy="4434900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Shape 112"/>
          <p:cNvSpPr/>
          <p:nvPr/>
        </p:nvSpPr>
        <p:spPr>
          <a:xfrm>
            <a:off x="1146672" y="6176003"/>
            <a:ext cx="6659284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 i="1">
                <a:solidFill>
                  <a:srgbClr val="535353"/>
                </a:solidFill>
              </a:rPr>
              <a:t>“The world’s most prized palette” </a:t>
            </a:r>
            <a:r>
              <a:rPr sz="2500">
                <a:solidFill>
                  <a:srgbClr val="535353"/>
                </a:solidFill>
              </a:rPr>
              <a:t>- Financial Times</a:t>
            </a:r>
          </a:p>
        </p:txBody>
      </p:sp>
      <p:pic>
        <p:nvPicPr>
          <p:cNvPr id="113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41875" y="6096263"/>
            <a:ext cx="606227" cy="60622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14416255"/>
      </p:ext>
    </p:extLst>
  </p:cSld>
  <p:clrMapOvr>
    <a:masterClrMapping/>
  </p:clrMapOvr>
  <p:transition xmlns:p14="http://schemas.microsoft.com/office/powerpoint/2010/main"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5100" cap="all">
                <a:solidFill>
                  <a:srgbClr val="535353"/>
                </a:solidFill>
              </a:rPr>
              <a:t>describing wines</a:t>
            </a:r>
          </a:p>
        </p:txBody>
      </p:sp>
      <p:pic>
        <p:nvPicPr>
          <p:cNvPr id="116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0793" y="2106120"/>
            <a:ext cx="2161555" cy="3107235"/>
          </a:xfrm>
          <a:prstGeom prst="rect">
            <a:avLst/>
          </a:prstGeom>
          <a:ln w="12700">
            <a:miter lim="400000"/>
          </a:ln>
        </p:spPr>
      </p:pic>
      <p:sp>
        <p:nvSpPr>
          <p:cNvPr id="117" name="Shape 117"/>
          <p:cNvSpPr/>
          <p:nvPr/>
        </p:nvSpPr>
        <p:spPr>
          <a:xfrm>
            <a:off x="3936780" y="3307015"/>
            <a:ext cx="388041" cy="705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5900"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100">
                <a:solidFill>
                  <a:srgbClr val="535353"/>
                </a:solidFill>
              </a:rPr>
              <a:t>=</a:t>
            </a:r>
          </a:p>
        </p:txBody>
      </p:sp>
      <p:sp>
        <p:nvSpPr>
          <p:cNvPr id="118" name="Shape 118"/>
          <p:cNvSpPr/>
          <p:nvPr/>
        </p:nvSpPr>
        <p:spPr>
          <a:xfrm>
            <a:off x="4720840" y="2368828"/>
            <a:ext cx="2325102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i="1"/>
            </a:lvl1pPr>
          </a:lstStyle>
          <a:p>
            <a:pPr lvl="0">
              <a:defRPr sz="1800" i="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…wet forest floor</a:t>
            </a:r>
          </a:p>
        </p:txBody>
      </p:sp>
      <p:sp>
        <p:nvSpPr>
          <p:cNvPr id="119" name="Shape 119"/>
          <p:cNvSpPr/>
          <p:nvPr/>
        </p:nvSpPr>
        <p:spPr>
          <a:xfrm>
            <a:off x="4710541" y="2779594"/>
            <a:ext cx="2985558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i="1"/>
            </a:lvl1pPr>
          </a:lstStyle>
          <a:p>
            <a:pPr lvl="0">
              <a:defRPr sz="1800" i="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…decaying animal skin</a:t>
            </a:r>
          </a:p>
        </p:txBody>
      </p:sp>
      <p:sp>
        <p:nvSpPr>
          <p:cNvPr id="120" name="Shape 120"/>
          <p:cNvSpPr/>
          <p:nvPr/>
        </p:nvSpPr>
        <p:spPr>
          <a:xfrm>
            <a:off x="4664437" y="3176965"/>
            <a:ext cx="1249963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i="1"/>
            </a:lvl1pPr>
          </a:lstStyle>
          <a:p>
            <a:pPr lvl="0">
              <a:defRPr sz="1800" i="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…cat pee </a:t>
            </a:r>
          </a:p>
        </p:txBody>
      </p:sp>
      <p:sp>
        <p:nvSpPr>
          <p:cNvPr id="121" name="Shape 121"/>
          <p:cNvSpPr/>
          <p:nvPr/>
        </p:nvSpPr>
        <p:spPr>
          <a:xfrm>
            <a:off x="4722863" y="3560942"/>
            <a:ext cx="3067274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i="1"/>
            </a:lvl1pPr>
          </a:lstStyle>
          <a:p>
            <a:pPr lvl="0">
              <a:defRPr sz="1800" i="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…grandmother’s closet</a:t>
            </a:r>
          </a:p>
        </p:txBody>
      </p:sp>
      <p:sp>
        <p:nvSpPr>
          <p:cNvPr id="122" name="Shape 122"/>
          <p:cNvSpPr/>
          <p:nvPr/>
        </p:nvSpPr>
        <p:spPr>
          <a:xfrm>
            <a:off x="4741935" y="3976172"/>
            <a:ext cx="3057568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i="1"/>
            </a:lvl1pPr>
          </a:lstStyle>
          <a:p>
            <a:pPr lvl="0">
              <a:defRPr sz="1800" i="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…barnyardy (AKA sh*t)</a:t>
            </a:r>
          </a:p>
        </p:txBody>
      </p:sp>
      <p:sp>
        <p:nvSpPr>
          <p:cNvPr id="123" name="Shape 123"/>
          <p:cNvSpPr/>
          <p:nvPr/>
        </p:nvSpPr>
        <p:spPr>
          <a:xfrm>
            <a:off x="4733319" y="4386938"/>
            <a:ext cx="2522034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i="1"/>
            </a:lvl1pPr>
          </a:lstStyle>
          <a:p>
            <a:pPr lvl="0">
              <a:defRPr sz="1800" i="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…asian plum sauce</a:t>
            </a:r>
          </a:p>
        </p:txBody>
      </p:sp>
      <p:sp>
        <p:nvSpPr>
          <p:cNvPr id="124" name="Shape 124"/>
          <p:cNvSpPr/>
          <p:nvPr/>
        </p:nvSpPr>
        <p:spPr>
          <a:xfrm>
            <a:off x="4726831" y="4748590"/>
            <a:ext cx="2216555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…</a:t>
            </a:r>
            <a:r>
              <a:rPr sz="2500" i="1">
                <a:solidFill>
                  <a:srgbClr val="535353"/>
                </a:solidFill>
              </a:rPr>
              <a:t>chewy tannins</a:t>
            </a:r>
          </a:p>
        </p:txBody>
      </p:sp>
      <p:sp>
        <p:nvSpPr>
          <p:cNvPr id="125" name="Shape 125"/>
          <p:cNvSpPr/>
          <p:nvPr/>
        </p:nvSpPr>
        <p:spPr>
          <a:xfrm>
            <a:off x="937618" y="5746254"/>
            <a:ext cx="7797267" cy="0"/>
          </a:xfrm>
          <a:prstGeom prst="line">
            <a:avLst/>
          </a:prstGeom>
          <a:ln w="25400">
            <a:solidFill>
              <a:srgbClr val="5A5F5E"/>
            </a:solidFill>
            <a:miter lim="400000"/>
          </a:ln>
        </p:spPr>
        <p:txBody>
          <a:bodyPr lIns="35717" tIns="35717" rIns="35717" bIns="35717" anchor="ctr"/>
          <a:lstStyle/>
          <a:p>
            <a:pPr lvl="0"/>
            <a:endParaRPr/>
          </a:p>
        </p:txBody>
      </p:sp>
      <p:sp>
        <p:nvSpPr>
          <p:cNvPr id="126" name="Shape 126"/>
          <p:cNvSpPr/>
          <p:nvPr/>
        </p:nvSpPr>
        <p:spPr>
          <a:xfrm>
            <a:off x="635403" y="5913914"/>
            <a:ext cx="8547696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i="1"/>
            </a:lvl1pPr>
          </a:lstStyle>
          <a:p>
            <a:pPr lvl="0">
              <a:defRPr sz="1800" i="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Can we use Parker reviews to recommend wines we would like??</a:t>
            </a:r>
          </a:p>
        </p:txBody>
      </p:sp>
      <p:pic>
        <p:nvPicPr>
          <p:cNvPr id="127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41875" y="6096263"/>
            <a:ext cx="606227" cy="60622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186686087"/>
      </p:ext>
    </p:extLst>
  </p:cSld>
  <p:clrMapOvr>
    <a:masterClrMapping/>
  </p:clrMapOvr>
  <p:transition xmlns:p14="http://schemas.microsoft.com/office/powerpoint/2010/main"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5100" cap="all">
                <a:solidFill>
                  <a:srgbClr val="535353"/>
                </a:solidFill>
              </a:rPr>
              <a:t>wine recommendations</a:t>
            </a:r>
          </a:p>
        </p:txBody>
      </p:sp>
      <p:sp>
        <p:nvSpPr>
          <p:cNvPr id="130" name="Shape 130"/>
          <p:cNvSpPr/>
          <p:nvPr/>
        </p:nvSpPr>
        <p:spPr>
          <a:xfrm>
            <a:off x="2390051" y="1801701"/>
            <a:ext cx="4073612" cy="455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I like: </a:t>
            </a:r>
            <a:r>
              <a:rPr sz="2500">
                <a:solidFill>
                  <a:srgbClr val="535353"/>
                </a:solidFill>
              </a:rPr>
              <a:t>2000 Cheval Blanc (Red)</a:t>
            </a:r>
          </a:p>
        </p:txBody>
      </p:sp>
      <p:sp>
        <p:nvSpPr>
          <p:cNvPr id="131" name="Shape 131"/>
          <p:cNvSpPr/>
          <p:nvPr/>
        </p:nvSpPr>
        <p:spPr>
          <a:xfrm>
            <a:off x="2311918" y="3829317"/>
            <a:ext cx="4185373" cy="455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Robert Parker Tasting Notes:</a:t>
            </a:r>
          </a:p>
        </p:txBody>
      </p:sp>
      <p:sp>
        <p:nvSpPr>
          <p:cNvPr id="132" name="Shape 132"/>
          <p:cNvSpPr/>
          <p:nvPr/>
        </p:nvSpPr>
        <p:spPr>
          <a:xfrm>
            <a:off x="498310" y="4309974"/>
            <a:ext cx="8853018" cy="841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 i="1">
                <a:solidFill>
                  <a:srgbClr val="535353"/>
                </a:solidFill>
              </a:rPr>
              <a:t>“…sweet nose of menthol,  melted licorice, boysenberry,  blueberry,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 i="1">
                <a:solidFill>
                  <a:srgbClr val="535353"/>
                </a:solidFill>
              </a:rPr>
              <a:t>creme de cassis…sweet tannins w/ hints of coffee &amp; earth”</a:t>
            </a:r>
          </a:p>
        </p:txBody>
      </p:sp>
      <p:sp>
        <p:nvSpPr>
          <p:cNvPr id="133" name="Shape 133"/>
          <p:cNvSpPr/>
          <p:nvPr/>
        </p:nvSpPr>
        <p:spPr>
          <a:xfrm>
            <a:off x="2320671" y="5565048"/>
            <a:ext cx="4212372" cy="455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So I’m at BevMo…now what?</a:t>
            </a:r>
          </a:p>
        </p:txBody>
      </p:sp>
      <p:pic>
        <p:nvPicPr>
          <p:cNvPr id="134" name="chateau-cheval-blanc-saint-emilion-grand-cru-france-10184599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82039" y="2439242"/>
            <a:ext cx="1289637" cy="9998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41875" y="6096263"/>
            <a:ext cx="606227" cy="60622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1593763"/>
      </p:ext>
    </p:extLst>
  </p:cSld>
  <p:clrMapOvr>
    <a:masterClrMapping/>
  </p:clrMapOvr>
  <p:transition xmlns:p14="http://schemas.microsoft.com/office/powerpoint/2010/main"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5100" cap="all">
                <a:solidFill>
                  <a:srgbClr val="535353"/>
                </a:solidFill>
              </a:rPr>
              <a:t>approach</a:t>
            </a:r>
          </a:p>
        </p:txBody>
      </p:sp>
      <p:sp>
        <p:nvSpPr>
          <p:cNvPr id="138" name="Shape 138"/>
          <p:cNvSpPr/>
          <p:nvPr/>
        </p:nvSpPr>
        <p:spPr>
          <a:xfrm>
            <a:off x="3756977" y="1708395"/>
            <a:ext cx="1277556" cy="455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In Steps:</a:t>
            </a:r>
          </a:p>
        </p:txBody>
      </p:sp>
      <p:sp>
        <p:nvSpPr>
          <p:cNvPr id="139" name="Shape 139"/>
          <p:cNvSpPr/>
          <p:nvPr/>
        </p:nvSpPr>
        <p:spPr>
          <a:xfrm>
            <a:off x="1111266" y="2363492"/>
            <a:ext cx="7002928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1.  Collect hundreds of Robert Parker reviews of wine</a:t>
            </a:r>
          </a:p>
        </p:txBody>
      </p:sp>
      <p:sp>
        <p:nvSpPr>
          <p:cNvPr id="140" name="Shape 140"/>
          <p:cNvSpPr/>
          <p:nvPr/>
        </p:nvSpPr>
        <p:spPr>
          <a:xfrm>
            <a:off x="219379" y="2977991"/>
            <a:ext cx="8805523" cy="841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2. Create bag-of-words dataset &amp; scale word counts between 0 &amp; 1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(~ probability a particular word occurs in a wine review)</a:t>
            </a:r>
          </a:p>
        </p:txBody>
      </p:sp>
      <p:sp>
        <p:nvSpPr>
          <p:cNvPr id="141" name="Shape 141"/>
          <p:cNvSpPr/>
          <p:nvPr/>
        </p:nvSpPr>
        <p:spPr>
          <a:xfrm>
            <a:off x="657710" y="4008852"/>
            <a:ext cx="7940622" cy="841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3.  Build deep autoencoder from sparse bag-of-words matrix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&gt;&gt; reduce to 10 ‘deep features’ </a:t>
            </a:r>
          </a:p>
        </p:txBody>
      </p:sp>
      <p:sp>
        <p:nvSpPr>
          <p:cNvPr id="142" name="Shape 142"/>
          <p:cNvSpPr/>
          <p:nvPr/>
        </p:nvSpPr>
        <p:spPr>
          <a:xfrm>
            <a:off x="550972" y="5019242"/>
            <a:ext cx="8119551" cy="841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4. Take Euclidian distance of wine I like (2000 Cheval Blanc) to 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other wines &gt;&gt; Information Retrieval</a:t>
            </a:r>
          </a:p>
        </p:txBody>
      </p:sp>
      <p:sp>
        <p:nvSpPr>
          <p:cNvPr id="143" name="Shape 143"/>
          <p:cNvSpPr/>
          <p:nvPr/>
        </p:nvSpPr>
        <p:spPr>
          <a:xfrm>
            <a:off x="875654" y="5982781"/>
            <a:ext cx="6987743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5. ‘Nearby’ wine review-vectors = recommendations!</a:t>
            </a:r>
          </a:p>
        </p:txBody>
      </p:sp>
      <p:pic>
        <p:nvPicPr>
          <p:cNvPr id="144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41875" y="6096263"/>
            <a:ext cx="606227" cy="60622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277342"/>
      </p:ext>
    </p:extLst>
  </p:cSld>
  <p:clrMapOvr>
    <a:masterClrMapping/>
  </p:clrMapOvr>
  <p:transition xmlns:p14="http://schemas.microsoft.com/office/powerpoint/2010/main"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/>
          </p:cNvSpPr>
          <p:nvPr>
            <p:ph type="title"/>
          </p:nvPr>
        </p:nvSpPr>
        <p:spPr>
          <a:xfrm>
            <a:off x="45600" y="178594"/>
            <a:ext cx="9052800" cy="1714500"/>
          </a:xfrm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5100" cap="all">
                <a:solidFill>
                  <a:srgbClr val="535353"/>
                </a:solidFill>
              </a:rPr>
              <a:t>(hella) Deep autoencoder</a:t>
            </a:r>
          </a:p>
        </p:txBody>
      </p:sp>
      <p:pic>
        <p:nvPicPr>
          <p:cNvPr id="147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6262" y="3713060"/>
            <a:ext cx="516750" cy="742828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Shape 148"/>
          <p:cNvSpPr/>
          <p:nvPr/>
        </p:nvSpPr>
        <p:spPr>
          <a:xfrm>
            <a:off x="148629" y="2975815"/>
            <a:ext cx="713333" cy="5953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700">
                <a:solidFill>
                  <a:srgbClr val="535353"/>
                </a:solidFill>
              </a:rPr>
              <a:t>Wine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1700">
                <a:solidFill>
                  <a:srgbClr val="535353"/>
                </a:solidFill>
              </a:rPr>
              <a:t>Review</a:t>
            </a:r>
          </a:p>
        </p:txBody>
      </p:sp>
      <p:sp>
        <p:nvSpPr>
          <p:cNvPr id="149" name="Shape 149"/>
          <p:cNvSpPr/>
          <p:nvPr/>
        </p:nvSpPr>
        <p:spPr>
          <a:xfrm>
            <a:off x="797366" y="4253897"/>
            <a:ext cx="332853" cy="1"/>
          </a:xfrm>
          <a:prstGeom prst="line">
            <a:avLst/>
          </a:prstGeom>
          <a:ln w="25400">
            <a:solidFill>
              <a:srgbClr val="AB1802"/>
            </a:solidFill>
            <a:miter lim="400000"/>
            <a:tailEnd type="triangle"/>
          </a:ln>
        </p:spPr>
        <p:txBody>
          <a:bodyPr lIns="35717" tIns="35717" rIns="35717" bIns="35717" anchor="ctr"/>
          <a:lstStyle/>
          <a:p>
            <a:pPr lvl="0"/>
            <a:endParaRPr/>
          </a:p>
        </p:txBody>
      </p:sp>
      <p:sp>
        <p:nvSpPr>
          <p:cNvPr id="150" name="Shape 150"/>
          <p:cNvSpPr/>
          <p:nvPr/>
        </p:nvSpPr>
        <p:spPr>
          <a:xfrm>
            <a:off x="1174572" y="2521351"/>
            <a:ext cx="421552" cy="3581181"/>
          </a:xfrm>
          <a:prstGeom prst="roundRect">
            <a:avLst>
              <a:gd name="adj" fmla="val 28630"/>
            </a:avLst>
          </a:prstGeom>
          <a:ln w="25400">
            <a:solidFill>
              <a:srgbClr val="808785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51" name="Shape 151"/>
          <p:cNvSpPr/>
          <p:nvPr/>
        </p:nvSpPr>
        <p:spPr>
          <a:xfrm rot="5403333">
            <a:off x="408699" y="4151086"/>
            <a:ext cx="1971158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3,000 columns</a:t>
            </a:r>
          </a:p>
        </p:txBody>
      </p:sp>
      <p:sp>
        <p:nvSpPr>
          <p:cNvPr id="152" name="Shape 152"/>
          <p:cNvSpPr/>
          <p:nvPr/>
        </p:nvSpPr>
        <p:spPr>
          <a:xfrm>
            <a:off x="1640478" y="3429000"/>
            <a:ext cx="332853" cy="0"/>
          </a:xfrm>
          <a:prstGeom prst="line">
            <a:avLst/>
          </a:prstGeom>
          <a:ln w="25400">
            <a:solidFill>
              <a:srgbClr val="AB1802"/>
            </a:solidFill>
            <a:miter lim="400000"/>
            <a:tailEnd type="triangle"/>
          </a:ln>
        </p:spPr>
        <p:txBody>
          <a:bodyPr lIns="35717" tIns="35717" rIns="35717" bIns="35717" anchor="ctr"/>
          <a:lstStyle/>
          <a:p>
            <a:pPr lvl="0"/>
            <a:endParaRPr/>
          </a:p>
        </p:txBody>
      </p:sp>
      <p:sp>
        <p:nvSpPr>
          <p:cNvPr id="153" name="Shape 153"/>
          <p:cNvSpPr/>
          <p:nvPr/>
        </p:nvSpPr>
        <p:spPr>
          <a:xfrm>
            <a:off x="1662655" y="5176238"/>
            <a:ext cx="332853" cy="1"/>
          </a:xfrm>
          <a:prstGeom prst="line">
            <a:avLst/>
          </a:prstGeom>
          <a:ln w="25400">
            <a:solidFill>
              <a:srgbClr val="AB1802"/>
            </a:solidFill>
            <a:miter lim="400000"/>
            <a:tailEnd type="triangle"/>
          </a:ln>
        </p:spPr>
        <p:txBody>
          <a:bodyPr lIns="35717" tIns="35717" rIns="35717" bIns="35717" anchor="ctr"/>
          <a:lstStyle/>
          <a:p>
            <a:pPr lvl="0"/>
            <a:endParaRPr/>
          </a:p>
        </p:txBody>
      </p:sp>
      <p:sp>
        <p:nvSpPr>
          <p:cNvPr id="154" name="Shape 154"/>
          <p:cNvSpPr/>
          <p:nvPr/>
        </p:nvSpPr>
        <p:spPr>
          <a:xfrm>
            <a:off x="1976623" y="3092746"/>
            <a:ext cx="487027" cy="2573532"/>
          </a:xfrm>
          <a:prstGeom prst="roundRect">
            <a:avLst>
              <a:gd name="adj" fmla="val 25506"/>
            </a:avLst>
          </a:prstGeom>
          <a:ln w="25400">
            <a:solidFill>
              <a:srgbClr val="808785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55" name="Shape 155"/>
          <p:cNvSpPr/>
          <p:nvPr/>
        </p:nvSpPr>
        <p:spPr>
          <a:xfrm rot="5343333">
            <a:off x="1069888" y="4197046"/>
            <a:ext cx="2277864" cy="3952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3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100">
                <a:solidFill>
                  <a:srgbClr val="535353"/>
                </a:solidFill>
              </a:rPr>
              <a:t>500 hidden features</a:t>
            </a:r>
          </a:p>
        </p:txBody>
      </p:sp>
      <p:sp>
        <p:nvSpPr>
          <p:cNvPr id="156" name="Shape 156"/>
          <p:cNvSpPr/>
          <p:nvPr/>
        </p:nvSpPr>
        <p:spPr>
          <a:xfrm>
            <a:off x="2466922" y="4311941"/>
            <a:ext cx="361673" cy="1"/>
          </a:xfrm>
          <a:prstGeom prst="line">
            <a:avLst/>
          </a:prstGeom>
          <a:ln w="25400">
            <a:solidFill>
              <a:srgbClr val="AB1802"/>
            </a:solidFill>
            <a:miter lim="400000"/>
            <a:tailEnd type="triangle"/>
          </a:ln>
        </p:spPr>
        <p:txBody>
          <a:bodyPr lIns="35717" tIns="35717" rIns="35717" bIns="35717" anchor="ctr"/>
          <a:lstStyle/>
          <a:p>
            <a:pPr lvl="0"/>
            <a:endParaRPr/>
          </a:p>
        </p:txBody>
      </p:sp>
      <p:sp>
        <p:nvSpPr>
          <p:cNvPr id="157" name="Shape 157"/>
          <p:cNvSpPr/>
          <p:nvPr/>
        </p:nvSpPr>
        <p:spPr>
          <a:xfrm>
            <a:off x="2845871" y="3451062"/>
            <a:ext cx="421552" cy="1887263"/>
          </a:xfrm>
          <a:prstGeom prst="roundRect">
            <a:avLst>
              <a:gd name="adj" fmla="val 29467"/>
            </a:avLst>
          </a:prstGeom>
          <a:ln w="25400">
            <a:solidFill>
              <a:srgbClr val="808785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58" name="Shape 158"/>
          <p:cNvSpPr/>
          <p:nvPr/>
        </p:nvSpPr>
        <p:spPr>
          <a:xfrm>
            <a:off x="3661746" y="3685946"/>
            <a:ext cx="402370" cy="1251989"/>
          </a:xfrm>
          <a:prstGeom prst="roundRect">
            <a:avLst>
              <a:gd name="adj" fmla="val 30872"/>
            </a:avLst>
          </a:prstGeom>
          <a:ln w="25400">
            <a:solidFill>
              <a:srgbClr val="808785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59" name="Shape 159"/>
          <p:cNvSpPr/>
          <p:nvPr/>
        </p:nvSpPr>
        <p:spPr>
          <a:xfrm>
            <a:off x="4455240" y="4003584"/>
            <a:ext cx="389913" cy="616714"/>
          </a:xfrm>
          <a:prstGeom prst="roundRect">
            <a:avLst>
              <a:gd name="adj" fmla="val 31858"/>
            </a:avLst>
          </a:prstGeom>
          <a:ln w="25400">
            <a:solidFill>
              <a:srgbClr val="808785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60" name="Shape 160"/>
          <p:cNvSpPr/>
          <p:nvPr/>
        </p:nvSpPr>
        <p:spPr>
          <a:xfrm rot="5343333">
            <a:off x="2554387" y="4212228"/>
            <a:ext cx="969989" cy="3952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3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100">
                <a:solidFill>
                  <a:srgbClr val="535353"/>
                </a:solidFill>
              </a:rPr>
              <a:t>250 H.F.</a:t>
            </a:r>
          </a:p>
        </p:txBody>
      </p:sp>
      <p:sp>
        <p:nvSpPr>
          <p:cNvPr id="161" name="Shape 161"/>
          <p:cNvSpPr/>
          <p:nvPr/>
        </p:nvSpPr>
        <p:spPr>
          <a:xfrm rot="5343333">
            <a:off x="3351080" y="4114293"/>
            <a:ext cx="969989" cy="3952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3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100">
                <a:solidFill>
                  <a:srgbClr val="535353"/>
                </a:solidFill>
              </a:rPr>
              <a:t>125 H.F.</a:t>
            </a:r>
          </a:p>
        </p:txBody>
      </p:sp>
      <p:sp>
        <p:nvSpPr>
          <p:cNvPr id="162" name="Shape 162"/>
          <p:cNvSpPr/>
          <p:nvPr/>
        </p:nvSpPr>
        <p:spPr>
          <a:xfrm rot="5343333">
            <a:off x="4462412" y="4102686"/>
            <a:ext cx="345118" cy="3952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3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100">
                <a:solidFill>
                  <a:srgbClr val="535353"/>
                </a:solidFill>
              </a:rPr>
              <a:t>10</a:t>
            </a:r>
          </a:p>
        </p:txBody>
      </p:sp>
      <p:sp>
        <p:nvSpPr>
          <p:cNvPr id="163" name="Shape 163"/>
          <p:cNvSpPr/>
          <p:nvPr/>
        </p:nvSpPr>
        <p:spPr>
          <a:xfrm>
            <a:off x="3268358" y="4311941"/>
            <a:ext cx="332854" cy="1"/>
          </a:xfrm>
          <a:prstGeom prst="line">
            <a:avLst/>
          </a:prstGeom>
          <a:ln w="25400">
            <a:solidFill>
              <a:srgbClr val="AB1802"/>
            </a:solidFill>
            <a:miter lim="400000"/>
            <a:tailEnd type="triangle"/>
          </a:ln>
        </p:spPr>
        <p:txBody>
          <a:bodyPr lIns="35717" tIns="35717" rIns="35717" bIns="35717" anchor="ctr"/>
          <a:lstStyle/>
          <a:p>
            <a:pPr lvl="0"/>
            <a:endParaRPr/>
          </a:p>
        </p:txBody>
      </p:sp>
      <p:sp>
        <p:nvSpPr>
          <p:cNvPr id="164" name="Shape 164"/>
          <p:cNvSpPr/>
          <p:nvPr/>
        </p:nvSpPr>
        <p:spPr>
          <a:xfrm>
            <a:off x="4083144" y="4311941"/>
            <a:ext cx="332853" cy="1"/>
          </a:xfrm>
          <a:prstGeom prst="line">
            <a:avLst/>
          </a:prstGeom>
          <a:ln w="25400">
            <a:solidFill>
              <a:srgbClr val="AB1802"/>
            </a:solidFill>
            <a:miter lim="400000"/>
            <a:tailEnd type="triangle"/>
          </a:ln>
        </p:spPr>
        <p:txBody>
          <a:bodyPr lIns="35717" tIns="35717" rIns="35717" bIns="35717" anchor="ctr"/>
          <a:lstStyle/>
          <a:p>
            <a:pPr lvl="0"/>
            <a:endParaRPr/>
          </a:p>
        </p:txBody>
      </p:sp>
      <p:pic>
        <p:nvPicPr>
          <p:cNvPr id="165" name="chateau-cheval-blanc-saint-emilion-grand-cru-france-10184599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2454" y="4609706"/>
            <a:ext cx="564367" cy="4375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pasted-image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41875" y="6096263"/>
            <a:ext cx="606227" cy="606227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Shape 167"/>
          <p:cNvSpPr/>
          <p:nvPr/>
        </p:nvSpPr>
        <p:spPr>
          <a:xfrm>
            <a:off x="5236746" y="3676625"/>
            <a:ext cx="402370" cy="1251988"/>
          </a:xfrm>
          <a:prstGeom prst="roundRect">
            <a:avLst>
              <a:gd name="adj" fmla="val 30872"/>
            </a:avLst>
          </a:prstGeom>
          <a:ln w="25400">
            <a:solidFill>
              <a:srgbClr val="808785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68" name="Shape 168"/>
          <p:cNvSpPr/>
          <p:nvPr/>
        </p:nvSpPr>
        <p:spPr>
          <a:xfrm rot="5343333">
            <a:off x="4926080" y="4104971"/>
            <a:ext cx="969989" cy="3952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3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100">
                <a:solidFill>
                  <a:srgbClr val="535353"/>
                </a:solidFill>
              </a:rPr>
              <a:t>125 H.F.</a:t>
            </a:r>
          </a:p>
        </p:txBody>
      </p:sp>
      <p:sp>
        <p:nvSpPr>
          <p:cNvPr id="169" name="Shape 169"/>
          <p:cNvSpPr/>
          <p:nvPr/>
        </p:nvSpPr>
        <p:spPr>
          <a:xfrm>
            <a:off x="4874523" y="4302619"/>
            <a:ext cx="332853" cy="1"/>
          </a:xfrm>
          <a:prstGeom prst="line">
            <a:avLst/>
          </a:prstGeom>
          <a:ln w="25400">
            <a:solidFill>
              <a:srgbClr val="AB1802"/>
            </a:solidFill>
            <a:miter lim="400000"/>
            <a:tailEnd type="triangle"/>
          </a:ln>
        </p:spPr>
        <p:txBody>
          <a:bodyPr lIns="35717" tIns="35717" rIns="35717" bIns="35717" anchor="ctr"/>
          <a:lstStyle/>
          <a:p>
            <a:pPr lvl="0"/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6066936" y="3358988"/>
            <a:ext cx="421552" cy="1887263"/>
          </a:xfrm>
          <a:prstGeom prst="roundRect">
            <a:avLst>
              <a:gd name="adj" fmla="val 29467"/>
            </a:avLst>
          </a:prstGeom>
          <a:ln w="25400">
            <a:solidFill>
              <a:srgbClr val="808785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71" name="Shape 171"/>
          <p:cNvSpPr/>
          <p:nvPr/>
        </p:nvSpPr>
        <p:spPr>
          <a:xfrm rot="5343333">
            <a:off x="5775452" y="4120153"/>
            <a:ext cx="969989" cy="3952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3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100">
                <a:solidFill>
                  <a:srgbClr val="535353"/>
                </a:solidFill>
              </a:rPr>
              <a:t>250 H.F.</a:t>
            </a:r>
          </a:p>
        </p:txBody>
      </p:sp>
      <p:sp>
        <p:nvSpPr>
          <p:cNvPr id="172" name="Shape 172"/>
          <p:cNvSpPr/>
          <p:nvPr/>
        </p:nvSpPr>
        <p:spPr>
          <a:xfrm>
            <a:off x="5662814" y="4302619"/>
            <a:ext cx="361673" cy="1"/>
          </a:xfrm>
          <a:prstGeom prst="line">
            <a:avLst/>
          </a:prstGeom>
          <a:ln w="25400">
            <a:solidFill>
              <a:srgbClr val="AB1802"/>
            </a:solidFill>
            <a:miter lim="400000"/>
            <a:tailEnd type="triangle"/>
          </a:ln>
        </p:spPr>
        <p:txBody>
          <a:bodyPr lIns="35717" tIns="35717" rIns="35717" bIns="35717" anchor="ctr"/>
          <a:lstStyle/>
          <a:p>
            <a:pPr lvl="0"/>
            <a:endParaRPr/>
          </a:p>
        </p:txBody>
      </p:sp>
      <p:sp>
        <p:nvSpPr>
          <p:cNvPr id="173" name="Shape 173"/>
          <p:cNvSpPr/>
          <p:nvPr/>
        </p:nvSpPr>
        <p:spPr>
          <a:xfrm>
            <a:off x="6870891" y="3015853"/>
            <a:ext cx="487027" cy="2573532"/>
          </a:xfrm>
          <a:prstGeom prst="roundRect">
            <a:avLst>
              <a:gd name="adj" fmla="val 25506"/>
            </a:avLst>
          </a:prstGeom>
          <a:ln w="25400">
            <a:solidFill>
              <a:srgbClr val="808785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74" name="Shape 174"/>
          <p:cNvSpPr/>
          <p:nvPr/>
        </p:nvSpPr>
        <p:spPr>
          <a:xfrm rot="5343333">
            <a:off x="5964156" y="4120153"/>
            <a:ext cx="2277864" cy="3952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3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100">
                <a:solidFill>
                  <a:srgbClr val="535353"/>
                </a:solidFill>
              </a:rPr>
              <a:t>500 hidden features</a:t>
            </a:r>
          </a:p>
        </p:txBody>
      </p:sp>
      <p:sp>
        <p:nvSpPr>
          <p:cNvPr id="175" name="Shape 175"/>
          <p:cNvSpPr/>
          <p:nvPr/>
        </p:nvSpPr>
        <p:spPr>
          <a:xfrm>
            <a:off x="6480688" y="4302619"/>
            <a:ext cx="361673" cy="1"/>
          </a:xfrm>
          <a:prstGeom prst="line">
            <a:avLst/>
          </a:prstGeom>
          <a:ln w="25400">
            <a:solidFill>
              <a:srgbClr val="AB1802"/>
            </a:solidFill>
            <a:miter lim="400000"/>
            <a:tailEnd type="triangle"/>
          </a:ln>
        </p:spPr>
        <p:txBody>
          <a:bodyPr lIns="35717" tIns="35717" rIns="35717" bIns="35717" anchor="ctr"/>
          <a:lstStyle/>
          <a:p>
            <a:pPr lvl="0"/>
            <a:endParaRPr/>
          </a:p>
        </p:txBody>
      </p:sp>
      <p:sp>
        <p:nvSpPr>
          <p:cNvPr id="176" name="Shape 176"/>
          <p:cNvSpPr/>
          <p:nvPr/>
        </p:nvSpPr>
        <p:spPr>
          <a:xfrm>
            <a:off x="7782047" y="2512029"/>
            <a:ext cx="421552" cy="3581181"/>
          </a:xfrm>
          <a:prstGeom prst="roundRect">
            <a:avLst>
              <a:gd name="adj" fmla="val 28630"/>
            </a:avLst>
          </a:prstGeom>
          <a:ln w="25400">
            <a:solidFill>
              <a:srgbClr val="808785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77" name="Shape 177"/>
          <p:cNvSpPr/>
          <p:nvPr/>
        </p:nvSpPr>
        <p:spPr>
          <a:xfrm rot="5403333">
            <a:off x="7016174" y="4141764"/>
            <a:ext cx="1971158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3,000 columns</a:t>
            </a:r>
          </a:p>
        </p:txBody>
      </p:sp>
      <p:sp>
        <p:nvSpPr>
          <p:cNvPr id="178" name="Shape 178"/>
          <p:cNvSpPr/>
          <p:nvPr/>
        </p:nvSpPr>
        <p:spPr>
          <a:xfrm>
            <a:off x="7403555" y="3429000"/>
            <a:ext cx="332854" cy="0"/>
          </a:xfrm>
          <a:prstGeom prst="line">
            <a:avLst/>
          </a:prstGeom>
          <a:ln w="25400">
            <a:solidFill>
              <a:srgbClr val="AB1802"/>
            </a:solidFill>
            <a:miter lim="400000"/>
            <a:tailEnd type="triangle"/>
          </a:ln>
        </p:spPr>
        <p:txBody>
          <a:bodyPr lIns="35717" tIns="35717" rIns="35717" bIns="35717" anchor="ctr"/>
          <a:lstStyle/>
          <a:p>
            <a:pPr lvl="0"/>
            <a:endParaRPr/>
          </a:p>
        </p:txBody>
      </p:sp>
      <p:sp>
        <p:nvSpPr>
          <p:cNvPr id="179" name="Shape 179"/>
          <p:cNvSpPr/>
          <p:nvPr/>
        </p:nvSpPr>
        <p:spPr>
          <a:xfrm>
            <a:off x="7374379" y="5176238"/>
            <a:ext cx="332854" cy="1"/>
          </a:xfrm>
          <a:prstGeom prst="line">
            <a:avLst/>
          </a:prstGeom>
          <a:ln w="25400">
            <a:solidFill>
              <a:srgbClr val="AB1802"/>
            </a:solidFill>
            <a:miter lim="400000"/>
            <a:tailEnd type="triangle"/>
          </a:ln>
        </p:spPr>
        <p:txBody>
          <a:bodyPr lIns="35717" tIns="35717" rIns="35717" bIns="35717" anchor="ctr"/>
          <a:lstStyle/>
          <a:p>
            <a:pPr lvl="0"/>
            <a:endParaRPr/>
          </a:p>
        </p:txBody>
      </p:sp>
      <p:sp>
        <p:nvSpPr>
          <p:cNvPr id="180" name="Shape 180"/>
          <p:cNvSpPr/>
          <p:nvPr/>
        </p:nvSpPr>
        <p:spPr>
          <a:xfrm>
            <a:off x="1750026" y="2213863"/>
            <a:ext cx="1437527" cy="549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44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100">
                <a:solidFill>
                  <a:srgbClr val="535353"/>
                </a:solidFill>
              </a:rPr>
              <a:t>Decoder</a:t>
            </a:r>
          </a:p>
        </p:txBody>
      </p:sp>
      <p:sp>
        <p:nvSpPr>
          <p:cNvPr id="181" name="Shape 181"/>
          <p:cNvSpPr/>
          <p:nvPr/>
        </p:nvSpPr>
        <p:spPr>
          <a:xfrm>
            <a:off x="5162788" y="5684040"/>
            <a:ext cx="1398122" cy="549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44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100">
                <a:solidFill>
                  <a:srgbClr val="535353"/>
                </a:solidFill>
              </a:rPr>
              <a:t>Encoder</a:t>
            </a:r>
          </a:p>
        </p:txBody>
      </p:sp>
    </p:spTree>
    <p:extLst>
      <p:ext uri="{BB962C8B-B14F-4D97-AF65-F5344CB8AC3E}">
        <p14:creationId xmlns:p14="http://schemas.microsoft.com/office/powerpoint/2010/main" val="141088818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5100" cap="all">
                <a:solidFill>
                  <a:srgbClr val="535353"/>
                </a:solidFill>
              </a:rPr>
              <a:t>euclidian distance</a:t>
            </a:r>
          </a:p>
        </p:txBody>
      </p:sp>
      <p:sp>
        <p:nvSpPr>
          <p:cNvPr id="184" name="Shape 184"/>
          <p:cNvSpPr/>
          <p:nvPr/>
        </p:nvSpPr>
        <p:spPr>
          <a:xfrm>
            <a:off x="1207477" y="2027627"/>
            <a:ext cx="883965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Input: </a:t>
            </a:r>
          </a:p>
        </p:txBody>
      </p:sp>
      <p:sp>
        <p:nvSpPr>
          <p:cNvPr id="185" name="Shape 185"/>
          <p:cNvSpPr/>
          <p:nvPr/>
        </p:nvSpPr>
        <p:spPr>
          <a:xfrm>
            <a:off x="4004143" y="2242890"/>
            <a:ext cx="508367" cy="1"/>
          </a:xfrm>
          <a:prstGeom prst="line">
            <a:avLst/>
          </a:prstGeom>
          <a:ln w="25400">
            <a:solidFill>
              <a:srgbClr val="AB1802"/>
            </a:solidFill>
            <a:miter lim="400000"/>
            <a:tailEnd type="triangle"/>
          </a:ln>
        </p:spPr>
        <p:txBody>
          <a:bodyPr lIns="35717" tIns="35717" rIns="35717" bIns="35717" anchor="ctr"/>
          <a:lstStyle/>
          <a:p>
            <a:pPr lvl="0"/>
            <a:endParaRPr/>
          </a:p>
        </p:txBody>
      </p:sp>
      <p:sp>
        <p:nvSpPr>
          <p:cNvPr id="186" name="Shape 186"/>
          <p:cNvSpPr/>
          <p:nvPr/>
        </p:nvSpPr>
        <p:spPr>
          <a:xfrm>
            <a:off x="4679380" y="1934534"/>
            <a:ext cx="598958" cy="616714"/>
          </a:xfrm>
          <a:prstGeom prst="roundRect">
            <a:avLst>
              <a:gd name="adj" fmla="val 20739"/>
            </a:avLst>
          </a:prstGeom>
          <a:ln w="25400">
            <a:solidFill>
              <a:srgbClr val="808785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87" name="Shape 187"/>
          <p:cNvSpPr/>
          <p:nvPr/>
        </p:nvSpPr>
        <p:spPr>
          <a:xfrm rot="5343333">
            <a:off x="4806300" y="2060425"/>
            <a:ext cx="345118" cy="3952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sz="3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100">
                <a:solidFill>
                  <a:srgbClr val="535353"/>
                </a:solidFill>
              </a:rPr>
              <a:t>10</a:t>
            </a:r>
          </a:p>
        </p:txBody>
      </p:sp>
      <p:sp>
        <p:nvSpPr>
          <p:cNvPr id="188" name="Shape 188"/>
          <p:cNvSpPr/>
          <p:nvPr/>
        </p:nvSpPr>
        <p:spPr>
          <a:xfrm>
            <a:off x="5475886" y="2028345"/>
            <a:ext cx="1113997" cy="455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Output</a:t>
            </a:r>
          </a:p>
        </p:txBody>
      </p:sp>
      <p:sp>
        <p:nvSpPr>
          <p:cNvPr id="189" name="Shape 189"/>
          <p:cNvSpPr/>
          <p:nvPr/>
        </p:nvSpPr>
        <p:spPr>
          <a:xfrm flipV="1">
            <a:off x="1930898" y="2991446"/>
            <a:ext cx="1" cy="3298287"/>
          </a:xfrm>
          <a:prstGeom prst="line">
            <a:avLst/>
          </a:prstGeom>
          <a:ln w="25400">
            <a:solidFill>
              <a:srgbClr val="5A5F5E"/>
            </a:solidFill>
            <a:miter lim="400000"/>
          </a:ln>
        </p:spPr>
        <p:txBody>
          <a:bodyPr lIns="35717" tIns="35717" rIns="35717" bIns="35717" anchor="ctr"/>
          <a:lstStyle/>
          <a:p>
            <a:pPr lvl="0"/>
            <a:endParaRPr/>
          </a:p>
        </p:txBody>
      </p:sp>
      <p:sp>
        <p:nvSpPr>
          <p:cNvPr id="190" name="Shape 190"/>
          <p:cNvSpPr/>
          <p:nvPr/>
        </p:nvSpPr>
        <p:spPr>
          <a:xfrm>
            <a:off x="1930898" y="6280802"/>
            <a:ext cx="5612777" cy="1"/>
          </a:xfrm>
          <a:prstGeom prst="line">
            <a:avLst/>
          </a:prstGeom>
          <a:ln w="25400">
            <a:solidFill>
              <a:srgbClr val="5A5F5E"/>
            </a:solidFill>
            <a:miter lim="400000"/>
          </a:ln>
        </p:spPr>
        <p:txBody>
          <a:bodyPr lIns="35717" tIns="35717" rIns="35717" bIns="35717" anchor="ctr"/>
          <a:lstStyle/>
          <a:p>
            <a:pPr lvl="0"/>
            <a:endParaRPr/>
          </a:p>
        </p:txBody>
      </p:sp>
      <p:sp>
        <p:nvSpPr>
          <p:cNvPr id="191" name="Shape 191"/>
          <p:cNvSpPr/>
          <p:nvPr/>
        </p:nvSpPr>
        <p:spPr>
          <a:xfrm rot="5404144">
            <a:off x="328575" y="4412164"/>
            <a:ext cx="2673724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Deep Feature Space</a:t>
            </a:r>
          </a:p>
        </p:txBody>
      </p:sp>
      <p:sp>
        <p:nvSpPr>
          <p:cNvPr id="192" name="Shape 192"/>
          <p:cNvSpPr/>
          <p:nvPr/>
        </p:nvSpPr>
        <p:spPr>
          <a:xfrm>
            <a:off x="3409108" y="6319709"/>
            <a:ext cx="2673724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Deep Feature Space</a:t>
            </a:r>
          </a:p>
        </p:txBody>
      </p:sp>
      <p:pic>
        <p:nvPicPr>
          <p:cNvPr id="193" name="chateau-cheval-blanc-saint-emilion-grand-cru-france-10184599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9488" y="1608416"/>
            <a:ext cx="1636714" cy="1268950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Shape 194"/>
          <p:cNvSpPr/>
          <p:nvPr/>
        </p:nvSpPr>
        <p:spPr>
          <a:xfrm>
            <a:off x="4978859" y="2689375"/>
            <a:ext cx="1" cy="455415"/>
          </a:xfrm>
          <a:prstGeom prst="line">
            <a:avLst/>
          </a:prstGeom>
          <a:ln w="25400">
            <a:solidFill>
              <a:srgbClr val="AB1802"/>
            </a:solidFill>
            <a:miter lim="400000"/>
            <a:tailEnd type="triangle"/>
          </a:ln>
        </p:spPr>
        <p:txBody>
          <a:bodyPr lIns="35717" tIns="35717" rIns="35717" bIns="35717" anchor="ctr"/>
          <a:lstStyle/>
          <a:p>
            <a:pPr lvl="0"/>
            <a:endParaRPr/>
          </a:p>
        </p:txBody>
      </p:sp>
      <p:pic>
        <p:nvPicPr>
          <p:cNvPr id="195" name="chateaumoutonrothschild2000new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65032" y="3594199"/>
            <a:ext cx="508367" cy="5809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chateau-montrose-saint-estephe-generic-label-e1402029594290-200x251.jp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759523" y="3446860"/>
            <a:ext cx="440757" cy="553149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262213.jp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739136" y="4781286"/>
            <a:ext cx="435743" cy="5809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fox_creek_reserve_shiraz.jp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920133" y="4201418"/>
            <a:ext cx="414862" cy="553149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pasted-image.png"/>
          <p:cNvPicPr/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2323865" y="3162819"/>
            <a:ext cx="745047" cy="5531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pasted-image.png"/>
          <p:cNvPicPr/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2191638" y="5321292"/>
            <a:ext cx="523114" cy="712264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Shape 201"/>
          <p:cNvSpPr/>
          <p:nvPr/>
        </p:nvSpPr>
        <p:spPr>
          <a:xfrm flipH="1" flipV="1">
            <a:off x="5053110" y="4008484"/>
            <a:ext cx="216297" cy="425400"/>
          </a:xfrm>
          <a:prstGeom prst="line">
            <a:avLst/>
          </a:prstGeom>
          <a:ln w="38100">
            <a:solidFill>
              <a:srgbClr val="AB1802"/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202" name="Shape 202"/>
          <p:cNvSpPr/>
          <p:nvPr/>
        </p:nvSpPr>
        <p:spPr>
          <a:xfrm flipV="1">
            <a:off x="5367152" y="3855272"/>
            <a:ext cx="597874" cy="597874"/>
          </a:xfrm>
          <a:prstGeom prst="line">
            <a:avLst/>
          </a:prstGeom>
          <a:ln w="38100">
            <a:solidFill>
              <a:srgbClr val="AB1802"/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203" name="Shape 203"/>
          <p:cNvSpPr/>
          <p:nvPr/>
        </p:nvSpPr>
        <p:spPr>
          <a:xfrm flipH="1" flipV="1">
            <a:off x="5308284" y="4771659"/>
            <a:ext cx="395920" cy="395920"/>
          </a:xfrm>
          <a:prstGeom prst="line">
            <a:avLst/>
          </a:prstGeom>
          <a:ln w="38100">
            <a:solidFill>
              <a:srgbClr val="AB1802"/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204" name="Shape 204"/>
          <p:cNvSpPr/>
          <p:nvPr/>
        </p:nvSpPr>
        <p:spPr>
          <a:xfrm flipH="1" flipV="1">
            <a:off x="4386522" y="4590486"/>
            <a:ext cx="701528" cy="100207"/>
          </a:xfrm>
          <a:prstGeom prst="line">
            <a:avLst/>
          </a:prstGeom>
          <a:ln w="38100">
            <a:solidFill>
              <a:srgbClr val="AB1802"/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205" name="Shape 205"/>
          <p:cNvSpPr/>
          <p:nvPr/>
        </p:nvSpPr>
        <p:spPr>
          <a:xfrm flipH="1" flipV="1">
            <a:off x="3054375" y="3573203"/>
            <a:ext cx="1971295" cy="1027491"/>
          </a:xfrm>
          <a:prstGeom prst="line">
            <a:avLst/>
          </a:prstGeom>
          <a:ln w="25400">
            <a:solidFill>
              <a:srgbClr val="AB1802"/>
            </a:solidFill>
            <a:miter lim="400000"/>
          </a:ln>
        </p:spPr>
        <p:txBody>
          <a:bodyPr lIns="35717" tIns="35717" rIns="35717" bIns="35717" anchor="ctr"/>
          <a:lstStyle/>
          <a:p>
            <a:pPr lvl="0"/>
            <a:endParaRPr/>
          </a:p>
        </p:txBody>
      </p:sp>
      <p:sp>
        <p:nvSpPr>
          <p:cNvPr id="206" name="Shape 206"/>
          <p:cNvSpPr/>
          <p:nvPr/>
        </p:nvSpPr>
        <p:spPr>
          <a:xfrm flipH="1">
            <a:off x="2737686" y="4727903"/>
            <a:ext cx="2374526" cy="873560"/>
          </a:xfrm>
          <a:prstGeom prst="line">
            <a:avLst/>
          </a:prstGeom>
          <a:ln w="25400">
            <a:solidFill>
              <a:srgbClr val="AB1802"/>
            </a:solidFill>
            <a:miter lim="400000"/>
          </a:ln>
        </p:spPr>
        <p:txBody>
          <a:bodyPr lIns="35717" tIns="35717" rIns="35717" bIns="35717" anchor="ctr"/>
          <a:lstStyle/>
          <a:p>
            <a:pPr lvl="0"/>
            <a:endParaRPr/>
          </a:p>
        </p:txBody>
      </p:sp>
      <p:pic>
        <p:nvPicPr>
          <p:cNvPr id="207" name="chateau-cheval-blanc-saint-emilion-grand-cru-france-10184599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19355" y="4443520"/>
            <a:ext cx="508367" cy="39413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pasted-image.png"/>
          <p:cNvPicPr/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8441875" y="6096263"/>
            <a:ext cx="606227" cy="60622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16220998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5100" cap="all">
                <a:solidFill>
                  <a:srgbClr val="535353"/>
                </a:solidFill>
              </a:rPr>
              <a:t>results</a:t>
            </a:r>
          </a:p>
        </p:txBody>
      </p:sp>
      <p:sp>
        <p:nvSpPr>
          <p:cNvPr id="211" name="Shape 211"/>
          <p:cNvSpPr/>
          <p:nvPr/>
        </p:nvSpPr>
        <p:spPr>
          <a:xfrm>
            <a:off x="2937971" y="1490681"/>
            <a:ext cx="3268058" cy="455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  <a:latin typeface="Gill Sans SemiBold"/>
                <a:ea typeface="Gill Sans SemiBold"/>
                <a:cs typeface="Gill Sans SemiBold"/>
                <a:sym typeface="Gill Sans SemiBold"/>
              </a:rPr>
              <a:t>I like: </a:t>
            </a:r>
            <a:r>
              <a:rPr sz="2500">
                <a:solidFill>
                  <a:srgbClr val="535353"/>
                </a:solidFill>
              </a:rPr>
              <a:t>2000 Cheval Blanc</a:t>
            </a:r>
          </a:p>
        </p:txBody>
      </p:sp>
      <p:sp>
        <p:nvSpPr>
          <p:cNvPr id="212" name="Shape 212"/>
          <p:cNvSpPr/>
          <p:nvPr/>
        </p:nvSpPr>
        <p:spPr>
          <a:xfrm>
            <a:off x="290982" y="1894382"/>
            <a:ext cx="8853018" cy="841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 i="1" dirty="0">
                <a:solidFill>
                  <a:srgbClr val="535353"/>
                </a:solidFill>
              </a:rPr>
              <a:t>“…sweet nose of menthol,  melted licorice, boysenberry,  blueberry,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 i="1" dirty="0">
                <a:solidFill>
                  <a:srgbClr val="535353"/>
                </a:solidFill>
              </a:rPr>
              <a:t>creme de cassis…sweet tannins w/ hints of coffee &amp; earth”</a:t>
            </a:r>
          </a:p>
        </p:txBody>
      </p:sp>
      <p:sp>
        <p:nvSpPr>
          <p:cNvPr id="213" name="Shape 213"/>
          <p:cNvSpPr/>
          <p:nvPr/>
        </p:nvSpPr>
        <p:spPr>
          <a:xfrm>
            <a:off x="3516913" y="2983578"/>
            <a:ext cx="2085153" cy="4554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 dirty="0">
                <a:solidFill>
                  <a:srgbClr val="535353"/>
                </a:solidFill>
              </a:rPr>
              <a:t>Similar Wines:</a:t>
            </a:r>
          </a:p>
        </p:txBody>
      </p:sp>
      <p:pic>
        <p:nvPicPr>
          <p:cNvPr id="214" name="262213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632" y="3434931"/>
            <a:ext cx="435744" cy="58099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5" name="chateaumoutonrothschild2000new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3320" y="4237918"/>
            <a:ext cx="508367" cy="58099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6" name="chateau-montrose-saint-estephe-generic-label-e1402029594290-200x251.jp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03320" y="5040904"/>
            <a:ext cx="508367" cy="63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Shape 217"/>
          <p:cNvSpPr/>
          <p:nvPr/>
        </p:nvSpPr>
        <p:spPr>
          <a:xfrm>
            <a:off x="854080" y="3497001"/>
            <a:ext cx="8335424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i="1"/>
            </a:lvl1pPr>
          </a:lstStyle>
          <a:p>
            <a:pPr lvl="0">
              <a:defRPr sz="1800" i="0">
                <a:solidFill>
                  <a:srgbClr val="000000"/>
                </a:solidFill>
              </a:defRPr>
            </a:pPr>
            <a:r>
              <a:rPr sz="2500" dirty="0">
                <a:solidFill>
                  <a:srgbClr val="535353"/>
                </a:solidFill>
              </a:rPr>
              <a:t>“… aromas of licorice, damp forest floor, blueberries &amp; currant”</a:t>
            </a:r>
          </a:p>
        </p:txBody>
      </p:sp>
      <p:sp>
        <p:nvSpPr>
          <p:cNvPr id="218" name="Shape 218"/>
          <p:cNvSpPr/>
          <p:nvPr/>
        </p:nvSpPr>
        <p:spPr>
          <a:xfrm>
            <a:off x="853042" y="4301052"/>
            <a:ext cx="6801770" cy="45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>
              <a:defRPr i="1"/>
            </a:lvl1pPr>
          </a:lstStyle>
          <a:p>
            <a:pPr lvl="0">
              <a:defRPr sz="1800" i="0">
                <a:solidFill>
                  <a:srgbClr val="000000"/>
                </a:solidFill>
              </a:defRPr>
            </a:pPr>
            <a:r>
              <a:rPr sz="2500">
                <a:solidFill>
                  <a:srgbClr val="535353"/>
                </a:solidFill>
              </a:rPr>
              <a:t>“…loads of cassis, coffee, earth &amp; chocolatey notes”</a:t>
            </a:r>
          </a:p>
        </p:txBody>
      </p:sp>
      <p:sp>
        <p:nvSpPr>
          <p:cNvPr id="219" name="Shape 219"/>
          <p:cNvSpPr/>
          <p:nvPr/>
        </p:nvSpPr>
        <p:spPr>
          <a:xfrm>
            <a:off x="757972" y="4939119"/>
            <a:ext cx="7044944" cy="841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 i="1">
                <a:solidFill>
                  <a:srgbClr val="535353"/>
                </a:solidFill>
              </a:rPr>
              <a:t>“…massive blackberry, mulberry fruit intermixed with 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 i="1">
                <a:solidFill>
                  <a:srgbClr val="535353"/>
                </a:solidFill>
              </a:rPr>
              <a:t>earth, crushed rocks”</a:t>
            </a:r>
          </a:p>
        </p:txBody>
      </p:sp>
      <p:pic>
        <p:nvPicPr>
          <p:cNvPr id="220" name="chateau-cheval-blanc-saint-emilion-grand-cru-france-10184599.jp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14344" y="5900900"/>
            <a:ext cx="486320" cy="377046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Shape 221"/>
          <p:cNvSpPr/>
          <p:nvPr/>
        </p:nvSpPr>
        <p:spPr>
          <a:xfrm>
            <a:off x="759735" y="5855249"/>
            <a:ext cx="6810598" cy="841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 i="1">
                <a:solidFill>
                  <a:srgbClr val="535353"/>
                </a:solidFill>
              </a:rPr>
              <a:t>“…ethereal bouquet of menthol, coffee, wet stones,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500" i="1">
                <a:solidFill>
                  <a:srgbClr val="535353"/>
                </a:solidFill>
              </a:rPr>
              <a:t> black cherries &amp; blackberries.”</a:t>
            </a:r>
          </a:p>
        </p:txBody>
      </p:sp>
      <p:pic>
        <p:nvPicPr>
          <p:cNvPr id="222" name="pasted-image.pn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441875" y="6096263"/>
            <a:ext cx="606227" cy="60622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1258905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618509"/>
            <a:ext cx="9144000" cy="423949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smtClean="0"/>
              <a:t>Real-time Streaming Predictions</a:t>
            </a:r>
          </a:p>
          <a:p>
            <a:pPr algn="ctr"/>
            <a:r>
              <a:rPr lang="en-US" sz="6000" dirty="0" smtClean="0"/>
              <a:t>with H2O and Storm</a:t>
            </a:r>
            <a:endParaRPr lang="en-US" sz="6000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57855" cy="2618509"/>
          </a:xfrm>
          <a:prstGeom prst="rect">
            <a:avLst/>
          </a:prstGeom>
          <a:solidFill>
            <a:srgbClr val="FBE9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56" y="443332"/>
            <a:ext cx="4516613" cy="173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478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</a:t>
            </a:r>
            <a:r>
              <a:rPr lang="en-US" baseline="-25000" dirty="0" smtClean="0"/>
              <a:t>2</a:t>
            </a:r>
            <a:r>
              <a:rPr lang="en-US" dirty="0" smtClean="0"/>
              <a:t>O on Storm</a:t>
            </a:r>
            <a:endParaRPr lang="en-US" dirty="0"/>
          </a:p>
        </p:txBody>
      </p:sp>
      <p:sp>
        <p:nvSpPr>
          <p:cNvPr id="98" name="Rounded Rectangle 97"/>
          <p:cNvSpPr/>
          <p:nvPr/>
        </p:nvSpPr>
        <p:spPr>
          <a:xfrm>
            <a:off x="4970715" y="1417709"/>
            <a:ext cx="3538285" cy="4843391"/>
          </a:xfrm>
          <a:prstGeom prst="roundRect">
            <a:avLst/>
          </a:prstGeom>
          <a:solidFill>
            <a:schemeClr val="accent3">
              <a:lumMod val="75000"/>
              <a:alpha val="9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611178" y="1417708"/>
            <a:ext cx="3579822" cy="4843391"/>
          </a:xfrm>
          <a:prstGeom prst="roundRect">
            <a:avLst/>
          </a:prstGeom>
          <a:solidFill>
            <a:schemeClr val="accent2">
              <a:alpha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717943" y="1987256"/>
            <a:ext cx="872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(Spout)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6353509" y="3991326"/>
            <a:ext cx="9839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(Bolt)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H</a:t>
            </a:r>
            <a:r>
              <a:rPr lang="en-US" baseline="-25000" dirty="0" smtClean="0"/>
              <a:t>2</a:t>
            </a:r>
            <a:r>
              <a:rPr lang="en-US" dirty="0" smtClean="0"/>
              <a:t>O</a:t>
            </a:r>
          </a:p>
          <a:p>
            <a:pPr algn="ctr"/>
            <a:r>
              <a:rPr lang="en-US" dirty="0" smtClean="0"/>
              <a:t>Scoring</a:t>
            </a:r>
          </a:p>
          <a:p>
            <a:pPr algn="ctr"/>
            <a:r>
              <a:rPr lang="en-US" dirty="0" smtClean="0"/>
              <a:t>POJO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6539854" y="2862261"/>
            <a:ext cx="0" cy="739117"/>
          </a:xfrm>
          <a:prstGeom prst="straightConnector1">
            <a:avLst/>
          </a:prstGeom>
          <a:ln w="152400" cmpd="sng">
            <a:solidFill>
              <a:schemeClr val="tx1">
                <a:lumMod val="85000"/>
                <a:lumOff val="15000"/>
              </a:schemeClr>
            </a:solidFill>
            <a:tailEnd type="triangle"/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5246377" y="1571385"/>
            <a:ext cx="2586953" cy="1143000"/>
          </a:xfrm>
          <a:prstGeom prst="ellipse">
            <a:avLst/>
          </a:prstGeom>
          <a:solidFill>
            <a:schemeClr val="accent1">
              <a:alpha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246377" y="3778988"/>
            <a:ext cx="2586953" cy="1893079"/>
          </a:xfrm>
          <a:prstGeom prst="ellipse">
            <a:avLst/>
          </a:prstGeom>
          <a:solidFill>
            <a:schemeClr val="accent1">
              <a:alpha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810840" y="2848124"/>
            <a:ext cx="1558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Real-time data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6539854" y="5802928"/>
            <a:ext cx="0" cy="725191"/>
          </a:xfrm>
          <a:prstGeom prst="straightConnector1">
            <a:avLst/>
          </a:prstGeom>
          <a:ln w="152400" cmpd="sng">
            <a:solidFill>
              <a:schemeClr val="tx1">
                <a:lumMod val="85000"/>
                <a:lumOff val="15000"/>
              </a:schemeClr>
            </a:solidFill>
            <a:tailEnd type="triangle"/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823540" y="5787395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Predictions</a:t>
            </a:r>
            <a:endParaRPr lang="en-US" dirty="0"/>
          </a:p>
        </p:txBody>
      </p:sp>
      <p:pic>
        <p:nvPicPr>
          <p:cNvPr id="21" name="Picture 20" descr="Unknown-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8894" y="4170373"/>
            <a:ext cx="1003300" cy="1143000"/>
          </a:xfrm>
          <a:prstGeom prst="rect">
            <a:avLst/>
          </a:prstGeom>
        </p:spPr>
      </p:pic>
      <p:pic>
        <p:nvPicPr>
          <p:cNvPr id="22" name="Picture 21" descr="Unknow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9243" y="1571385"/>
            <a:ext cx="1028700" cy="1143000"/>
          </a:xfrm>
          <a:prstGeom prst="rect">
            <a:avLst/>
          </a:prstGeom>
        </p:spPr>
      </p:pic>
      <p:sp>
        <p:nvSpPr>
          <p:cNvPr id="26" name="Can 25"/>
          <p:cNvSpPr/>
          <p:nvPr/>
        </p:nvSpPr>
        <p:spPr>
          <a:xfrm>
            <a:off x="1618870" y="4170373"/>
            <a:ext cx="1584618" cy="1657901"/>
          </a:xfrm>
          <a:prstGeom prst="can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</a:t>
            </a:r>
          </a:p>
          <a:p>
            <a:pPr algn="ctr"/>
            <a:r>
              <a:rPr lang="en-US" dirty="0" smtClean="0"/>
              <a:t>Source</a:t>
            </a:r>
          </a:p>
          <a:p>
            <a:pPr algn="ctr"/>
            <a:r>
              <a:rPr lang="en-US" dirty="0" smtClean="0"/>
              <a:t>(e.g. HDFS)</a:t>
            </a:r>
            <a:endParaRPr lang="en-US" dirty="0"/>
          </a:p>
        </p:txBody>
      </p:sp>
      <p:sp>
        <p:nvSpPr>
          <p:cNvPr id="23" name="Cloud 22"/>
          <p:cNvSpPr/>
          <p:nvPr/>
        </p:nvSpPr>
        <p:spPr>
          <a:xfrm>
            <a:off x="1164386" y="1709392"/>
            <a:ext cx="2521336" cy="1262149"/>
          </a:xfrm>
          <a:prstGeom prst="cloud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</a:t>
            </a:r>
            <a:r>
              <a:rPr lang="en-US" baseline="-25000" dirty="0" smtClean="0"/>
              <a:t>2</a:t>
            </a:r>
            <a:r>
              <a:rPr lang="en-US" dirty="0" smtClean="0"/>
              <a:t>O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826072" y="2848124"/>
            <a:ext cx="1823148" cy="369332"/>
          </a:xfrm>
          <a:prstGeom prst="rect">
            <a:avLst/>
          </a:prstGeom>
          <a:solidFill>
            <a:schemeClr val="bg1">
              <a:alpha val="3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Emit POJO Model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6642657" y="1031668"/>
            <a:ext cx="1812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Real-time Stream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636490" y="1037462"/>
            <a:ext cx="2009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Modeling workflow</a:t>
            </a:r>
            <a:endParaRPr lang="en-US" dirty="0"/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2425054" y="3111500"/>
            <a:ext cx="0" cy="1215630"/>
          </a:xfrm>
          <a:prstGeom prst="straightConnector1">
            <a:avLst/>
          </a:prstGeom>
          <a:ln w="152400" cmpd="sng">
            <a:solidFill>
              <a:schemeClr val="tx1">
                <a:lumMod val="85000"/>
                <a:lumOff val="15000"/>
              </a:schemeClr>
            </a:solidFill>
            <a:tailEnd type="triangle"/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390900" y="3217456"/>
            <a:ext cx="1714500" cy="1109673"/>
          </a:xfrm>
          <a:prstGeom prst="straightConnector1">
            <a:avLst/>
          </a:prstGeom>
          <a:ln w="152400" cmpd="sng">
            <a:solidFill>
              <a:schemeClr val="tx1">
                <a:lumMod val="85000"/>
                <a:lumOff val="15000"/>
              </a:schemeClr>
            </a:solidFill>
            <a:tailEnd type="triangle"/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itle 1"/>
          <p:cNvSpPr txBox="1">
            <a:spLocks/>
          </p:cNvSpPr>
          <p:nvPr/>
        </p:nvSpPr>
        <p:spPr>
          <a:xfrm>
            <a:off x="262740" y="5959488"/>
            <a:ext cx="7259385" cy="8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C71F"/>
                </a:solidFill>
                <a:latin typeface="Futura Light"/>
                <a:ea typeface="+mj-ea"/>
                <a:cs typeface="Futura Light"/>
              </a:defRPr>
            </a:lvl1pPr>
          </a:lstStyle>
          <a:p>
            <a:pPr algn="l"/>
            <a:r>
              <a:rPr lang="en-US" sz="2000" b="1" dirty="0" smtClean="0"/>
              <a:t>H</a:t>
            </a:r>
            <a:r>
              <a:rPr lang="en-US" sz="2000" b="1" baseline="-25000" dirty="0" smtClean="0"/>
              <a:t>2</a:t>
            </a:r>
            <a:r>
              <a:rPr lang="en-US" sz="2000" b="1" dirty="0" smtClean="0"/>
              <a:t>O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</a:rPr>
              <a:t>.ai</a:t>
            </a:r>
            <a: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200" dirty="0" smtClean="0"/>
              <a:t>Machine </a:t>
            </a:r>
            <a:r>
              <a:rPr lang="en-US" sz="1200" dirty="0" smtClean="0">
                <a:solidFill>
                  <a:srgbClr val="7F7F7F"/>
                </a:solidFill>
              </a:rPr>
              <a:t>Intelligence</a:t>
            </a:r>
            <a:endParaRPr lang="en-US" sz="32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579895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21471"/>
            <a:ext cx="8229600" cy="1143000"/>
          </a:xfrm>
        </p:spPr>
        <p:txBody>
          <a:bodyPr/>
          <a:lstStyle/>
          <a:p>
            <a:r>
              <a:rPr lang="en-US" dirty="0" smtClean="0"/>
              <a:t>Q &amp; A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62740" y="5959488"/>
            <a:ext cx="7259385" cy="8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C71F"/>
                </a:solidFill>
                <a:latin typeface="Futura Light"/>
                <a:ea typeface="+mj-ea"/>
                <a:cs typeface="Futura Light"/>
              </a:defRPr>
            </a:lvl1pPr>
          </a:lstStyle>
          <a:p>
            <a:pPr algn="l"/>
            <a:r>
              <a:rPr lang="en-US" sz="2000" b="1" dirty="0" smtClean="0"/>
              <a:t>H</a:t>
            </a:r>
            <a:r>
              <a:rPr lang="en-US" sz="2000" b="1" baseline="-25000" dirty="0" smtClean="0"/>
              <a:t>2</a:t>
            </a:r>
            <a:r>
              <a:rPr lang="en-US" sz="2000" b="1" dirty="0" smtClean="0"/>
              <a:t>O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</a:rPr>
              <a:t>.ai</a:t>
            </a:r>
            <a: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200" dirty="0" smtClean="0"/>
              <a:t>Machine </a:t>
            </a:r>
            <a:r>
              <a:rPr lang="en-US" sz="1200" dirty="0" smtClean="0">
                <a:solidFill>
                  <a:srgbClr val="7F7F7F"/>
                </a:solidFill>
              </a:rPr>
              <a:t>Intelligence</a:t>
            </a:r>
            <a:endParaRPr lang="en-US" sz="3200" dirty="0">
              <a:solidFill>
                <a:srgbClr val="7F7F7F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42808" y="1327647"/>
            <a:ext cx="8229600" cy="476689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400" dirty="0" smtClean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dirty="0" smtClean="0"/>
              <a:t>Thanks for attending!</a:t>
            </a:r>
          </a:p>
          <a:p>
            <a:pPr marL="0" indent="0" algn="ctr">
              <a:buNone/>
            </a:pPr>
            <a:endParaRPr lang="en-US" sz="2400" dirty="0" smtClean="0"/>
          </a:p>
          <a:p>
            <a:pPr marL="0" indent="0" algn="ctr">
              <a:buNone/>
            </a:pPr>
            <a:endParaRPr lang="en-US" sz="2400" dirty="0" smtClean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dirty="0" smtClean="0"/>
              <a:t>Content for today’s talk can be found at:</a:t>
            </a:r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/h2oai/h2o-meetups/tree/master</a:t>
            </a:r>
            <a:r>
              <a:rPr lang="en-US" sz="2000" dirty="0" smtClean="0"/>
              <a:t>/</a:t>
            </a:r>
            <a:r>
              <a:rPr lang="en-US" sz="2000" dirty="0"/>
              <a:t>2015_01_28_MLForSmarterApps</a:t>
            </a:r>
            <a:endParaRPr lang="en-US" sz="20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4593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1"/>
          <p:cNvSpPr txBox="1">
            <a:spLocks/>
          </p:cNvSpPr>
          <p:nvPr/>
        </p:nvSpPr>
        <p:spPr>
          <a:xfrm>
            <a:off x="262740" y="5959488"/>
            <a:ext cx="7259385" cy="8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C71F"/>
                </a:solidFill>
                <a:latin typeface="Futura Light"/>
                <a:ea typeface="+mj-ea"/>
                <a:cs typeface="Futura Light"/>
              </a:defRPr>
            </a:lvl1pPr>
          </a:lstStyle>
          <a:p>
            <a:pPr algn="l"/>
            <a:r>
              <a:rPr lang="en-US" sz="2000" b="1" dirty="0" smtClean="0"/>
              <a:t>H</a:t>
            </a:r>
            <a:r>
              <a:rPr lang="en-US" sz="2000" b="1" baseline="-25000" dirty="0" smtClean="0"/>
              <a:t>2</a:t>
            </a:r>
            <a:r>
              <a:rPr lang="en-US" sz="2000" b="1" dirty="0" smtClean="0"/>
              <a:t>O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</a:rPr>
              <a:t>.ai</a:t>
            </a:r>
            <a: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200" dirty="0" smtClean="0"/>
              <a:t>Machine </a:t>
            </a:r>
            <a:r>
              <a:rPr lang="en-US" sz="1200" dirty="0" smtClean="0">
                <a:solidFill>
                  <a:srgbClr val="7F7F7F"/>
                </a:solidFill>
              </a:rPr>
              <a:t>Intelligence</a:t>
            </a:r>
            <a:endParaRPr lang="en-US" sz="3200" dirty="0">
              <a:solidFill>
                <a:srgbClr val="7F7F7F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897" y="448134"/>
            <a:ext cx="430487" cy="63847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418" y="2609636"/>
            <a:ext cx="2443349" cy="3244281"/>
          </a:xfrm>
          <a:prstGeom prst="rect">
            <a:avLst/>
          </a:prstGeom>
        </p:spPr>
      </p:pic>
      <p:pic>
        <p:nvPicPr>
          <p:cNvPr id="9" name="Picture 8" descr="tibs_hastie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767" y="2851848"/>
            <a:ext cx="4941066" cy="2685137"/>
          </a:xfrm>
          <a:prstGeom prst="rect">
            <a:avLst/>
          </a:prstGeom>
        </p:spPr>
      </p:pic>
      <p:sp>
        <p:nvSpPr>
          <p:cNvPr id="12" name="Title 1"/>
          <p:cNvSpPr txBox="1">
            <a:spLocks/>
          </p:cNvSpPr>
          <p:nvPr/>
        </p:nvSpPr>
        <p:spPr>
          <a:xfrm>
            <a:off x="535791" y="564415"/>
            <a:ext cx="8382740" cy="7856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1600" b="1" i="0" kern="1200" spc="0" baseline="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ctr"/>
            <a:r>
              <a:rPr lang="en-US" sz="3600" b="0" dirty="0" err="1" smtClean="0">
                <a:latin typeface="Futura LT Pro Book" pitchFamily="34" charset="0"/>
              </a:rPr>
              <a:t>cientific</a:t>
            </a:r>
            <a:r>
              <a:rPr lang="en-US" sz="3600" b="0" dirty="0" smtClean="0">
                <a:latin typeface="Futura LT Pro Book" pitchFamily="34" charset="0"/>
              </a:rPr>
              <a:t> Advisory Council</a:t>
            </a:r>
            <a:endParaRPr lang="en-US" sz="3600" b="0" dirty="0">
              <a:latin typeface="Futura LT Pro Book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4880" y="1554501"/>
            <a:ext cx="24723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Stephen Boyd</a:t>
            </a:r>
          </a:p>
          <a:p>
            <a:r>
              <a:rPr lang="en-US" sz="1600" dirty="0" smtClean="0"/>
              <a:t>Professor of EE Engineering</a:t>
            </a:r>
          </a:p>
          <a:p>
            <a:r>
              <a:rPr lang="en-US" sz="1600" dirty="0" smtClean="0"/>
              <a:t>Stanford University</a:t>
            </a:r>
            <a:endParaRPr lang="en-US" sz="1600" dirty="0"/>
          </a:p>
        </p:txBody>
      </p:sp>
      <p:sp>
        <p:nvSpPr>
          <p:cNvPr id="14" name="TextBox 13"/>
          <p:cNvSpPr txBox="1"/>
          <p:nvPr/>
        </p:nvSpPr>
        <p:spPr>
          <a:xfrm>
            <a:off x="3419167" y="1554501"/>
            <a:ext cx="259738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Rob </a:t>
            </a:r>
            <a:r>
              <a:rPr lang="en-US" sz="1600" b="1" dirty="0" err="1" smtClean="0"/>
              <a:t>Tibshirani</a:t>
            </a:r>
            <a:endParaRPr lang="en-US" sz="1600" b="1" dirty="0" smtClean="0"/>
          </a:p>
          <a:p>
            <a:r>
              <a:rPr lang="en-US" sz="1600" dirty="0" smtClean="0"/>
              <a:t>Professor of Health Research</a:t>
            </a:r>
          </a:p>
          <a:p>
            <a:r>
              <a:rPr lang="en-US" sz="1600" dirty="0" smtClean="0"/>
              <a:t>and Policy, and Statistics</a:t>
            </a:r>
          </a:p>
          <a:p>
            <a:r>
              <a:rPr lang="en-US" sz="1600" dirty="0"/>
              <a:t>Stanford University</a:t>
            </a:r>
          </a:p>
          <a:p>
            <a:endParaRPr lang="en-US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6192278" y="1554501"/>
            <a:ext cx="197612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Trevor Hastie</a:t>
            </a:r>
          </a:p>
          <a:p>
            <a:r>
              <a:rPr lang="en-US" sz="1600" dirty="0" smtClean="0"/>
              <a:t>Professor of Statistics</a:t>
            </a:r>
          </a:p>
          <a:p>
            <a:r>
              <a:rPr lang="en-US" sz="1600" dirty="0"/>
              <a:t>Stanford University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632518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1"/>
          <p:cNvSpPr txBox="1">
            <a:spLocks/>
          </p:cNvSpPr>
          <p:nvPr/>
        </p:nvSpPr>
        <p:spPr>
          <a:xfrm>
            <a:off x="262740" y="5959488"/>
            <a:ext cx="7259385" cy="8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C71F"/>
                </a:solidFill>
                <a:latin typeface="Futura Light"/>
                <a:ea typeface="+mj-ea"/>
                <a:cs typeface="Futura Light"/>
              </a:defRPr>
            </a:lvl1pPr>
          </a:lstStyle>
          <a:p>
            <a:pPr algn="l"/>
            <a:r>
              <a:rPr lang="en-US" sz="2000" b="1" dirty="0" smtClean="0"/>
              <a:t>H</a:t>
            </a:r>
            <a:r>
              <a:rPr lang="en-US" sz="2000" b="1" baseline="-25000" dirty="0" smtClean="0"/>
              <a:t>2</a:t>
            </a:r>
            <a:r>
              <a:rPr lang="en-US" sz="2000" b="1" dirty="0" smtClean="0"/>
              <a:t>O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</a:rPr>
              <a:t>.ai</a:t>
            </a:r>
            <a: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200" dirty="0" smtClean="0"/>
              <a:t>Machine </a:t>
            </a:r>
            <a:r>
              <a:rPr lang="en-US" sz="1200" dirty="0" smtClean="0">
                <a:solidFill>
                  <a:srgbClr val="7F7F7F"/>
                </a:solidFill>
              </a:rPr>
              <a:t>Intelligence</a:t>
            </a:r>
            <a:endParaRPr lang="en-US" sz="3200" dirty="0">
              <a:solidFill>
                <a:srgbClr val="7F7F7F"/>
              </a:solidFill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41624" y="654818"/>
            <a:ext cx="7643889" cy="137276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1600" b="1" i="0" kern="1200" spc="0" baseline="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ctr"/>
            <a:r>
              <a:rPr lang="en-US" sz="6000" dirty="0" smtClean="0"/>
              <a:t>What is H2O?</a:t>
            </a:r>
            <a:endParaRPr lang="en-US" sz="6000" dirty="0"/>
          </a:p>
        </p:txBody>
      </p:sp>
      <p:graphicFrame>
        <p:nvGraphicFramePr>
          <p:cNvPr id="21" name="Diagram 20"/>
          <p:cNvGraphicFramePr/>
          <p:nvPr>
            <p:extLst>
              <p:ext uri="{D42A27DB-BD31-4B8C-83A1-F6EECF244321}">
                <p14:modId xmlns:p14="http://schemas.microsoft.com/office/powerpoint/2010/main" val="3944464446"/>
              </p:ext>
            </p:extLst>
          </p:nvPr>
        </p:nvGraphicFramePr>
        <p:xfrm>
          <a:off x="1041401" y="1491915"/>
          <a:ext cx="7044112" cy="44564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02606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348337" y="3380430"/>
            <a:ext cx="2844798" cy="1320800"/>
            <a:chOff x="348337" y="3317753"/>
            <a:chExt cx="2844798" cy="132080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45" name="Rectangle 44"/>
            <p:cNvSpPr/>
            <p:nvPr/>
          </p:nvSpPr>
          <p:spPr>
            <a:xfrm>
              <a:off x="348337" y="3317753"/>
              <a:ext cx="2844798" cy="1320800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ounded Rectangle 10"/>
            <p:cNvSpPr/>
            <p:nvPr/>
          </p:nvSpPr>
          <p:spPr>
            <a:xfrm>
              <a:off x="1016736" y="3609937"/>
              <a:ext cx="1507995" cy="736432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36195" rIns="72390" bIns="36195" numCol="1" spcCol="1270" anchor="ctr" anchorCtr="0">
              <a:noAutofit/>
            </a:bodyPr>
            <a:lstStyle/>
            <a:p>
              <a:pPr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 smtClean="0">
                  <a:solidFill>
                    <a:schemeClr val="bg1"/>
                  </a:solidFill>
                  <a:latin typeface="Futura Std Book"/>
                </a:rPr>
                <a:t>Ensembles</a:t>
              </a:r>
              <a:endParaRPr lang="en-US" sz="2000" dirty="0">
                <a:solidFill>
                  <a:schemeClr val="bg1"/>
                </a:solidFill>
                <a:latin typeface="Futura Std Book"/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348335" y="4786917"/>
            <a:ext cx="2844798" cy="1320800"/>
            <a:chOff x="348335" y="4662222"/>
            <a:chExt cx="2844798" cy="132080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46" name="Rectangle 45"/>
            <p:cNvSpPr/>
            <p:nvPr/>
          </p:nvSpPr>
          <p:spPr>
            <a:xfrm>
              <a:off x="348335" y="4662222"/>
              <a:ext cx="2844798" cy="1320800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ounded Rectangle 14"/>
            <p:cNvSpPr/>
            <p:nvPr/>
          </p:nvSpPr>
          <p:spPr>
            <a:xfrm>
              <a:off x="420329" y="4954406"/>
              <a:ext cx="2771405" cy="736432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36195" rIns="72390" bIns="36195" numCol="1" spcCol="1270" anchor="ctr" anchorCtr="0">
              <a:noAutofit/>
            </a:bodyPr>
            <a:lstStyle/>
            <a:p>
              <a:pPr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 smtClean="0">
                  <a:solidFill>
                    <a:schemeClr val="bg1"/>
                  </a:solidFill>
                  <a:latin typeface="Futura Std Book"/>
                </a:rPr>
                <a:t>Deep Neural Networks</a:t>
              </a:r>
              <a:endParaRPr lang="en-US" sz="2000" dirty="0">
                <a:solidFill>
                  <a:schemeClr val="bg1"/>
                </a:solidFill>
                <a:latin typeface="Futura Std Book"/>
              </a:endParaRPr>
            </a:p>
          </p:txBody>
        </p:sp>
      </p:grpSp>
      <p:sp>
        <p:nvSpPr>
          <p:cNvPr id="33" name="Title 1"/>
          <p:cNvSpPr txBox="1">
            <a:spLocks/>
          </p:cNvSpPr>
          <p:nvPr/>
        </p:nvSpPr>
        <p:spPr>
          <a:xfrm>
            <a:off x="216155" y="455950"/>
            <a:ext cx="8702376" cy="7856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1600" b="1" i="0" kern="1200" spc="0" baseline="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ctr"/>
            <a:r>
              <a:rPr lang="en-US" sz="4400" b="0" dirty="0" smtClean="0">
                <a:latin typeface="Futura LT Pro Book" pitchFamily="34" charset="0"/>
              </a:rPr>
              <a:t>Algorithms on H</a:t>
            </a:r>
            <a:r>
              <a:rPr lang="en-US" sz="3200" b="0" dirty="0" smtClean="0">
                <a:latin typeface="Futura LT Pro Book" pitchFamily="34" charset="0"/>
              </a:rPr>
              <a:t>2</a:t>
            </a:r>
            <a:r>
              <a:rPr lang="en-US" sz="4400" b="0" dirty="0" smtClean="0">
                <a:latin typeface="Futura LT Pro Book" pitchFamily="34" charset="0"/>
              </a:rPr>
              <a:t>O</a:t>
            </a:r>
            <a:endParaRPr lang="en-US" sz="4400" b="0" dirty="0">
              <a:latin typeface="Futura LT Pro Book" pitchFamily="34" charset="0"/>
            </a:endParaRPr>
          </a:p>
        </p:txBody>
      </p:sp>
      <p:sp>
        <p:nvSpPr>
          <p:cNvPr id="37" name="Round Same Side Corner Rectangle 4"/>
          <p:cNvSpPr/>
          <p:nvPr/>
        </p:nvSpPr>
        <p:spPr>
          <a:xfrm>
            <a:off x="3704715" y="2139911"/>
            <a:ext cx="5077863" cy="98886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1910" tIns="20955" rIns="41910" bIns="20955" numCol="1" spcCol="1270" anchor="ctr" anchorCtr="0">
            <a:noAutofit/>
          </a:bodyPr>
          <a:lstStyle/>
          <a:p>
            <a:pPr marL="285750" lvl="1" indent="-285750" defTabSz="488950"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  <a:latin typeface="Futura LT Pro Light" pitchFamily="34" charset="0"/>
              </a:rPr>
              <a:t>Generalized Linear Models</a:t>
            </a:r>
            <a:r>
              <a:rPr lang="en-US" dirty="0" smtClean="0">
                <a:solidFill>
                  <a:schemeClr val="tx1"/>
                </a:solidFill>
                <a:latin typeface="Futura LT Pro Light" pitchFamily="34" charset="0"/>
              </a:rPr>
              <a:t>: Binomial, Gaussian, Gamma, Poisson and </a:t>
            </a:r>
            <a:r>
              <a:rPr lang="en-US" dirty="0" err="1" smtClean="0">
                <a:solidFill>
                  <a:schemeClr val="tx1"/>
                </a:solidFill>
                <a:latin typeface="Futura LT Pro Light" pitchFamily="34" charset="0"/>
              </a:rPr>
              <a:t>Tweedie</a:t>
            </a:r>
            <a:endParaRPr lang="en-US" dirty="0" smtClean="0">
              <a:solidFill>
                <a:schemeClr val="tx1"/>
              </a:solidFill>
              <a:latin typeface="Futura LT Pro Light" pitchFamily="34" charset="0"/>
            </a:endParaRPr>
          </a:p>
          <a:p>
            <a:pPr marL="285750" lvl="1" indent="-285750" defTabSz="488950"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  <a:latin typeface="Futura LT Pro Light" pitchFamily="34" charset="0"/>
              </a:rPr>
              <a:t>Cox Proportional Hazards Models</a:t>
            </a:r>
            <a:endParaRPr lang="en-US" b="1" dirty="0">
              <a:solidFill>
                <a:schemeClr val="tx1"/>
              </a:solidFill>
              <a:latin typeface="Futura LT Pro Light" pitchFamily="34" charset="0"/>
            </a:endParaRPr>
          </a:p>
          <a:p>
            <a:pPr marL="285750" lvl="1" indent="-285750" defTabSz="488950"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  <a:latin typeface="Futura LT Pro Light" pitchFamily="34" charset="0"/>
              </a:rPr>
              <a:t>Naïve Bayes </a:t>
            </a:r>
          </a:p>
        </p:txBody>
      </p:sp>
      <p:sp>
        <p:nvSpPr>
          <p:cNvPr id="38" name="Round Same Side Corner Rectangle 8"/>
          <p:cNvSpPr/>
          <p:nvPr/>
        </p:nvSpPr>
        <p:spPr>
          <a:xfrm>
            <a:off x="3704715" y="3548984"/>
            <a:ext cx="5090635" cy="100758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1910" tIns="20955" rIns="41910" bIns="20955" numCol="1" spcCol="1270" anchor="ctr" anchorCtr="0">
            <a:noAutofit/>
          </a:bodyPr>
          <a:lstStyle/>
          <a:p>
            <a:pPr marL="285750" lvl="1" indent="-285750" defTabSz="488950"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  <a:latin typeface="Futura LT Pro Light" pitchFamily="34" charset="0"/>
              </a:rPr>
              <a:t>Distributed Random Forest</a:t>
            </a:r>
            <a:r>
              <a:rPr lang="en-US" dirty="0" smtClean="0">
                <a:solidFill>
                  <a:schemeClr val="tx1"/>
                </a:solidFill>
                <a:latin typeface="Futura LT Pro Light" pitchFamily="34" charset="0"/>
              </a:rPr>
              <a:t>: Classification or regression models</a:t>
            </a:r>
          </a:p>
          <a:p>
            <a:pPr marL="285750" lvl="1" indent="-285750" defTabSz="488950"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  <a:latin typeface="Futura LT Pro Light" pitchFamily="34" charset="0"/>
              </a:rPr>
              <a:t>Gradient Boosting Machine</a:t>
            </a:r>
            <a:r>
              <a:rPr lang="en-US" dirty="0" smtClean="0">
                <a:solidFill>
                  <a:schemeClr val="tx1"/>
                </a:solidFill>
                <a:latin typeface="Futura LT Pro Light" pitchFamily="34" charset="0"/>
              </a:rPr>
              <a:t>: Produces an ensemble of decision trees with increasing refined approximations</a:t>
            </a:r>
          </a:p>
        </p:txBody>
      </p:sp>
      <p:sp>
        <p:nvSpPr>
          <p:cNvPr id="39" name="Round Same Side Corner Rectangle 12"/>
          <p:cNvSpPr/>
          <p:nvPr/>
        </p:nvSpPr>
        <p:spPr>
          <a:xfrm>
            <a:off x="3704715" y="4955471"/>
            <a:ext cx="5090635" cy="100758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1910" tIns="20955" rIns="41910" bIns="20955" numCol="1" spcCol="1270" anchor="ctr" anchorCtr="0">
            <a:noAutofit/>
          </a:bodyPr>
          <a:lstStyle/>
          <a:p>
            <a:pPr marL="285750" lvl="1" indent="-285750" defTabSz="488950"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  <a:latin typeface="Futura LT Pro Light" pitchFamily="34" charset="0"/>
              </a:rPr>
              <a:t>Deep learning</a:t>
            </a:r>
            <a:r>
              <a:rPr lang="en-US" dirty="0" smtClean="0">
                <a:solidFill>
                  <a:schemeClr val="tx1"/>
                </a:solidFill>
                <a:latin typeface="Futura LT Pro Light" pitchFamily="34" charset="0"/>
              </a:rPr>
              <a:t>: Create multi-layer feed forward neural networks starting with an input layer followed by multiple layers of nonlinear transformations</a:t>
            </a:r>
            <a:endParaRPr lang="en-US" dirty="0">
              <a:solidFill>
                <a:schemeClr val="tx1"/>
              </a:solidFill>
              <a:latin typeface="Futura LT Pro Light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48337" y="1262181"/>
            <a:ext cx="8193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latin typeface="Futura LT Pro Book" pitchFamily="34" charset="0"/>
              </a:rPr>
              <a:t>Supervised Learning</a:t>
            </a:r>
            <a:endParaRPr lang="en-US" sz="2400" i="1" dirty="0">
              <a:latin typeface="Futura LT Pro Book" pitchFamily="34" charset="0"/>
            </a:endParaRPr>
          </a:p>
        </p:txBody>
      </p:sp>
      <p:grpSp>
        <p:nvGrpSpPr>
          <p:cNvPr id="74" name="Group 73"/>
          <p:cNvGrpSpPr/>
          <p:nvPr/>
        </p:nvGrpSpPr>
        <p:grpSpPr>
          <a:xfrm>
            <a:off x="348337" y="1973943"/>
            <a:ext cx="2844798" cy="1320800"/>
            <a:chOff x="348337" y="1973943"/>
            <a:chExt cx="2844798" cy="132080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8" name="Rectangle 7"/>
            <p:cNvSpPr/>
            <p:nvPr/>
          </p:nvSpPr>
          <p:spPr>
            <a:xfrm>
              <a:off x="348337" y="1973943"/>
              <a:ext cx="2844798" cy="1320800"/>
            </a:xfrm>
            <a:prstGeom prst="rect">
              <a:avLst/>
            </a:prstGeom>
            <a:grpFill/>
            <a:ln w="19050"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ounded Rectangle 6"/>
            <p:cNvSpPr/>
            <p:nvPr/>
          </p:nvSpPr>
          <p:spPr>
            <a:xfrm>
              <a:off x="687982" y="2323419"/>
              <a:ext cx="2236101" cy="736432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36195" rIns="72390" bIns="36195" numCol="1" spcCol="1270" anchor="ctr" anchorCtr="0">
              <a:noAutofit/>
            </a:bodyPr>
            <a:lstStyle/>
            <a:p>
              <a:pPr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dirty="0" smtClean="0">
                  <a:solidFill>
                    <a:schemeClr val="bg1"/>
                  </a:solidFill>
                  <a:latin typeface="Futura Std Book"/>
                </a:rPr>
                <a:t>Statistical Analysis</a:t>
              </a:r>
              <a:endParaRPr lang="en-US" sz="2000" dirty="0">
                <a:solidFill>
                  <a:schemeClr val="bg1"/>
                </a:solidFill>
                <a:latin typeface="Futura Std Book"/>
              </a:endParaRPr>
            </a:p>
          </p:txBody>
        </p:sp>
      </p:grpSp>
      <p:sp>
        <p:nvSpPr>
          <p:cNvPr id="43" name="Title 1"/>
          <p:cNvSpPr txBox="1">
            <a:spLocks/>
          </p:cNvSpPr>
          <p:nvPr/>
        </p:nvSpPr>
        <p:spPr>
          <a:xfrm>
            <a:off x="262740" y="5959488"/>
            <a:ext cx="7259385" cy="8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C71F"/>
                </a:solidFill>
                <a:latin typeface="Futura Light"/>
                <a:ea typeface="+mj-ea"/>
                <a:cs typeface="Futura Light"/>
              </a:defRPr>
            </a:lvl1pPr>
          </a:lstStyle>
          <a:p>
            <a:pPr algn="l"/>
            <a:r>
              <a:rPr lang="en-US" sz="2000" b="1" dirty="0" smtClean="0"/>
              <a:t>H</a:t>
            </a:r>
            <a:r>
              <a:rPr lang="en-US" sz="2000" b="1" baseline="-25000" dirty="0" smtClean="0"/>
              <a:t>2</a:t>
            </a:r>
            <a:r>
              <a:rPr lang="en-US" sz="2000" b="1" dirty="0" smtClean="0"/>
              <a:t>O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</a:rPr>
              <a:t>.ai</a:t>
            </a:r>
            <a: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200" dirty="0" smtClean="0"/>
              <a:t>Machine </a:t>
            </a:r>
            <a:r>
              <a:rPr lang="en-US" sz="1200" dirty="0" smtClean="0">
                <a:solidFill>
                  <a:srgbClr val="7F7F7F"/>
                </a:solidFill>
              </a:rPr>
              <a:t>Intelligence</a:t>
            </a:r>
            <a:endParaRPr lang="en-US" sz="3200" dirty="0">
              <a:solidFill>
                <a:srgbClr val="7F7F7F"/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3450923" y="1973943"/>
            <a:ext cx="0" cy="1320800"/>
          </a:xfrm>
          <a:prstGeom prst="line">
            <a:avLst/>
          </a:prstGeom>
          <a:ln w="57150">
            <a:solidFill>
              <a:srgbClr val="FBE93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3450923" y="3409529"/>
            <a:ext cx="0" cy="1286492"/>
          </a:xfrm>
          <a:prstGeom prst="line">
            <a:avLst/>
          </a:prstGeom>
          <a:ln w="57150">
            <a:solidFill>
              <a:srgbClr val="FBE93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450923" y="4810807"/>
            <a:ext cx="0" cy="1296910"/>
          </a:xfrm>
          <a:prstGeom prst="line">
            <a:avLst/>
          </a:prstGeom>
          <a:ln w="57150">
            <a:solidFill>
              <a:srgbClr val="FBE93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2083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/>
          <p:cNvSpPr/>
          <p:nvPr/>
        </p:nvSpPr>
        <p:spPr>
          <a:xfrm>
            <a:off x="348337" y="3380430"/>
            <a:ext cx="2844798" cy="1320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90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ounded Rectangle 10"/>
          <p:cNvSpPr/>
          <p:nvPr/>
        </p:nvSpPr>
        <p:spPr>
          <a:xfrm>
            <a:off x="216155" y="3672614"/>
            <a:ext cx="3136645" cy="7364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2390" tIns="36195" rIns="72390" bIns="36195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dirty="0" smtClean="0">
                <a:solidFill>
                  <a:schemeClr val="bg1"/>
                </a:solidFill>
                <a:latin typeface="Futura Std Book"/>
              </a:rPr>
              <a:t>Dimensionality Reduction</a:t>
            </a:r>
            <a:endParaRPr lang="en-US" sz="1900" dirty="0">
              <a:solidFill>
                <a:schemeClr val="bg1"/>
              </a:solidFill>
              <a:latin typeface="Futura Std Book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348335" y="4786917"/>
            <a:ext cx="2844798" cy="1320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90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ounded Rectangle 14"/>
          <p:cNvSpPr/>
          <p:nvPr/>
        </p:nvSpPr>
        <p:spPr>
          <a:xfrm>
            <a:off x="609522" y="5079101"/>
            <a:ext cx="2322870" cy="7364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2390" tIns="36195" rIns="72390" bIns="36195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dirty="0" smtClean="0">
                <a:solidFill>
                  <a:schemeClr val="bg1"/>
                </a:solidFill>
                <a:latin typeface="Futura Std Book"/>
              </a:rPr>
              <a:t>Anomaly Detection</a:t>
            </a:r>
            <a:endParaRPr lang="en-US" sz="1900" dirty="0">
              <a:solidFill>
                <a:schemeClr val="bg1"/>
              </a:solidFill>
              <a:latin typeface="Futura Std Book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216155" y="455950"/>
            <a:ext cx="8702376" cy="7856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1600" b="1" i="0" kern="1200" spc="0" baseline="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ctr"/>
            <a:r>
              <a:rPr lang="en-US" sz="4400" b="0" dirty="0" smtClean="0">
                <a:latin typeface="Futura LT Pro Book" pitchFamily="34" charset="0"/>
              </a:rPr>
              <a:t>Algorithms on H</a:t>
            </a:r>
            <a:r>
              <a:rPr lang="en-US" sz="3200" b="0" dirty="0" smtClean="0">
                <a:latin typeface="Futura LT Pro Book" pitchFamily="34" charset="0"/>
              </a:rPr>
              <a:t>2</a:t>
            </a:r>
            <a:r>
              <a:rPr lang="en-US" sz="4400" b="0" dirty="0" smtClean="0">
                <a:latin typeface="Futura LT Pro Book" pitchFamily="34" charset="0"/>
              </a:rPr>
              <a:t>O</a:t>
            </a:r>
            <a:endParaRPr lang="en-US" sz="4400" b="0" dirty="0">
              <a:latin typeface="Futura LT Pro Book" pitchFamily="34" charset="0"/>
            </a:endParaRPr>
          </a:p>
        </p:txBody>
      </p:sp>
      <p:sp>
        <p:nvSpPr>
          <p:cNvPr id="37" name="Round Same Side Corner Rectangle 4"/>
          <p:cNvSpPr/>
          <p:nvPr/>
        </p:nvSpPr>
        <p:spPr>
          <a:xfrm>
            <a:off x="3704715" y="2139911"/>
            <a:ext cx="5077863" cy="98886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1910" tIns="20955" rIns="41910" bIns="20955" numCol="1" spcCol="1270" anchor="ctr" anchorCtr="0">
            <a:noAutofit/>
          </a:bodyPr>
          <a:lstStyle/>
          <a:p>
            <a:pPr marL="285750" lvl="1" indent="-285750" defTabSz="488950"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  <a:latin typeface="Futura LT Pro Light" pitchFamily="34" charset="0"/>
              </a:rPr>
              <a:t>K-means</a:t>
            </a:r>
            <a:r>
              <a:rPr lang="en-US" dirty="0" smtClean="0">
                <a:solidFill>
                  <a:schemeClr val="tx1"/>
                </a:solidFill>
                <a:latin typeface="Futura LT Pro Light" pitchFamily="34" charset="0"/>
              </a:rPr>
              <a:t>: </a:t>
            </a:r>
            <a:r>
              <a:rPr lang="en-US" dirty="0">
                <a:solidFill>
                  <a:schemeClr val="tx1"/>
                </a:solidFill>
                <a:latin typeface="Futura LT Pro Light" pitchFamily="34" charset="0"/>
              </a:rPr>
              <a:t>Partitions observations into k clusters/groups of the same spatial size</a:t>
            </a:r>
          </a:p>
        </p:txBody>
      </p:sp>
      <p:sp>
        <p:nvSpPr>
          <p:cNvPr id="38" name="Round Same Side Corner Rectangle 8"/>
          <p:cNvSpPr/>
          <p:nvPr/>
        </p:nvSpPr>
        <p:spPr>
          <a:xfrm>
            <a:off x="3704715" y="3548984"/>
            <a:ext cx="5090635" cy="100758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1910" tIns="20955" rIns="41910" bIns="20955" numCol="1" spcCol="1270" anchor="ctr" anchorCtr="0">
            <a:noAutofit/>
          </a:bodyPr>
          <a:lstStyle/>
          <a:p>
            <a:pPr marL="285750" lvl="1" indent="-285750" defTabSz="488950"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Futura LT Pro Light" pitchFamily="34" charset="0"/>
              </a:rPr>
              <a:t>Principal Component </a:t>
            </a:r>
            <a:r>
              <a:rPr lang="en-US" b="1" dirty="0" smtClean="0">
                <a:solidFill>
                  <a:schemeClr val="tx1"/>
                </a:solidFill>
                <a:latin typeface="Futura LT Pro Light" pitchFamily="34" charset="0"/>
              </a:rPr>
              <a:t>Analysis</a:t>
            </a:r>
            <a:r>
              <a:rPr lang="en-US" dirty="0" smtClean="0">
                <a:solidFill>
                  <a:schemeClr val="tx1"/>
                </a:solidFill>
                <a:latin typeface="Futura LT Pro Light" pitchFamily="34" charset="0"/>
              </a:rPr>
              <a:t>: </a:t>
            </a:r>
            <a:r>
              <a:rPr lang="en-US" dirty="0">
                <a:solidFill>
                  <a:schemeClr val="tx1"/>
                </a:solidFill>
                <a:latin typeface="Futura LT Pro Light" pitchFamily="34" charset="0"/>
              </a:rPr>
              <a:t>Linearly transforms correlated variables to independent components</a:t>
            </a:r>
          </a:p>
        </p:txBody>
      </p:sp>
      <p:sp>
        <p:nvSpPr>
          <p:cNvPr id="39" name="Round Same Side Corner Rectangle 12"/>
          <p:cNvSpPr/>
          <p:nvPr/>
        </p:nvSpPr>
        <p:spPr>
          <a:xfrm>
            <a:off x="3704715" y="4955471"/>
            <a:ext cx="5090635" cy="1007581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1910" tIns="20955" rIns="41910" bIns="20955" numCol="1" spcCol="1270" anchor="ctr" anchorCtr="0">
            <a:noAutofit/>
          </a:bodyPr>
          <a:lstStyle/>
          <a:p>
            <a:pPr marL="285750" lvl="1" indent="-285750" defTabSz="488950"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tx1"/>
                </a:solidFill>
                <a:latin typeface="Futura LT Pro Light" pitchFamily="34" charset="0"/>
              </a:rPr>
              <a:t>Autoencoders</a:t>
            </a:r>
            <a:r>
              <a:rPr lang="en-US" dirty="0">
                <a:solidFill>
                  <a:schemeClr val="tx1"/>
                </a:solidFill>
                <a:latin typeface="Futura LT Pro Light" pitchFamily="34" charset="0"/>
              </a:rPr>
              <a:t>: Find outliers using a nonlinear dimensionality reduction using deep learning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348337" y="1262181"/>
            <a:ext cx="8193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latin typeface="Futura LT Pro Book" pitchFamily="34" charset="0"/>
              </a:rPr>
              <a:t>Unsupervised Learning</a:t>
            </a:r>
            <a:endParaRPr lang="en-US" sz="2400" i="1" dirty="0">
              <a:latin typeface="Futura LT Pro Book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48337" y="1973943"/>
            <a:ext cx="2844798" cy="1320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90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ounded Rectangle 6"/>
          <p:cNvSpPr/>
          <p:nvPr/>
        </p:nvSpPr>
        <p:spPr>
          <a:xfrm>
            <a:off x="687982" y="2323419"/>
            <a:ext cx="2236101" cy="7364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2390" tIns="36195" rIns="72390" bIns="36195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900" dirty="0" smtClean="0">
                <a:solidFill>
                  <a:schemeClr val="bg1"/>
                </a:solidFill>
                <a:latin typeface="Futura Std Book"/>
              </a:rPr>
              <a:t>Clustering</a:t>
            </a:r>
            <a:endParaRPr lang="en-US" sz="1900" dirty="0">
              <a:solidFill>
                <a:schemeClr val="bg1"/>
              </a:solidFill>
              <a:latin typeface="Futura Std Book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262740" y="5959488"/>
            <a:ext cx="7259385" cy="8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C71F"/>
                </a:solidFill>
                <a:latin typeface="Futura Light"/>
                <a:ea typeface="+mj-ea"/>
                <a:cs typeface="Futura Light"/>
              </a:defRPr>
            </a:lvl1pPr>
          </a:lstStyle>
          <a:p>
            <a:pPr algn="l"/>
            <a:r>
              <a:rPr lang="en-US" sz="2000" b="1" dirty="0" smtClean="0"/>
              <a:t>H</a:t>
            </a:r>
            <a:r>
              <a:rPr lang="en-US" sz="2000" b="1" baseline="-25000" dirty="0" smtClean="0"/>
              <a:t>2</a:t>
            </a:r>
            <a:r>
              <a:rPr lang="en-US" sz="2000" b="1" dirty="0" smtClean="0"/>
              <a:t>O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</a:rPr>
              <a:t>.ai</a:t>
            </a:r>
            <a: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200" dirty="0" smtClean="0"/>
              <a:t>Machine </a:t>
            </a:r>
            <a:r>
              <a:rPr lang="en-US" sz="1200" dirty="0" smtClean="0">
                <a:solidFill>
                  <a:srgbClr val="7F7F7F"/>
                </a:solidFill>
              </a:rPr>
              <a:t>Intelligence</a:t>
            </a:r>
            <a:endParaRPr lang="en-US" sz="3200" dirty="0">
              <a:solidFill>
                <a:srgbClr val="7F7F7F"/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3450923" y="1973943"/>
            <a:ext cx="0" cy="1320800"/>
          </a:xfrm>
          <a:prstGeom prst="line">
            <a:avLst/>
          </a:prstGeom>
          <a:ln w="57150">
            <a:solidFill>
              <a:srgbClr val="FBE93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3450923" y="3409529"/>
            <a:ext cx="0" cy="1286492"/>
          </a:xfrm>
          <a:prstGeom prst="line">
            <a:avLst/>
          </a:prstGeom>
          <a:ln w="57150">
            <a:solidFill>
              <a:srgbClr val="FBE93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450923" y="4810807"/>
            <a:ext cx="0" cy="1296910"/>
          </a:xfrm>
          <a:prstGeom prst="line">
            <a:avLst/>
          </a:prstGeom>
          <a:ln w="57150">
            <a:solidFill>
              <a:srgbClr val="FBE93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51791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/>
          <p:cNvSpPr/>
          <p:nvPr/>
        </p:nvSpPr>
        <p:spPr>
          <a:xfrm>
            <a:off x="6971463" y="4079644"/>
            <a:ext cx="2172537" cy="1218631"/>
          </a:xfrm>
          <a:prstGeom prst="rect">
            <a:avLst/>
          </a:prstGeom>
          <a:solidFill>
            <a:srgbClr val="1F2426"/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dirty="0" smtClean="0">
              <a:solidFill>
                <a:srgbClr val="FFFFFF"/>
              </a:solidFill>
              <a:latin typeface="Calibri"/>
            </a:endParaRPr>
          </a:p>
          <a:p>
            <a:r>
              <a:rPr lang="en-US" dirty="0" smtClean="0">
                <a:solidFill>
                  <a:srgbClr val="EFC71F"/>
                </a:solidFill>
                <a:latin typeface="Calibri"/>
              </a:rPr>
              <a:t>Per Node</a:t>
            </a:r>
          </a:p>
          <a:p>
            <a:r>
              <a:rPr lang="en-US" dirty="0" smtClean="0">
                <a:solidFill>
                  <a:srgbClr val="EFC71F"/>
                </a:solidFill>
                <a:latin typeface="Calibri"/>
              </a:rPr>
              <a:t>2M     </a:t>
            </a:r>
            <a:r>
              <a:rPr lang="en-US" sz="1200" dirty="0" smtClean="0">
                <a:solidFill>
                  <a:srgbClr val="EFC71F"/>
                </a:solidFill>
                <a:latin typeface="Calibri"/>
              </a:rPr>
              <a:t>Row ingest/sec</a:t>
            </a:r>
            <a:endParaRPr lang="en-US" dirty="0" smtClean="0">
              <a:solidFill>
                <a:srgbClr val="EFC71F"/>
              </a:solidFill>
              <a:latin typeface="Calibri"/>
            </a:endParaRPr>
          </a:p>
          <a:p>
            <a:r>
              <a:rPr lang="en-US" dirty="0" smtClean="0">
                <a:solidFill>
                  <a:srgbClr val="EFC71F"/>
                </a:solidFill>
                <a:latin typeface="Calibri"/>
              </a:rPr>
              <a:t>50M   </a:t>
            </a:r>
            <a:r>
              <a:rPr lang="en-US" sz="1200" dirty="0" smtClean="0">
                <a:solidFill>
                  <a:srgbClr val="EFC71F"/>
                </a:solidFill>
                <a:latin typeface="Calibri"/>
              </a:rPr>
              <a:t>Row Regression/sec</a:t>
            </a:r>
          </a:p>
          <a:p>
            <a:r>
              <a:rPr lang="en-US" dirty="0" smtClean="0">
                <a:solidFill>
                  <a:srgbClr val="EFC71F"/>
                </a:solidFill>
                <a:latin typeface="Calibri"/>
              </a:rPr>
              <a:t>750M </a:t>
            </a:r>
            <a:r>
              <a:rPr lang="en-US" sz="1200" dirty="0" smtClean="0">
                <a:solidFill>
                  <a:srgbClr val="EFC71F"/>
                </a:solidFill>
                <a:latin typeface="Calibri"/>
              </a:rPr>
              <a:t>Row Aggregates </a:t>
            </a:r>
            <a:r>
              <a:rPr lang="en-US" sz="1200" dirty="0">
                <a:solidFill>
                  <a:srgbClr val="EFC71F"/>
                </a:solidFill>
                <a:latin typeface="Calibri"/>
              </a:rPr>
              <a:t>/ sec</a:t>
            </a:r>
          </a:p>
          <a:p>
            <a:endParaRPr lang="en-US" sz="1200" dirty="0" smtClean="0">
              <a:solidFill>
                <a:srgbClr val="EFC71F"/>
              </a:solidFill>
              <a:latin typeface="Calibri"/>
            </a:endParaRPr>
          </a:p>
          <a:p>
            <a:endParaRPr lang="en-US" sz="12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6957608" y="2091683"/>
            <a:ext cx="2172537" cy="1146777"/>
          </a:xfrm>
          <a:prstGeom prst="rect">
            <a:avLst/>
          </a:prstGeom>
          <a:solidFill>
            <a:srgbClr val="1F2426"/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dirty="0" smtClean="0">
              <a:solidFill>
                <a:srgbClr val="FFFFFF"/>
              </a:solidFill>
              <a:latin typeface="Calibri"/>
            </a:endParaRPr>
          </a:p>
          <a:p>
            <a:r>
              <a:rPr lang="en-US" dirty="0" smtClean="0">
                <a:solidFill>
                  <a:srgbClr val="EFC71F"/>
                </a:solidFill>
                <a:latin typeface="Calibri"/>
              </a:rPr>
              <a:t>On Premise</a:t>
            </a:r>
          </a:p>
          <a:p>
            <a:r>
              <a:rPr lang="en-US" dirty="0" smtClean="0">
                <a:solidFill>
                  <a:srgbClr val="EFC71F"/>
                </a:solidFill>
                <a:latin typeface="Calibri"/>
              </a:rPr>
              <a:t>On Hadoop &amp; Spark</a:t>
            </a:r>
            <a:endParaRPr lang="en-US" sz="1200" dirty="0" smtClean="0">
              <a:solidFill>
                <a:srgbClr val="EFC71F"/>
              </a:solidFill>
              <a:latin typeface="Calibri"/>
            </a:endParaRPr>
          </a:p>
          <a:p>
            <a:r>
              <a:rPr lang="en-US" dirty="0" smtClean="0">
                <a:solidFill>
                  <a:srgbClr val="EFC71F"/>
                </a:solidFill>
                <a:latin typeface="Calibri"/>
              </a:rPr>
              <a:t>On EC2</a:t>
            </a:r>
            <a:endParaRPr lang="en-US" sz="1200" dirty="0">
              <a:solidFill>
                <a:srgbClr val="EFC71F"/>
              </a:solidFill>
              <a:latin typeface="Calibri"/>
            </a:endParaRPr>
          </a:p>
          <a:p>
            <a:endParaRPr lang="en-US" sz="1200" dirty="0" smtClean="0">
              <a:solidFill>
                <a:srgbClr val="FFFFFF"/>
              </a:solidFill>
              <a:latin typeface="Calibri"/>
            </a:endParaRPr>
          </a:p>
          <a:p>
            <a:endParaRPr lang="en-US" sz="12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42" name="TextBox 41"/>
          <p:cNvSpPr txBox="1"/>
          <p:nvPr/>
        </p:nvSpPr>
        <p:spPr>
          <a:xfrm rot="16200000">
            <a:off x="4521418" y="607721"/>
            <a:ext cx="13712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n w="900" cmpd="sng">
                  <a:noFill/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101600" dist="76200" dir="5400000">
                    <a:srgbClr val="313639">
                      <a:satMod val="190000"/>
                      <a:tint val="100000"/>
                      <a:alpha val="74000"/>
                    </a:srgbClr>
                  </a:innerShdw>
                </a:effectLst>
                <a:latin typeface="Calibri"/>
              </a:rPr>
              <a:t>Tableau</a:t>
            </a:r>
            <a:endParaRPr lang="en-US" sz="2000" b="1" dirty="0">
              <a:ln w="900" cmpd="sng">
                <a:noFill/>
                <a:prstDash val="solid"/>
              </a:ln>
              <a:solidFill>
                <a:schemeClr val="tx1">
                  <a:lumMod val="65000"/>
                  <a:lumOff val="35000"/>
                </a:schemeClr>
              </a:solidFill>
              <a:effectLst>
                <a:innerShdw blurRad="101600" dist="76200" dir="5400000">
                  <a:srgbClr val="313639">
                    <a:satMod val="190000"/>
                    <a:tint val="100000"/>
                    <a:alpha val="74000"/>
                  </a:srgbClr>
                </a:innerShdw>
              </a:effectLst>
              <a:latin typeface="Calibri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085452" y="408249"/>
            <a:ext cx="5808887" cy="6314705"/>
            <a:chOff x="1106419" y="430928"/>
            <a:chExt cx="5808887" cy="6314705"/>
          </a:xfrm>
        </p:grpSpPr>
        <p:sp>
          <p:nvSpPr>
            <p:cNvPr id="20" name="TextBox 19"/>
            <p:cNvSpPr txBox="1"/>
            <p:nvPr/>
          </p:nvSpPr>
          <p:spPr>
            <a:xfrm>
              <a:off x="3540112" y="622720"/>
              <a:ext cx="60244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dirty="0" smtClean="0">
                  <a:ln w="900" cmpd="sng">
                    <a:noFill/>
                    <a:prstDash val="solid"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innerShdw blurRad="101600" dist="76200" dir="5400000">
                      <a:srgbClr val="313639">
                        <a:satMod val="190000"/>
                        <a:tint val="100000"/>
                        <a:alpha val="74000"/>
                      </a:srgbClr>
                    </a:innerShdw>
                  </a:effectLst>
                  <a:latin typeface="Calibri"/>
                </a:rPr>
                <a:t>R</a:t>
              </a:r>
              <a:endParaRPr lang="en-US" sz="4800" dirty="0">
                <a:ln w="900" cmpd="sng">
                  <a:noFill/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101600" dist="76200" dir="5400000">
                    <a:srgbClr val="313639">
                      <a:satMod val="190000"/>
                      <a:tint val="100000"/>
                      <a:alpha val="74000"/>
                    </a:srgbClr>
                  </a:innerShdw>
                </a:effectLst>
                <a:latin typeface="Calibri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 rot="16200000">
              <a:off x="2933856" y="784163"/>
              <a:ext cx="9301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ln w="900" cmpd="sng">
                    <a:noFill/>
                    <a:prstDash val="solid"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innerShdw blurRad="101600" dist="76200" dir="5400000">
                      <a:srgbClr val="313639">
                        <a:satMod val="190000"/>
                        <a:tint val="100000"/>
                        <a:alpha val="74000"/>
                      </a:srgbClr>
                    </a:innerShdw>
                  </a:effectLst>
                  <a:latin typeface="Calibri"/>
                </a:rPr>
                <a:t>JSON</a:t>
              </a:r>
              <a:endParaRPr lang="en-US" sz="2000" b="1" dirty="0">
                <a:ln w="900" cmpd="sng">
                  <a:noFill/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101600" dist="76200" dir="5400000">
                    <a:srgbClr val="313639">
                      <a:satMod val="190000"/>
                      <a:tint val="100000"/>
                      <a:alpha val="74000"/>
                    </a:srgbClr>
                  </a:innerShdw>
                </a:effectLst>
                <a:latin typeface="Calibri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 rot="16200000">
              <a:off x="3801187" y="790857"/>
              <a:ext cx="94734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ln w="900" cmpd="sng">
                    <a:noFill/>
                    <a:prstDash val="solid"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innerShdw blurRad="101600" dist="76200" dir="5400000">
                      <a:srgbClr val="313639">
                        <a:satMod val="190000"/>
                        <a:tint val="100000"/>
                        <a:alpha val="74000"/>
                      </a:srgbClr>
                    </a:innerShdw>
                  </a:effectLst>
                  <a:latin typeface="Calibri"/>
                </a:rPr>
                <a:t>Scala</a:t>
              </a:r>
              <a:endParaRPr lang="en-US" sz="2000" b="1" dirty="0">
                <a:ln w="900" cmpd="sng">
                  <a:noFill/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101600" dist="76200" dir="5400000">
                    <a:srgbClr val="313639">
                      <a:satMod val="190000"/>
                      <a:tint val="100000"/>
                      <a:alpha val="74000"/>
                    </a:srgbClr>
                  </a:innerShdw>
                </a:effectLst>
                <a:latin typeface="Calibri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 rot="16200000">
              <a:off x="4262796" y="774737"/>
              <a:ext cx="9252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>
                  <a:ln w="900" cmpd="sng">
                    <a:noFill/>
                    <a:prstDash val="solid"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innerShdw blurRad="101600" dist="76200" dir="5400000">
                      <a:srgbClr val="313639">
                        <a:satMod val="190000"/>
                        <a:tint val="100000"/>
                        <a:alpha val="74000"/>
                      </a:srgbClr>
                    </a:innerShdw>
                  </a:effectLst>
                  <a:latin typeface="Calibri"/>
                </a:rPr>
                <a:t>Java</a:t>
              </a:r>
              <a:endParaRPr lang="en-US" sz="2000" b="1" dirty="0">
                <a:ln w="900" cmpd="sng">
                  <a:noFill/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101600" dist="76200" dir="5400000">
                    <a:srgbClr val="313639">
                      <a:satMod val="190000"/>
                      <a:tint val="100000"/>
                      <a:alpha val="74000"/>
                    </a:srgbClr>
                  </a:innerShdw>
                </a:effectLst>
                <a:latin typeface="Calibri"/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1106419" y="1543636"/>
              <a:ext cx="5808887" cy="4350553"/>
            </a:xfrm>
            <a:prstGeom prst="rect">
              <a:avLst/>
            </a:prstGeom>
            <a:solidFill>
              <a:srgbClr val="FBE93A"/>
            </a:solidFill>
            <a:ln w="76200" cmpd="sng">
              <a:noFill/>
              <a:prstDash val="sys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 smtClean="0">
                  <a:solidFill>
                    <a:schemeClr val="tx1"/>
                  </a:solidFill>
                </a:rPr>
                <a:t>H</a:t>
              </a:r>
              <a:r>
                <a:rPr lang="en-US" sz="3200" b="1" baseline="-25000" dirty="0" smtClean="0">
                  <a:solidFill>
                    <a:schemeClr val="tx1"/>
                  </a:solidFill>
                </a:rPr>
                <a:t>2</a:t>
              </a:r>
              <a:r>
                <a:rPr lang="en-US" sz="3200" b="1" dirty="0" smtClean="0">
                  <a:solidFill>
                    <a:schemeClr val="tx1"/>
                  </a:solidFill>
                </a:rPr>
                <a:t>O</a:t>
              </a:r>
              <a:r>
                <a:rPr lang="en-US" sz="2800" b="1" dirty="0" smtClean="0">
                  <a:solidFill>
                    <a:schemeClr val="tx1"/>
                  </a:solidFill>
                </a:rPr>
                <a:t> Prediction </a:t>
              </a:r>
              <a:r>
                <a:rPr lang="en-US" sz="2800" b="1" dirty="0">
                  <a:solidFill>
                    <a:schemeClr val="tx1"/>
                  </a:solidFill>
                </a:rPr>
                <a:t>Engine</a:t>
              </a:r>
              <a:endParaRPr lang="en-US" sz="2000" b="1" dirty="0">
                <a:solidFill>
                  <a:schemeClr val="tx1"/>
                </a:solidFill>
              </a:endParaRPr>
            </a:p>
            <a:p>
              <a:pPr algn="ctr"/>
              <a:endParaRPr lang="en-US" b="1" dirty="0" smtClean="0">
                <a:ln w="900" cmpd="sng">
                  <a:solidFill>
                    <a:srgbClr val="313639">
                      <a:satMod val="190000"/>
                      <a:alpha val="55000"/>
                    </a:srgbClr>
                  </a:solidFill>
                  <a:prstDash val="solid"/>
                </a:ln>
                <a:solidFill>
                  <a:srgbClr val="FFFFFF"/>
                </a:solidFill>
                <a:effectLst>
                  <a:innerShdw blurRad="101600" dist="76200" dir="5400000">
                    <a:srgbClr val="313639">
                      <a:satMod val="190000"/>
                      <a:tint val="100000"/>
                      <a:alpha val="74000"/>
                    </a:srgbClr>
                  </a:innerShdw>
                </a:effectLst>
              </a:endParaRPr>
            </a:p>
            <a:p>
              <a:pPr algn="ctr"/>
              <a:endParaRPr lang="en-US" b="1" dirty="0">
                <a:ln w="900" cmpd="sng">
                  <a:solidFill>
                    <a:srgbClr val="313639">
                      <a:satMod val="190000"/>
                      <a:alpha val="55000"/>
                    </a:srgbClr>
                  </a:solidFill>
                  <a:prstDash val="solid"/>
                </a:ln>
                <a:solidFill>
                  <a:srgbClr val="FFFFFF"/>
                </a:solidFill>
                <a:effectLst>
                  <a:innerShdw blurRad="101600" dist="76200" dir="5400000">
                    <a:srgbClr val="313639">
                      <a:satMod val="190000"/>
                      <a:tint val="100000"/>
                      <a:alpha val="74000"/>
                    </a:srgbClr>
                  </a:innerShdw>
                </a:effectLst>
              </a:endParaRPr>
            </a:p>
            <a:p>
              <a:pPr algn="ctr"/>
              <a:endParaRPr lang="en-US" b="1" dirty="0" smtClean="0">
                <a:ln w="900" cmpd="sng">
                  <a:solidFill>
                    <a:srgbClr val="313639">
                      <a:satMod val="190000"/>
                      <a:alpha val="55000"/>
                    </a:srgbClr>
                  </a:solidFill>
                  <a:prstDash val="solid"/>
                </a:ln>
                <a:solidFill>
                  <a:srgbClr val="FFFFFF"/>
                </a:solidFill>
                <a:effectLst>
                  <a:innerShdw blurRad="101600" dist="76200" dir="5400000">
                    <a:srgbClr val="313639">
                      <a:satMod val="190000"/>
                      <a:tint val="100000"/>
                      <a:alpha val="74000"/>
                    </a:srgbClr>
                  </a:innerShdw>
                </a:effectLst>
              </a:endParaRPr>
            </a:p>
            <a:p>
              <a:pPr algn="ctr"/>
              <a:endParaRPr lang="en-US" b="1" dirty="0">
                <a:ln w="900" cmpd="sng">
                  <a:solidFill>
                    <a:srgbClr val="313639">
                      <a:satMod val="190000"/>
                      <a:alpha val="55000"/>
                    </a:srgbClr>
                  </a:solidFill>
                  <a:prstDash val="solid"/>
                </a:ln>
                <a:solidFill>
                  <a:srgbClr val="FFFFFF"/>
                </a:solidFill>
                <a:effectLst>
                  <a:innerShdw blurRad="101600" dist="76200" dir="5400000">
                    <a:srgbClr val="313639">
                      <a:satMod val="190000"/>
                      <a:tint val="100000"/>
                      <a:alpha val="74000"/>
                    </a:srgbClr>
                  </a:innerShdw>
                </a:effectLst>
              </a:endParaRPr>
            </a:p>
            <a:p>
              <a:pPr algn="ctr"/>
              <a:endParaRPr lang="en-US" b="1" dirty="0" smtClean="0">
                <a:ln w="900" cmpd="sng">
                  <a:solidFill>
                    <a:srgbClr val="313639">
                      <a:satMod val="190000"/>
                      <a:alpha val="55000"/>
                    </a:srgbClr>
                  </a:solidFill>
                  <a:prstDash val="solid"/>
                </a:ln>
                <a:solidFill>
                  <a:srgbClr val="FFFFFF"/>
                </a:solidFill>
                <a:effectLst>
                  <a:innerShdw blurRad="101600" dist="76200" dir="5400000">
                    <a:srgbClr val="313639">
                      <a:satMod val="190000"/>
                      <a:tint val="100000"/>
                      <a:alpha val="74000"/>
                    </a:srgbClr>
                  </a:innerShdw>
                </a:effectLst>
              </a:endParaRPr>
            </a:p>
            <a:p>
              <a:pPr algn="ctr"/>
              <a:endParaRPr lang="en-US" b="1" dirty="0" smtClean="0">
                <a:ln w="900" cmpd="sng">
                  <a:solidFill>
                    <a:srgbClr val="313639">
                      <a:satMod val="190000"/>
                      <a:alpha val="55000"/>
                    </a:srgbClr>
                  </a:solidFill>
                  <a:prstDash val="solid"/>
                </a:ln>
                <a:solidFill>
                  <a:srgbClr val="FFFFFF"/>
                </a:solidFill>
                <a:effectLst>
                  <a:innerShdw blurRad="101600" dist="76200" dir="5400000">
                    <a:srgbClr val="313639">
                      <a:satMod val="190000"/>
                      <a:tint val="100000"/>
                      <a:alpha val="74000"/>
                    </a:srgbClr>
                  </a:innerShdw>
                </a:effectLst>
              </a:endParaRPr>
            </a:p>
            <a:p>
              <a:pPr algn="ctr"/>
              <a:endParaRPr lang="en-US" b="1" dirty="0">
                <a:ln w="900" cmpd="sng">
                  <a:solidFill>
                    <a:srgbClr val="313639">
                      <a:satMod val="190000"/>
                      <a:alpha val="55000"/>
                    </a:srgbClr>
                  </a:solidFill>
                  <a:prstDash val="solid"/>
                </a:ln>
                <a:solidFill>
                  <a:srgbClr val="FFFFFF"/>
                </a:solidFill>
                <a:effectLst>
                  <a:innerShdw blurRad="101600" dist="76200" dir="5400000">
                    <a:srgbClr val="313639">
                      <a:satMod val="190000"/>
                      <a:tint val="100000"/>
                      <a:alpha val="74000"/>
                    </a:srgbClr>
                  </a:innerShdw>
                </a:effectLst>
              </a:endParaRPr>
            </a:p>
            <a:p>
              <a:pPr algn="ctr"/>
              <a:endParaRPr lang="en-US" b="1" dirty="0" smtClean="0">
                <a:ln w="900" cmpd="sng">
                  <a:solidFill>
                    <a:srgbClr val="313639">
                      <a:satMod val="190000"/>
                      <a:alpha val="55000"/>
                    </a:srgbClr>
                  </a:solidFill>
                  <a:prstDash val="solid"/>
                </a:ln>
                <a:solidFill>
                  <a:srgbClr val="FFFFFF"/>
                </a:solidFill>
                <a:effectLst>
                  <a:innerShdw blurRad="101600" dist="76200" dir="5400000">
                    <a:srgbClr val="313639">
                      <a:satMod val="190000"/>
                      <a:tint val="100000"/>
                      <a:alpha val="74000"/>
                    </a:srgbClr>
                  </a:innerShdw>
                </a:effectLst>
              </a:endParaRPr>
            </a:p>
            <a:p>
              <a:pPr algn="ctr"/>
              <a:endParaRPr lang="en-US" b="1" dirty="0">
                <a:ln w="900" cmpd="sng">
                  <a:solidFill>
                    <a:srgbClr val="313639">
                      <a:satMod val="190000"/>
                      <a:alpha val="55000"/>
                    </a:srgbClr>
                  </a:solidFill>
                  <a:prstDash val="solid"/>
                </a:ln>
                <a:solidFill>
                  <a:srgbClr val="FFFFFF"/>
                </a:solidFill>
                <a:effectLst>
                  <a:innerShdw blurRad="101600" dist="76200" dir="5400000">
                    <a:srgbClr val="313639">
                      <a:satMod val="190000"/>
                      <a:tint val="100000"/>
                      <a:alpha val="74000"/>
                    </a:srgbClr>
                  </a:innerShdw>
                </a:effectLst>
              </a:endParaRPr>
            </a:p>
            <a:p>
              <a:pPr algn="ctr"/>
              <a:endParaRPr lang="en-US" b="1" dirty="0" smtClean="0">
                <a:ln w="900" cmpd="sng">
                  <a:solidFill>
                    <a:srgbClr val="313639">
                      <a:satMod val="190000"/>
                      <a:alpha val="55000"/>
                    </a:srgbClr>
                  </a:solidFill>
                  <a:prstDash val="solid"/>
                </a:ln>
                <a:solidFill>
                  <a:srgbClr val="FFFFFF"/>
                </a:solidFill>
                <a:effectLst>
                  <a:innerShdw blurRad="101600" dist="76200" dir="5400000">
                    <a:srgbClr val="313639">
                      <a:satMod val="190000"/>
                      <a:tint val="100000"/>
                      <a:alpha val="74000"/>
                    </a:srgbClr>
                  </a:innerShdw>
                </a:effectLst>
              </a:endParaRPr>
            </a:p>
            <a:p>
              <a:pPr algn="ctr"/>
              <a:endParaRPr lang="en-US" b="1" dirty="0">
                <a:ln w="900" cmpd="sng">
                  <a:solidFill>
                    <a:srgbClr val="313639">
                      <a:satMod val="190000"/>
                      <a:alpha val="55000"/>
                    </a:srgbClr>
                  </a:solidFill>
                  <a:prstDash val="solid"/>
                </a:ln>
                <a:solidFill>
                  <a:srgbClr val="FFFFFF"/>
                </a:solidFill>
                <a:effectLst>
                  <a:innerShdw blurRad="101600" dist="76200" dir="5400000">
                    <a:srgbClr val="313639">
                      <a:satMod val="190000"/>
                      <a:tint val="100000"/>
                      <a:alpha val="74000"/>
                    </a:srgbClr>
                  </a:innerShdw>
                </a:effectLst>
              </a:endParaRPr>
            </a:p>
            <a:p>
              <a:pPr algn="ctr"/>
              <a:endParaRPr lang="en-US" b="1" dirty="0" smtClean="0">
                <a:ln w="900" cmpd="sng">
                  <a:solidFill>
                    <a:srgbClr val="313639">
                      <a:satMod val="190000"/>
                      <a:alpha val="55000"/>
                    </a:srgbClr>
                  </a:solidFill>
                  <a:prstDash val="solid"/>
                </a:ln>
                <a:solidFill>
                  <a:srgbClr val="FFFFFF"/>
                </a:solidFill>
                <a:effectLst>
                  <a:innerShdw blurRad="101600" dist="76200" dir="5400000">
                    <a:srgbClr val="313639">
                      <a:satMod val="190000"/>
                      <a:tint val="100000"/>
                      <a:alpha val="74000"/>
                    </a:srgbClr>
                  </a:innerShdw>
                </a:effectLst>
              </a:endParaRPr>
            </a:p>
            <a:p>
              <a:pPr algn="ctr"/>
              <a:endParaRPr lang="en-US" b="1" dirty="0">
                <a:ln w="900" cmpd="sng">
                  <a:solidFill>
                    <a:srgbClr val="313639">
                      <a:satMod val="190000"/>
                      <a:alpha val="55000"/>
                    </a:srgbClr>
                  </a:solidFill>
                  <a:prstDash val="solid"/>
                </a:ln>
                <a:solidFill>
                  <a:srgbClr val="FFFFFF"/>
                </a:solidFill>
                <a:effectLst>
                  <a:innerShdw blurRad="101600" dist="76200" dir="5400000">
                    <a:srgbClr val="313639">
                      <a:satMod val="190000"/>
                      <a:tint val="100000"/>
                      <a:alpha val="74000"/>
                    </a:srgbClr>
                  </a:innerShdw>
                </a:effectLst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990313" y="2959681"/>
              <a:ext cx="2590047" cy="50640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  <a:prstDash val="solid"/>
            </a:ln>
            <a:effectLst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smtClean="0">
                <a:solidFill>
                  <a:srgbClr val="FFFFFF"/>
                </a:solidFill>
                <a:latin typeface="Calibri"/>
              </a:endParaRPr>
            </a:p>
            <a:p>
              <a:pPr algn="ctr"/>
              <a:r>
                <a:rPr lang="en-US" sz="1600" dirty="0" smtClean="0">
                  <a:solidFill>
                    <a:srgbClr val="FFFFFF"/>
                  </a:solidFill>
                  <a:latin typeface="Calibri"/>
                </a:rPr>
                <a:t>Nano Fast Scoring Engine</a:t>
              </a:r>
              <a:endParaRPr lang="en-US" sz="1600" dirty="0">
                <a:solidFill>
                  <a:srgbClr val="FFFFFF"/>
                </a:solidFill>
                <a:latin typeface="Calibri"/>
              </a:endParaRPr>
            </a:p>
            <a:p>
              <a:pPr algn="ctr"/>
              <a:endParaRPr lang="en-US" dirty="0" smtClea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1388092" y="4524750"/>
              <a:ext cx="2406910" cy="1162038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/>
              </a:solidFill>
              <a:prstDash val="solid"/>
            </a:ln>
            <a:effectLst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 smtClean="0">
                <a:solidFill>
                  <a:srgbClr val="FFFFFF"/>
                </a:solidFill>
                <a:latin typeface="Futura Std Book"/>
              </a:endParaRPr>
            </a:p>
            <a:p>
              <a:pPr algn="ctr"/>
              <a:r>
                <a:rPr lang="en-US" sz="1600" b="1" dirty="0" smtClean="0">
                  <a:solidFill>
                    <a:srgbClr val="FFFFFF"/>
                  </a:solidFill>
                  <a:latin typeface="Futura Std Book"/>
                </a:rPr>
                <a:t>Memory Manager </a:t>
              </a:r>
              <a:r>
                <a:rPr lang="en-US" sz="1200" dirty="0" smtClean="0">
                  <a:solidFill>
                    <a:srgbClr val="FFFFFF"/>
                  </a:solidFill>
                  <a:latin typeface="Futura Std Book"/>
                </a:rPr>
                <a:t>Columnar Compression</a:t>
              </a:r>
              <a:endParaRPr lang="en-US" sz="1400" dirty="0" smtClean="0">
                <a:solidFill>
                  <a:srgbClr val="FFFFFF"/>
                </a:solidFill>
                <a:latin typeface="Futura Std Book"/>
              </a:endParaRPr>
            </a:p>
            <a:p>
              <a:pPr algn="ctr"/>
              <a:endParaRPr lang="en-US" sz="1600" dirty="0">
                <a:solidFill>
                  <a:srgbClr val="FFFFFF"/>
                </a:solidFill>
                <a:latin typeface="Futura Std Book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388092" y="2959681"/>
              <a:ext cx="2603929" cy="50640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  <a:prstDash val="solid"/>
            </a:ln>
            <a:effectLst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rgbClr val="FFFFFF"/>
                  </a:solidFill>
                  <a:latin typeface="Calibri"/>
                </a:rPr>
                <a:t>Rapids Query R-engine</a:t>
              </a:r>
              <a:endParaRPr lang="en-US" sz="1600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1388091" y="3736488"/>
              <a:ext cx="2406911" cy="788261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bg1"/>
              </a:solidFill>
              <a:prstDash val="solid"/>
            </a:ln>
            <a:effectLst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b="1" dirty="0" smtClean="0">
                  <a:solidFill>
                    <a:srgbClr val="FFFFFF"/>
                  </a:solidFill>
                  <a:latin typeface="Futura Std Book"/>
                </a:rPr>
                <a:t>In-Mem Map Reduce</a:t>
              </a:r>
            </a:p>
            <a:p>
              <a:pPr algn="ctr"/>
              <a:r>
                <a:rPr lang="en-US" sz="1400" dirty="0" smtClean="0">
                  <a:solidFill>
                    <a:srgbClr val="FFFFFF"/>
                  </a:solidFill>
                  <a:latin typeface="Futura Std Book"/>
                </a:rPr>
                <a:t>Distributed fork/join</a:t>
              </a:r>
              <a:endParaRPr lang="en-US" sz="1400" dirty="0">
                <a:solidFill>
                  <a:srgbClr val="FFFFFF"/>
                </a:solidFill>
                <a:latin typeface="Futura Std Book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 rot="16200000">
              <a:off x="2416793" y="751340"/>
              <a:ext cx="11024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ln w="900" cmpd="sng">
                    <a:noFill/>
                    <a:prstDash val="solid"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innerShdw blurRad="101600" dist="76200" dir="5400000">
                      <a:srgbClr val="313639">
                        <a:satMod val="190000"/>
                        <a:tint val="100000"/>
                        <a:alpha val="74000"/>
                      </a:srgbClr>
                    </a:innerShdw>
                  </a:effectLst>
                  <a:latin typeface="Calibri"/>
                </a:rPr>
                <a:t>Python</a:t>
              </a:r>
              <a:endParaRPr lang="en-US" sz="2400" b="1" dirty="0">
                <a:ln w="900" cmpd="sng">
                  <a:noFill/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101600" dist="76200" dir="5400000">
                    <a:srgbClr val="313639">
                      <a:satMod val="190000"/>
                      <a:tint val="100000"/>
                      <a:alpha val="74000"/>
                    </a:srgbClr>
                  </a:innerShdw>
                </a:effectLst>
                <a:latin typeface="Calibri"/>
              </a:endParaRPr>
            </a:p>
          </p:txBody>
        </p:sp>
        <p:sp>
          <p:nvSpPr>
            <p:cNvPr id="49" name="Up Arrow 48"/>
            <p:cNvSpPr/>
            <p:nvPr/>
          </p:nvSpPr>
          <p:spPr>
            <a:xfrm>
              <a:off x="1538258" y="6000482"/>
              <a:ext cx="5012197" cy="745151"/>
            </a:xfrm>
            <a:prstGeom prst="upArrow">
              <a:avLst>
                <a:gd name="adj1" fmla="val 87986"/>
                <a:gd name="adj2" fmla="val 50000"/>
              </a:avLst>
            </a:prstGeom>
            <a:solidFill>
              <a:schemeClr val="tx1">
                <a:lumMod val="95000"/>
                <a:lumOff val="5000"/>
                <a:alpha val="22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51" name="Magnetic Disk 50"/>
            <p:cNvSpPr/>
            <p:nvPr/>
          </p:nvSpPr>
          <p:spPr>
            <a:xfrm>
              <a:off x="2413835" y="6291504"/>
              <a:ext cx="646740" cy="403740"/>
            </a:xfrm>
            <a:prstGeom prst="flowChartMagneticDisk">
              <a:avLst/>
            </a:prstGeom>
            <a:solidFill>
              <a:srgbClr val="1F2426"/>
            </a:solidFill>
            <a:ln>
              <a:solidFill>
                <a:srgbClr val="31363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rgbClr val="EFC71F"/>
                  </a:solidFill>
                  <a:latin typeface="Calibri"/>
                </a:rPr>
                <a:t>HDFS</a:t>
              </a:r>
              <a:endParaRPr lang="en-US" sz="1600" dirty="0">
                <a:solidFill>
                  <a:srgbClr val="EFC71F"/>
                </a:solidFill>
                <a:latin typeface="Calibri"/>
              </a:endParaRPr>
            </a:p>
          </p:txBody>
        </p:sp>
        <p:sp>
          <p:nvSpPr>
            <p:cNvPr id="52" name="Magnetic Disk 51"/>
            <p:cNvSpPr/>
            <p:nvPr/>
          </p:nvSpPr>
          <p:spPr>
            <a:xfrm>
              <a:off x="3198870" y="6280163"/>
              <a:ext cx="646740" cy="403740"/>
            </a:xfrm>
            <a:prstGeom prst="flowChartMagneticDisk">
              <a:avLst/>
            </a:prstGeom>
            <a:solidFill>
              <a:srgbClr val="1F2426"/>
            </a:solidFill>
            <a:ln>
              <a:solidFill>
                <a:srgbClr val="31363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rgbClr val="EFC71F"/>
                  </a:solidFill>
                  <a:latin typeface="Calibri"/>
                </a:rPr>
                <a:t>S3</a:t>
              </a:r>
              <a:endParaRPr lang="en-US" sz="1600" dirty="0">
                <a:solidFill>
                  <a:srgbClr val="EFC71F"/>
                </a:solidFill>
                <a:latin typeface="Calibri"/>
              </a:endParaRPr>
            </a:p>
          </p:txBody>
        </p:sp>
        <p:sp>
          <p:nvSpPr>
            <p:cNvPr id="53" name="Magnetic Disk 52"/>
            <p:cNvSpPr/>
            <p:nvPr/>
          </p:nvSpPr>
          <p:spPr>
            <a:xfrm>
              <a:off x="3990313" y="6280164"/>
              <a:ext cx="646740" cy="403740"/>
            </a:xfrm>
            <a:prstGeom prst="flowChartMagneticDisk">
              <a:avLst/>
            </a:prstGeom>
            <a:solidFill>
              <a:srgbClr val="1F2426"/>
            </a:solidFill>
            <a:ln>
              <a:solidFill>
                <a:srgbClr val="31363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rgbClr val="EFC71F"/>
                  </a:solidFill>
                  <a:latin typeface="Calibri"/>
                </a:rPr>
                <a:t>SQL</a:t>
              </a:r>
              <a:endParaRPr lang="en-US" sz="1600" dirty="0">
                <a:solidFill>
                  <a:srgbClr val="EFC71F"/>
                </a:solidFill>
                <a:latin typeface="Calibri"/>
              </a:endParaRPr>
            </a:p>
          </p:txBody>
        </p:sp>
        <p:sp>
          <p:nvSpPr>
            <p:cNvPr id="54" name="Magnetic Disk 53"/>
            <p:cNvSpPr/>
            <p:nvPr/>
          </p:nvSpPr>
          <p:spPr>
            <a:xfrm>
              <a:off x="4776573" y="6266503"/>
              <a:ext cx="646740" cy="403740"/>
            </a:xfrm>
            <a:prstGeom prst="flowChartMagneticDisk">
              <a:avLst/>
            </a:prstGeom>
            <a:solidFill>
              <a:srgbClr val="1F2426"/>
            </a:solidFill>
            <a:ln>
              <a:solidFill>
                <a:srgbClr val="31363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rgbClr val="EFC71F"/>
                  </a:solidFill>
                  <a:latin typeface="Calibri"/>
                </a:rPr>
                <a:t>NoSQL</a:t>
              </a:r>
              <a:endParaRPr lang="en-US" sz="1200" dirty="0">
                <a:solidFill>
                  <a:srgbClr val="EFC71F"/>
                </a:solidFill>
                <a:latin typeface="Calibri"/>
              </a:endParaRP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1399432" y="2470912"/>
              <a:ext cx="5180928" cy="469904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  <a:prstDash val="solid"/>
            </a:ln>
            <a:effectLst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 smtClean="0">
                <a:solidFill>
                  <a:srgbClr val="FFFFFF"/>
                </a:solidFill>
                <a:latin typeface="Calibri"/>
              </a:endParaRPr>
            </a:p>
            <a:p>
              <a:pPr algn="ctr"/>
              <a:r>
                <a:rPr lang="en-US" dirty="0" smtClean="0">
                  <a:solidFill>
                    <a:srgbClr val="FFFFFF"/>
                  </a:solidFill>
                  <a:latin typeface="Calibri"/>
                </a:rPr>
                <a:t>SDK / API</a:t>
              </a:r>
              <a:endParaRPr lang="en-US" dirty="0">
                <a:solidFill>
                  <a:srgbClr val="FFFFFF"/>
                </a:solidFill>
                <a:latin typeface="Calibri"/>
              </a:endParaRPr>
            </a:p>
            <a:p>
              <a:pPr algn="ctr"/>
              <a:endParaRPr lang="en-US" dirty="0" smtClean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 rot="16200000">
              <a:off x="5220029" y="794141"/>
              <a:ext cx="94401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ln w="900" cmpd="sng">
                    <a:noFill/>
                    <a:prstDash val="solid"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innerShdw blurRad="101600" dist="76200" dir="5400000">
                      <a:srgbClr val="313639">
                        <a:satMod val="190000"/>
                        <a:tint val="100000"/>
                        <a:alpha val="74000"/>
                      </a:srgbClr>
                    </a:innerShdw>
                  </a:effectLst>
                  <a:latin typeface="Calibri"/>
                </a:rPr>
                <a:t>Excel</a:t>
              </a:r>
              <a:endParaRPr lang="en-US" sz="2000" b="1" dirty="0">
                <a:ln w="900" cmpd="sng">
                  <a:noFill/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innerShdw blurRad="101600" dist="76200" dir="5400000">
                    <a:srgbClr val="313639">
                      <a:satMod val="190000"/>
                      <a:tint val="100000"/>
                      <a:alpha val="74000"/>
                    </a:srgbClr>
                  </a:innerShdw>
                </a:effectLst>
                <a:latin typeface="Calibri"/>
              </a:endParaRPr>
            </a:p>
          </p:txBody>
        </p:sp>
      </p:grpSp>
      <p:sp>
        <p:nvSpPr>
          <p:cNvPr id="35" name="Title 1"/>
          <p:cNvSpPr txBox="1">
            <a:spLocks/>
          </p:cNvSpPr>
          <p:nvPr/>
        </p:nvSpPr>
        <p:spPr>
          <a:xfrm>
            <a:off x="262740" y="5959488"/>
            <a:ext cx="7259385" cy="89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EFC71F"/>
                </a:solidFill>
                <a:latin typeface="Futura Light"/>
                <a:ea typeface="+mj-ea"/>
                <a:cs typeface="Futura Light"/>
              </a:defRPr>
            </a:lvl1pPr>
          </a:lstStyle>
          <a:p>
            <a:pPr algn="l"/>
            <a:r>
              <a:rPr lang="en-US" sz="2000" b="1" dirty="0" smtClean="0"/>
              <a:t>H</a:t>
            </a:r>
            <a:r>
              <a:rPr lang="en-US" sz="2000" b="1" baseline="-25000" dirty="0" smtClean="0"/>
              <a:t>2</a:t>
            </a:r>
            <a:r>
              <a:rPr lang="en-US" sz="2000" b="1" dirty="0" smtClean="0"/>
              <a:t>O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</a:rPr>
              <a:t>.ai</a:t>
            </a:r>
            <a: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  <a:t/>
            </a:r>
            <a:br>
              <a:rPr lang="en-US" sz="1400" dirty="0" smtClean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sz="1200" dirty="0" smtClean="0"/>
              <a:t>Machine </a:t>
            </a:r>
            <a:r>
              <a:rPr lang="en-US" sz="1200" dirty="0" smtClean="0">
                <a:solidFill>
                  <a:srgbClr val="7F7F7F"/>
                </a:solidFill>
              </a:rPr>
              <a:t>Intelligence</a:t>
            </a:r>
            <a:endParaRPr lang="en-US" sz="3200" dirty="0">
              <a:solidFill>
                <a:srgbClr val="7F7F7F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4065283" y="3713809"/>
            <a:ext cx="2517382" cy="1950299"/>
            <a:chOff x="-1393355" y="4627428"/>
            <a:chExt cx="2517382" cy="195029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836679" y="4246155"/>
              <a:ext cx="1404030" cy="2517381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-1393355" y="4627428"/>
              <a:ext cx="2517382" cy="41549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bg1"/>
                  </a:solidFill>
                  <a:latin typeface="Futura Std Book"/>
                </a:rPr>
                <a:t>Deep Learning</a:t>
              </a:r>
            </a:p>
            <a:p>
              <a:pPr algn="ctr"/>
              <a:endParaRPr lang="en-US" sz="300" b="1" dirty="0">
                <a:solidFill>
                  <a:schemeClr val="bg1"/>
                </a:solidFill>
                <a:latin typeface="Futura Std Book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-1393355" y="6193006"/>
              <a:ext cx="2517382" cy="38472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chemeClr val="bg1"/>
                  </a:solidFill>
                  <a:latin typeface="Futura Std Book"/>
                </a:rPr>
                <a:t>Ensembles</a:t>
              </a:r>
            </a:p>
            <a:p>
              <a:pPr algn="ctr"/>
              <a:endParaRPr lang="en-US" sz="300" b="1" dirty="0">
                <a:solidFill>
                  <a:schemeClr val="bg1"/>
                </a:solidFill>
                <a:latin typeface="Futura Std Book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4010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2169</Words>
  <Application>Microsoft Macintosh PowerPoint</Application>
  <PresentationFormat>On-screen Show (4:3)</PresentationFormat>
  <Paragraphs>575</Paragraphs>
  <Slides>49</Slides>
  <Notes>16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0" baseType="lpstr">
      <vt:lpstr>Office Theme</vt:lpstr>
      <vt:lpstr>PowerPoint Presentation</vt:lpstr>
      <vt:lpstr>Outline for today’s talk</vt:lpstr>
      <vt:lpstr>H2O.ai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H2O on YARN Deployment</vt:lpstr>
      <vt:lpstr>Now You Have an H2O Cluster</vt:lpstr>
      <vt:lpstr>Read Data from HDFS Once</vt:lpstr>
      <vt:lpstr>Build Models in-Memory</vt:lpstr>
      <vt:lpstr>PowerPoint Presentation</vt:lpstr>
      <vt:lpstr>Distributed Data Taxonomy</vt:lpstr>
      <vt:lpstr>Distributed Data Taxonomy</vt:lpstr>
      <vt:lpstr>Distributed Data Taxonomy</vt:lpstr>
      <vt:lpstr>Distributed Data Taxonomy</vt:lpstr>
      <vt:lpstr>Distributed Fork/Join</vt:lpstr>
      <vt:lpstr>Distributed Fork/Join</vt:lpstr>
      <vt:lpstr>PowerPoint Presentation</vt:lpstr>
      <vt:lpstr>PowerPoint Presentation</vt:lpstr>
      <vt:lpstr>PowerPoint Presentation</vt:lpstr>
      <vt:lpstr>What is a Propensity To Buy model?</vt:lpstr>
      <vt:lpstr>H2O Business Benefit with P2B</vt:lpstr>
      <vt:lpstr>Results &amp; Lessons Learned</vt:lpstr>
      <vt:lpstr>PowerPoint Presentation</vt:lpstr>
      <vt:lpstr>Fraud Prevention at PayPal</vt:lpstr>
      <vt:lpstr>Fraud Prevention at PayPal</vt:lpstr>
      <vt:lpstr>Conclusions using H2O</vt:lpstr>
      <vt:lpstr>PowerPoint Presentation</vt:lpstr>
      <vt:lpstr>Unsupervised Learning &amp; Bordeaux Wine</vt:lpstr>
      <vt:lpstr>bordeaux wine</vt:lpstr>
      <vt:lpstr>‘en primeur’</vt:lpstr>
      <vt:lpstr>great vs. typical vintage?</vt:lpstr>
      <vt:lpstr>autoencoder + anomaly detection</vt:lpstr>
      <vt:lpstr>results (MSE &gt; 0.10)</vt:lpstr>
      <vt:lpstr>2014 bordeaux??</vt:lpstr>
      <vt:lpstr>robert parker jr.</vt:lpstr>
      <vt:lpstr>describing wines</vt:lpstr>
      <vt:lpstr>wine recommendations</vt:lpstr>
      <vt:lpstr>approach</vt:lpstr>
      <vt:lpstr>(hella) Deep autoencoder</vt:lpstr>
      <vt:lpstr>euclidian distance</vt:lpstr>
      <vt:lpstr>results</vt:lpstr>
      <vt:lpstr>PowerPoint Presentation</vt:lpstr>
      <vt:lpstr>H2O on Storm</vt:lpstr>
      <vt:lpstr>Q &amp; A</vt:lpstr>
    </vt:vector>
  </TitlesOfParts>
  <Company>TMK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Kraljevic</dc:creator>
  <cp:lastModifiedBy>Tom Kraljevic</cp:lastModifiedBy>
  <cp:revision>43</cp:revision>
  <dcterms:created xsi:type="dcterms:W3CDTF">2015-01-27T01:17:56Z</dcterms:created>
  <dcterms:modified xsi:type="dcterms:W3CDTF">2015-01-29T14:58:39Z</dcterms:modified>
</cp:coreProperties>
</file>

<file path=docProps/thumbnail.jpeg>
</file>